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2" r:id="rId6"/>
    <p:sldMasterId id="2147483654" r:id="rId7"/>
    <p:sldMasterId id="2147483664" r:id="rId8"/>
    <p:sldMasterId id="2147483669" r:id="rId9"/>
    <p:sldMasterId id="2147483673" r:id="rId10"/>
  </p:sldMasterIdLst>
  <p:notesMasterIdLst>
    <p:notesMasterId r:id="rId41"/>
  </p:notesMasterIdLst>
  <p:sldIdLst>
    <p:sldId id="256" r:id="rId11"/>
    <p:sldId id="360" r:id="rId12"/>
    <p:sldId id="304" r:id="rId13"/>
    <p:sldId id="363" r:id="rId14"/>
    <p:sldId id="346" r:id="rId15"/>
    <p:sldId id="361" r:id="rId16"/>
    <p:sldId id="366" r:id="rId17"/>
    <p:sldId id="367" r:id="rId18"/>
    <p:sldId id="349" r:id="rId19"/>
    <p:sldId id="347" r:id="rId20"/>
    <p:sldId id="348" r:id="rId21"/>
    <p:sldId id="350" r:id="rId22"/>
    <p:sldId id="351" r:id="rId23"/>
    <p:sldId id="364" r:id="rId24"/>
    <p:sldId id="352" r:id="rId25"/>
    <p:sldId id="362" r:id="rId26"/>
    <p:sldId id="365" r:id="rId27"/>
    <p:sldId id="353" r:id="rId28"/>
    <p:sldId id="357" r:id="rId29"/>
    <p:sldId id="374" r:id="rId30"/>
    <p:sldId id="370" r:id="rId31"/>
    <p:sldId id="371" r:id="rId32"/>
    <p:sldId id="372" r:id="rId33"/>
    <p:sldId id="373" r:id="rId34"/>
    <p:sldId id="375" r:id="rId35"/>
    <p:sldId id="376" r:id="rId36"/>
    <p:sldId id="377" r:id="rId37"/>
    <p:sldId id="358" r:id="rId38"/>
    <p:sldId id="354" r:id="rId39"/>
    <p:sldId id="359" r:id="rId4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9" autoAdjust="0"/>
  </p:normalViewPr>
  <p:slideViewPr>
    <p:cSldViewPr>
      <p:cViewPr varScale="1">
        <p:scale>
          <a:sx n="59" d="100"/>
          <a:sy n="59" d="100"/>
        </p:scale>
        <p:origin x="14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verajo\Documents\Enrollment\Scratch%20Aug%20Sep%202018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Medicaid Enrollment by MCO – King County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Apple Health Medicaid in Pierce County</a:t>
            </a:r>
            <a:endParaRPr lang="en-US" sz="1800" b="1" dirty="0"/>
          </a:p>
        </c:rich>
      </c:tx>
      <c:layout>
        <c:manualLayout>
          <c:xMode val="edge"/>
          <c:yMode val="edge"/>
          <c:x val="0.192570330117186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Sheet1!$B$4:$B$8</c:f>
              <c:strCache>
                <c:ptCount val="5"/>
                <c:pt idx="0">
                  <c:v>MCO 1</c:v>
                </c:pt>
                <c:pt idx="1">
                  <c:v>MCO 2</c:v>
                </c:pt>
                <c:pt idx="2">
                  <c:v>MCO 3</c:v>
                </c:pt>
                <c:pt idx="3">
                  <c:v>Molina</c:v>
                </c:pt>
                <c:pt idx="4">
                  <c:v>MCO 4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18737</c:v>
                </c:pt>
                <c:pt idx="1">
                  <c:v>16333</c:v>
                </c:pt>
                <c:pt idx="2">
                  <c:v>18010</c:v>
                </c:pt>
                <c:pt idx="3">
                  <c:v>100856</c:v>
                </c:pt>
                <c:pt idx="4">
                  <c:v>36413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FFA11-88C4-4411-B94F-CFC1A33961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EBDE4-A99A-4C71-9A80-028B6E5DAE02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800" dirty="0" smtClean="0"/>
            <a:t>Additional benefits above what is currently covered under Original Medicare</a:t>
          </a:r>
          <a:endParaRPr lang="en-US" sz="1800" dirty="0"/>
        </a:p>
      </dgm:t>
    </dgm:pt>
    <dgm:pt modelId="{698E9B33-E597-493B-B710-E7EC0B2D45F4}" type="parTrans" cxnId="{E7B8758C-7C2E-4647-AB1F-E73B8C5DEE01}">
      <dgm:prSet/>
      <dgm:spPr/>
      <dgm:t>
        <a:bodyPr/>
        <a:lstStyle/>
        <a:p>
          <a:endParaRPr lang="en-US"/>
        </a:p>
      </dgm:t>
    </dgm:pt>
    <dgm:pt modelId="{F408134A-A82A-4E69-B3A6-0C0084385F9B}" type="sibTrans" cxnId="{E7B8758C-7C2E-4647-AB1F-E73B8C5DEE01}">
      <dgm:prSet/>
      <dgm:spPr/>
      <dgm:t>
        <a:bodyPr/>
        <a:lstStyle/>
        <a:p>
          <a:endParaRPr lang="en-US"/>
        </a:p>
      </dgm:t>
    </dgm:pt>
    <dgm:pt modelId="{38A03B9C-DCD6-4573-B3A5-5D6A53648837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800" dirty="0" smtClean="0"/>
            <a:t>Access to providers!</a:t>
          </a:r>
          <a:endParaRPr lang="en-US" sz="1800" dirty="0"/>
        </a:p>
      </dgm:t>
    </dgm:pt>
    <dgm:pt modelId="{0636B65F-7783-447A-98C3-5CBD07BB1025}" type="parTrans" cxnId="{C90EF59D-22FF-4204-BB15-70380D0467C6}">
      <dgm:prSet/>
      <dgm:spPr/>
      <dgm:t>
        <a:bodyPr/>
        <a:lstStyle/>
        <a:p>
          <a:endParaRPr lang="en-US"/>
        </a:p>
      </dgm:t>
    </dgm:pt>
    <dgm:pt modelId="{575905D9-84C2-4E7F-ABE6-913B410E8194}" type="sibTrans" cxnId="{C90EF59D-22FF-4204-BB15-70380D0467C6}">
      <dgm:prSet/>
      <dgm:spPr/>
      <dgm:t>
        <a:bodyPr/>
        <a:lstStyle/>
        <a:p>
          <a:endParaRPr lang="en-US"/>
        </a:p>
      </dgm:t>
    </dgm:pt>
    <dgm:pt modelId="{5FC3E1AE-D920-4BA2-BEF4-8C7E50C04A68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800" dirty="0" smtClean="0"/>
            <a:t>Part A, B and D, all with one card</a:t>
          </a:r>
          <a:endParaRPr lang="en-US" sz="1800" dirty="0"/>
        </a:p>
      </dgm:t>
    </dgm:pt>
    <dgm:pt modelId="{E8107C8E-0357-4719-A2AB-0E3FB8B78C61}" type="parTrans" cxnId="{A247DAF6-5C69-4939-BE01-DA2F27EA300F}">
      <dgm:prSet/>
      <dgm:spPr/>
      <dgm:t>
        <a:bodyPr/>
        <a:lstStyle/>
        <a:p>
          <a:endParaRPr lang="en-US"/>
        </a:p>
      </dgm:t>
    </dgm:pt>
    <dgm:pt modelId="{E74AEBA5-8AF9-472E-87C7-09E11F1ACCE9}" type="sibTrans" cxnId="{A247DAF6-5C69-4939-BE01-DA2F27EA300F}">
      <dgm:prSet/>
      <dgm:spPr/>
      <dgm:t>
        <a:bodyPr/>
        <a:lstStyle/>
        <a:p>
          <a:endParaRPr lang="en-US"/>
        </a:p>
      </dgm:t>
    </dgm:pt>
    <dgm:pt modelId="{6818CD52-D219-4ACE-A07D-98BE03BAF03C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n-US" sz="1800" dirty="0" smtClean="0"/>
            <a:t>Additional Resources – Community Connectors, assigned case manager. All here to help you!</a:t>
          </a:r>
          <a:endParaRPr lang="en-US" sz="1800" dirty="0"/>
        </a:p>
      </dgm:t>
    </dgm:pt>
    <dgm:pt modelId="{7EE26C92-B29A-431B-8C44-8CBC85F9ADBA}" type="parTrans" cxnId="{A35EE436-9D09-4F0D-A842-1CB0CCDD5063}">
      <dgm:prSet/>
      <dgm:spPr/>
      <dgm:t>
        <a:bodyPr/>
        <a:lstStyle/>
        <a:p>
          <a:endParaRPr lang="en-US"/>
        </a:p>
      </dgm:t>
    </dgm:pt>
    <dgm:pt modelId="{466B71C3-5CC9-4EF4-959A-D71E87466D97}" type="sibTrans" cxnId="{A35EE436-9D09-4F0D-A842-1CB0CCDD5063}">
      <dgm:prSet/>
      <dgm:spPr/>
      <dgm:t>
        <a:bodyPr/>
        <a:lstStyle/>
        <a:p>
          <a:endParaRPr lang="en-US"/>
        </a:p>
      </dgm:t>
    </dgm:pt>
    <dgm:pt modelId="{3450BA08-C6E6-4A94-BA72-9FAEEEDF2E49}" type="pres">
      <dgm:prSet presAssocID="{09CFFA11-88C4-4411-B94F-CFC1A33961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A4A6F-653F-4887-9233-97912FDC237C}" type="pres">
      <dgm:prSet presAssocID="{00EEBDE4-A99A-4C71-9A80-028B6E5DAE02}" presName="linNode" presStyleCnt="0"/>
      <dgm:spPr/>
    </dgm:pt>
    <dgm:pt modelId="{145E617D-9FBB-4D65-92A7-0103328E85DA}" type="pres">
      <dgm:prSet presAssocID="{00EEBDE4-A99A-4C71-9A80-028B6E5DAE02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39C8-A8A1-43E9-9010-B45C6A5FACA4}" type="pres">
      <dgm:prSet presAssocID="{F408134A-A82A-4E69-B3A6-0C0084385F9B}" presName="sp" presStyleCnt="0"/>
      <dgm:spPr/>
    </dgm:pt>
    <dgm:pt modelId="{2D4AD966-5730-41BB-AAFE-315D18EAE8AE}" type="pres">
      <dgm:prSet presAssocID="{38A03B9C-DCD6-4573-B3A5-5D6A53648837}" presName="linNode" presStyleCnt="0"/>
      <dgm:spPr/>
    </dgm:pt>
    <dgm:pt modelId="{AD6B09C0-9575-49A8-A32A-A86FDA31260B}" type="pres">
      <dgm:prSet presAssocID="{38A03B9C-DCD6-4573-B3A5-5D6A53648837}" presName="parentText" presStyleLbl="node1" presStyleIdx="1" presStyleCnt="4" custScaleX="277778" custScaleY="663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FCDD9-157E-42D9-BAE3-09514D4442F0}" type="pres">
      <dgm:prSet presAssocID="{575905D9-84C2-4E7F-ABE6-913B410E8194}" presName="sp" presStyleCnt="0"/>
      <dgm:spPr/>
    </dgm:pt>
    <dgm:pt modelId="{D0EF7B1D-BBC8-4C21-B8CD-B6D6A11C3389}" type="pres">
      <dgm:prSet presAssocID="{5FC3E1AE-D920-4BA2-BEF4-8C7E50C04A68}" presName="linNode" presStyleCnt="0"/>
      <dgm:spPr/>
    </dgm:pt>
    <dgm:pt modelId="{63DF70D3-2070-4FE6-933D-49402E3029FA}" type="pres">
      <dgm:prSet presAssocID="{5FC3E1AE-D920-4BA2-BEF4-8C7E50C04A68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2E415-1590-4FF7-9B49-1873BF17B31B}" type="pres">
      <dgm:prSet presAssocID="{E74AEBA5-8AF9-472E-87C7-09E11F1ACCE9}" presName="sp" presStyleCnt="0"/>
      <dgm:spPr/>
    </dgm:pt>
    <dgm:pt modelId="{066CDDC7-7069-4552-B195-46DA7C068C33}" type="pres">
      <dgm:prSet presAssocID="{6818CD52-D219-4ACE-A07D-98BE03BAF03C}" presName="linNode" presStyleCnt="0"/>
      <dgm:spPr/>
    </dgm:pt>
    <dgm:pt modelId="{1A74DB58-8ABA-4A48-9C47-130433AB4293}" type="pres">
      <dgm:prSet presAssocID="{6818CD52-D219-4ACE-A07D-98BE03BAF03C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7DAF6-5C69-4939-BE01-DA2F27EA300F}" srcId="{09CFFA11-88C4-4411-B94F-CFC1A33961E2}" destId="{5FC3E1AE-D920-4BA2-BEF4-8C7E50C04A68}" srcOrd="2" destOrd="0" parTransId="{E8107C8E-0357-4719-A2AB-0E3FB8B78C61}" sibTransId="{E74AEBA5-8AF9-472E-87C7-09E11F1ACCE9}"/>
    <dgm:cxn modelId="{A35EE436-9D09-4F0D-A842-1CB0CCDD5063}" srcId="{09CFFA11-88C4-4411-B94F-CFC1A33961E2}" destId="{6818CD52-D219-4ACE-A07D-98BE03BAF03C}" srcOrd="3" destOrd="0" parTransId="{7EE26C92-B29A-431B-8C44-8CBC85F9ADBA}" sibTransId="{466B71C3-5CC9-4EF4-959A-D71E87466D97}"/>
    <dgm:cxn modelId="{F2D9E822-7D68-46B2-BFCA-E5C8995C77AF}" type="presOf" srcId="{38A03B9C-DCD6-4573-B3A5-5D6A53648837}" destId="{AD6B09C0-9575-49A8-A32A-A86FDA31260B}" srcOrd="0" destOrd="0" presId="urn:microsoft.com/office/officeart/2005/8/layout/vList5"/>
    <dgm:cxn modelId="{C90EF59D-22FF-4204-BB15-70380D0467C6}" srcId="{09CFFA11-88C4-4411-B94F-CFC1A33961E2}" destId="{38A03B9C-DCD6-4573-B3A5-5D6A53648837}" srcOrd="1" destOrd="0" parTransId="{0636B65F-7783-447A-98C3-5CBD07BB1025}" sibTransId="{575905D9-84C2-4E7F-ABE6-913B410E8194}"/>
    <dgm:cxn modelId="{62CC8DD6-F765-426A-93B8-7095F7B9C4F7}" type="presOf" srcId="{00EEBDE4-A99A-4C71-9A80-028B6E5DAE02}" destId="{145E617D-9FBB-4D65-92A7-0103328E85DA}" srcOrd="0" destOrd="0" presId="urn:microsoft.com/office/officeart/2005/8/layout/vList5"/>
    <dgm:cxn modelId="{3299319A-3A55-467B-9DCF-0653919E47C7}" type="presOf" srcId="{5FC3E1AE-D920-4BA2-BEF4-8C7E50C04A68}" destId="{63DF70D3-2070-4FE6-933D-49402E3029FA}" srcOrd="0" destOrd="0" presId="urn:microsoft.com/office/officeart/2005/8/layout/vList5"/>
    <dgm:cxn modelId="{610A7C3C-E4F0-4100-A4D2-1FF58C1EACCB}" type="presOf" srcId="{09CFFA11-88C4-4411-B94F-CFC1A33961E2}" destId="{3450BA08-C6E6-4A94-BA72-9FAEEEDF2E49}" srcOrd="0" destOrd="0" presId="urn:microsoft.com/office/officeart/2005/8/layout/vList5"/>
    <dgm:cxn modelId="{E7B8758C-7C2E-4647-AB1F-E73B8C5DEE01}" srcId="{09CFFA11-88C4-4411-B94F-CFC1A33961E2}" destId="{00EEBDE4-A99A-4C71-9A80-028B6E5DAE02}" srcOrd="0" destOrd="0" parTransId="{698E9B33-E597-493B-B710-E7EC0B2D45F4}" sibTransId="{F408134A-A82A-4E69-B3A6-0C0084385F9B}"/>
    <dgm:cxn modelId="{05D483E2-77E0-4C3C-BC00-3A870170E28C}" type="presOf" srcId="{6818CD52-D219-4ACE-A07D-98BE03BAF03C}" destId="{1A74DB58-8ABA-4A48-9C47-130433AB4293}" srcOrd="0" destOrd="0" presId="urn:microsoft.com/office/officeart/2005/8/layout/vList5"/>
    <dgm:cxn modelId="{93561877-F13F-441E-8049-3DD972AB2FBD}" type="presParOf" srcId="{3450BA08-C6E6-4A94-BA72-9FAEEEDF2E49}" destId="{A58A4A6F-653F-4887-9233-97912FDC237C}" srcOrd="0" destOrd="0" presId="urn:microsoft.com/office/officeart/2005/8/layout/vList5"/>
    <dgm:cxn modelId="{652BFFE8-2D11-43D5-84C2-37C522F3CA52}" type="presParOf" srcId="{A58A4A6F-653F-4887-9233-97912FDC237C}" destId="{145E617D-9FBB-4D65-92A7-0103328E85DA}" srcOrd="0" destOrd="0" presId="urn:microsoft.com/office/officeart/2005/8/layout/vList5"/>
    <dgm:cxn modelId="{45EE41F7-19DA-4696-AC8F-BADF2934308E}" type="presParOf" srcId="{3450BA08-C6E6-4A94-BA72-9FAEEEDF2E49}" destId="{B2C339C8-A8A1-43E9-9010-B45C6A5FACA4}" srcOrd="1" destOrd="0" presId="urn:microsoft.com/office/officeart/2005/8/layout/vList5"/>
    <dgm:cxn modelId="{10549850-26B7-4E2F-94F9-902CEEC2A477}" type="presParOf" srcId="{3450BA08-C6E6-4A94-BA72-9FAEEEDF2E49}" destId="{2D4AD966-5730-41BB-AAFE-315D18EAE8AE}" srcOrd="2" destOrd="0" presId="urn:microsoft.com/office/officeart/2005/8/layout/vList5"/>
    <dgm:cxn modelId="{9B339C46-3625-4F42-B1DF-7AE322AC4D4D}" type="presParOf" srcId="{2D4AD966-5730-41BB-AAFE-315D18EAE8AE}" destId="{AD6B09C0-9575-49A8-A32A-A86FDA31260B}" srcOrd="0" destOrd="0" presId="urn:microsoft.com/office/officeart/2005/8/layout/vList5"/>
    <dgm:cxn modelId="{B0FBB20A-6201-4EA1-BAC8-BF059DD6CFAE}" type="presParOf" srcId="{3450BA08-C6E6-4A94-BA72-9FAEEEDF2E49}" destId="{BB5FCDD9-157E-42D9-BAE3-09514D4442F0}" srcOrd="3" destOrd="0" presId="urn:microsoft.com/office/officeart/2005/8/layout/vList5"/>
    <dgm:cxn modelId="{AD252F4E-DE98-4636-9C05-5EE748BC950D}" type="presParOf" srcId="{3450BA08-C6E6-4A94-BA72-9FAEEEDF2E49}" destId="{D0EF7B1D-BBC8-4C21-B8CD-B6D6A11C3389}" srcOrd="4" destOrd="0" presId="urn:microsoft.com/office/officeart/2005/8/layout/vList5"/>
    <dgm:cxn modelId="{2E94F4F0-FD75-48AC-A78A-DAB1D021F30E}" type="presParOf" srcId="{D0EF7B1D-BBC8-4C21-B8CD-B6D6A11C3389}" destId="{63DF70D3-2070-4FE6-933D-49402E3029FA}" srcOrd="0" destOrd="0" presId="urn:microsoft.com/office/officeart/2005/8/layout/vList5"/>
    <dgm:cxn modelId="{9D744DFB-5669-4D73-B0C1-B1F3EFACA80E}" type="presParOf" srcId="{3450BA08-C6E6-4A94-BA72-9FAEEEDF2E49}" destId="{D772E415-1590-4FF7-9B49-1873BF17B31B}" srcOrd="5" destOrd="0" presId="urn:microsoft.com/office/officeart/2005/8/layout/vList5"/>
    <dgm:cxn modelId="{023AF3F7-D8E9-470D-BDFA-03A50CC02E73}" type="presParOf" srcId="{3450BA08-C6E6-4A94-BA72-9FAEEEDF2E49}" destId="{066CDDC7-7069-4552-B195-46DA7C068C33}" srcOrd="6" destOrd="0" presId="urn:microsoft.com/office/officeart/2005/8/layout/vList5"/>
    <dgm:cxn modelId="{186DAC2C-0C49-4DA2-A6B0-174850FA04A8}" type="presParOf" srcId="{066CDDC7-7069-4552-B195-46DA7C068C33}" destId="{1A74DB58-8ABA-4A48-9C47-130433AB429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E617D-9FBB-4D65-92A7-0103328E85DA}">
      <dsp:nvSpPr>
        <dsp:cNvPr id="0" name=""/>
        <dsp:cNvSpPr/>
      </dsp:nvSpPr>
      <dsp:spPr>
        <a:xfrm>
          <a:off x="2810" y="119"/>
          <a:ext cx="5755098" cy="82418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Additional benefits above what is currently covered under Original Medicare</a:t>
          </a:r>
          <a:endParaRPr lang="en-US" sz="1800" kern="1200" dirty="0"/>
        </a:p>
      </dsp:txBody>
      <dsp:txXfrm>
        <a:off x="43043" y="40352"/>
        <a:ext cx="5674632" cy="743716"/>
      </dsp:txXfrm>
    </dsp:sp>
    <dsp:sp modelId="{AD6B09C0-9575-49A8-A32A-A86FDA31260B}">
      <dsp:nvSpPr>
        <dsp:cNvPr id="0" name=""/>
        <dsp:cNvSpPr/>
      </dsp:nvSpPr>
      <dsp:spPr>
        <a:xfrm>
          <a:off x="2810" y="865510"/>
          <a:ext cx="5755098" cy="54683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Access to providers!</a:t>
          </a:r>
          <a:endParaRPr lang="en-US" sz="1800" kern="1200" dirty="0"/>
        </a:p>
      </dsp:txBody>
      <dsp:txXfrm>
        <a:off x="29504" y="892204"/>
        <a:ext cx="5701710" cy="493448"/>
      </dsp:txXfrm>
    </dsp:sp>
    <dsp:sp modelId="{63DF70D3-2070-4FE6-933D-49402E3029FA}">
      <dsp:nvSpPr>
        <dsp:cNvPr id="0" name=""/>
        <dsp:cNvSpPr/>
      </dsp:nvSpPr>
      <dsp:spPr>
        <a:xfrm>
          <a:off x="2810" y="1453556"/>
          <a:ext cx="5755098" cy="82418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 A, B and D, all with one card</a:t>
          </a:r>
          <a:endParaRPr lang="en-US" sz="1800" kern="1200" dirty="0"/>
        </a:p>
      </dsp:txBody>
      <dsp:txXfrm>
        <a:off x="43043" y="1493789"/>
        <a:ext cx="5674632" cy="743716"/>
      </dsp:txXfrm>
    </dsp:sp>
    <dsp:sp modelId="{1A74DB58-8ABA-4A48-9C47-130433AB4293}">
      <dsp:nvSpPr>
        <dsp:cNvPr id="0" name=""/>
        <dsp:cNvSpPr/>
      </dsp:nvSpPr>
      <dsp:spPr>
        <a:xfrm>
          <a:off x="2810" y="2318948"/>
          <a:ext cx="5755098" cy="824182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Additional Resources – Community Connectors, assigned case manager. All here to help you!</a:t>
          </a:r>
          <a:endParaRPr lang="en-US" sz="1800" kern="1200" dirty="0"/>
        </a:p>
      </dsp:txBody>
      <dsp:txXfrm>
        <a:off x="43043" y="2359181"/>
        <a:ext cx="5674632" cy="743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5" tIns="46652" rIns="93305" bIns="466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wrap="square" lIns="93305" tIns="46652" rIns="93305" bIns="4665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FC37D90-6306-4A51-A07E-24FEC02F6600}" type="datetimeFigureOut">
              <a:rPr lang="en-US" altLang="en-US"/>
              <a:pPr/>
              <a:t>11/29/2018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2" rIns="93305" bIns="4665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5" tIns="46652" rIns="93305" bIns="466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05" tIns="46652" rIns="93305" bIns="466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29"/>
            <a:ext cx="3043343" cy="465455"/>
          </a:xfrm>
          <a:prstGeom prst="rect">
            <a:avLst/>
          </a:prstGeom>
        </p:spPr>
        <p:txBody>
          <a:bodyPr vert="horz" wrap="square" lIns="93305" tIns="46652" rIns="93305" bIns="4665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33980E7-85AF-4A04-B0A6-08AE10FE0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02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1108075"/>
            <a:ext cx="3989387" cy="2992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7516B-97B4-4F89-BCB2-42C83C6A25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8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1117600"/>
            <a:ext cx="4024313" cy="30178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14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62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1117600"/>
            <a:ext cx="4024313" cy="30178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2:notes"/>
          <p:cNvSpPr txBox="1">
            <a:spLocks noGrp="1"/>
          </p:cNvSpPr>
          <p:nvPr>
            <p:ph type="sldNum" idx="12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100" rIns="94200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8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77863"/>
            <a:ext cx="4510087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Push notifications – the ability to send messages to members through campaigns (live now, but need to funds to build campaign)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Pregnancy program – Live- already went in Ohio and now Florida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Lab results added to “My Health”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Simplified registration for MyMolina and HiH</a:t>
            </a:r>
          </a:p>
          <a:p>
            <a:pPr marL="275863" indent="-275863" defTabSz="88276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Paperless billing: </a:t>
            </a:r>
            <a:r>
              <a:rPr lang="en-US" dirty="0">
                <a:ea typeface="+mn-ea"/>
              </a:rPr>
              <a:t>The project team has specified that for phase 1 of paperless billing, </a:t>
            </a:r>
            <a:r>
              <a:rPr lang="en-US" dirty="0" err="1">
                <a:ea typeface="+mn-ea"/>
              </a:rPr>
              <a:t>HealthInHand</a:t>
            </a:r>
            <a:r>
              <a:rPr lang="en-US" dirty="0">
                <a:ea typeface="+mn-ea"/>
              </a:rPr>
              <a:t> will only display the member’s current enrollment status. Users can enroll only on the desktop portal. For phase 2, members should be able to enroll through the </a:t>
            </a:r>
            <a:r>
              <a:rPr lang="en-US" dirty="0" err="1">
                <a:ea typeface="+mn-ea"/>
              </a:rPr>
              <a:t>HealthInHand</a:t>
            </a:r>
            <a:r>
              <a:rPr lang="en-US" dirty="0">
                <a:ea typeface="+mn-ea"/>
              </a:rPr>
              <a:t> app as well.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 Possible Enhancements: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Admin impersonation mode – give users in the contact center the ability to impersonate a user for technical support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Appointment reminders – use push notification to remind users of upcoming appointments with their care manager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Push notification campaigns – send out messages to members to remind them to get flu shots or for redetermination (other ideas welcome)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Urgent care finder – one click urgent care finder locates the nearest urgent care and links to directions based on currently location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Incentive programs – use push notifications to distribute rewards for various incentive programs</a:t>
            </a: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Integrated care manager messaging with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mCare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5863" indent="-27586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01D1A-70CE-4C8A-BC68-2A508D7E5B6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1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413EA-0212-2C4D-8F69-DB276F2A7D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733800"/>
            <a:ext cx="4876800" cy="381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3733800"/>
            <a:ext cx="1447800" cy="365125"/>
          </a:xfrm>
        </p:spPr>
        <p:txBody>
          <a:bodyPr/>
          <a:lstStyle>
            <a:lvl1pPr>
              <a:defRPr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7/29/2014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1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5F2F-49B2-434F-8C3C-3BC56F6439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E3DFB79-095A-C74D-B614-34DE32062E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3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FD06-81A7-B244-835E-CD9668E8F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7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E3DFB79-095A-C74D-B614-34DE32062E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E3DFB79-095A-C74D-B614-34DE32062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0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7818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86EBB24-B1E9-41BF-84E5-6F4FF8B23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7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781800" y="61880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BD36BD0-F452-4048-A739-7C1063599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22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781800" y="61880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5B9CDEF-8111-4355-832B-5520FAA92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3145667-BF01-4555-81EF-965639C82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16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BAB697E-0314-4FAD-A7C0-85468ABE8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 anchor="b">
            <a:noAutofit/>
          </a:bodyPr>
          <a:lstStyle>
            <a:lvl1pPr algn="l">
              <a:defRPr sz="6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4008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886200"/>
            <a:ext cx="2133600" cy="365125"/>
          </a:xfrm>
        </p:spPr>
        <p:txBody>
          <a:bodyPr/>
          <a:lstStyle>
            <a:lvl1pPr>
              <a:defRPr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7/29/2014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3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1CA1BC7-C8A5-47DE-937F-4F1882F19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55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D96FBC5-52E7-48D4-9D22-C66AE9530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51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9EF9696-31C1-4381-9965-14FD30F9A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339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6F1DC80-C5E6-45EA-B3D6-F634F9C15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7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99085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64CA1-5F44-4761-ADCF-3DABD7D63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9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912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257106C-FBE0-407D-89D1-6AB87D71E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64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1"/>
            <a:ext cx="4038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B6BC454-70CF-4909-9DBB-ECB32EE91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2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172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DBBDAE5-A1AC-4691-982C-347E59377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3DEB-0186-4469-A91A-9EDC2DC1D39D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3657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B02860C-C6B1-49E1-8F3F-53E241D2D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2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6697-FDA1-4CB9-844F-251CA6E67D5A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0062-4EB0-4452-82C6-4DF569BA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0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7/29/2014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BEC7"/>
                </a:solidFill>
              </a:defRPr>
            </a:lvl1pPr>
          </a:lstStyle>
          <a:p>
            <a:fld id="{BB637D6A-8E7C-46D8-9E30-EFDCB6B945C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TitleTe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63" y="5715000"/>
            <a:ext cx="184939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7/29/2014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BEC7"/>
                </a:solidFill>
              </a:defRPr>
            </a:lvl1pPr>
          </a:lstStyle>
          <a:p>
            <a:fld id="{A4617A13-A840-41DF-AB24-090A1569BA5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6" descr="Title_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83" y="5715000"/>
            <a:ext cx="189755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ectionD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2BBC7C-6B3D-49C0-941F-41F56C0B9CE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6" name="Picture 3" descr="sm_logoplacehol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4575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7/29/2014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BEC7"/>
                </a:solidFill>
              </a:defRPr>
            </a:lvl1pPr>
          </a:lstStyle>
          <a:p>
            <a:fld id="{BFF60E15-43A9-4440-BE19-C5736D929C7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3" name="Picture 6" descr="Slide_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" y="6096000"/>
            <a:ext cx="1217018" cy="5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0" r:id="rId4"/>
    <p:sldLayoutId id="2147483701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lide_im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CE1ECF5-2264-445B-89E4-E6DE71E295A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26" y="6124575"/>
            <a:ext cx="97909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Slide_im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88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96A18DA-FBBA-4112-A198-EF6D45C5F5E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48" name="Picture 3" descr="sm_logoplacehol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4575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Slide_im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188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677067E2-DCC6-4B6A-BF1C-850899C29E3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2" name="Picture 3" descr="sm_logoplacehold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4575"/>
            <a:ext cx="1123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2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295650"/>
          </a:xfrm>
        </p:spPr>
        <p:txBody>
          <a:bodyPr/>
          <a:lstStyle/>
          <a:p>
            <a:r>
              <a:rPr lang="en-US" altLang="en-US" sz="4400" dirty="0" smtClean="0"/>
              <a:t>Molina Healthcare</a:t>
            </a:r>
            <a:br>
              <a:rPr lang="en-US" altLang="en-US" sz="4400" dirty="0" smtClean="0"/>
            </a:br>
            <a:r>
              <a:rPr lang="en-US" altLang="en-US" sz="4400" dirty="0" smtClean="0"/>
              <a:t>Update</a:t>
            </a: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762000" y="4130675"/>
            <a:ext cx="1447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chemeClr val="bg1"/>
                </a:solidFill>
                <a:latin typeface="Arial" pitchFamily="34" charset="0"/>
              </a:rPr>
              <a:t>11/30/2018</a:t>
            </a:r>
            <a:endParaRPr lang="en-US" alt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09800" y="4038600"/>
            <a:ext cx="5334000" cy="990600"/>
          </a:xfrm>
        </p:spPr>
        <p:txBody>
          <a:bodyPr>
            <a:normAutofit/>
          </a:bodyPr>
          <a:lstStyle/>
          <a:p>
            <a:r>
              <a:rPr lang="en-US" altLang="en-US" sz="1400" dirty="0"/>
              <a:t>Presented by</a:t>
            </a:r>
            <a:r>
              <a:rPr lang="en-US" altLang="en-US" sz="1400" dirty="0" smtClean="0"/>
              <a:t>: Jorge Rivera, Director,</a:t>
            </a:r>
          </a:p>
          <a:p>
            <a:r>
              <a:rPr lang="en-US" altLang="en-US" sz="1400" dirty="0" smtClean="0"/>
              <a:t> Community </a:t>
            </a:r>
            <a:r>
              <a:rPr lang="en-US" altLang="en-US" sz="1400" dirty="0"/>
              <a:t>Engagement</a:t>
            </a:r>
          </a:p>
          <a:p>
            <a:endParaRPr lang="en-US" sz="1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Regional Membership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4693"/>
            <a:ext cx="8229600" cy="1173163"/>
          </a:xfrm>
        </p:spPr>
        <p:txBody>
          <a:bodyPr/>
          <a:lstStyle/>
          <a:p>
            <a:r>
              <a:rPr lang="en-US" sz="1600" dirty="0" smtClean="0"/>
              <a:t>Molina also has the highest percentage of new </a:t>
            </a:r>
            <a:r>
              <a:rPr lang="en-US" sz="1600" b="1" dirty="0" smtClean="0"/>
              <a:t>member choice in Pierce County with 48% </a:t>
            </a:r>
            <a:r>
              <a:rPr lang="en-US" sz="1600" dirty="0" smtClean="0"/>
              <a:t>of new enrollments when member makes the choice</a:t>
            </a:r>
            <a:endParaRPr lang="en-US" sz="1600" b="1" dirty="0" smtClean="0"/>
          </a:p>
          <a:p>
            <a:r>
              <a:rPr lang="en-US" sz="1600" dirty="0" smtClean="0"/>
              <a:t>Choice represents 40% of all new enrollments in Washington State; Re-enrollments (28%), Family Connections, (18%), and Government Assignments (14%) make up the rest, Molina is highest in all enrollment categories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355745"/>
              </p:ext>
            </p:extLst>
          </p:nvPr>
        </p:nvGraphicFramePr>
        <p:xfrm>
          <a:off x="990600" y="1332707"/>
          <a:ext cx="6858000" cy="346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652875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WA</a:t>
            </a:r>
            <a:r>
              <a:rPr kumimoji="0" lang="en-US" sz="1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 Healthcare Authority July 2018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534013"/>
              </p:ext>
            </p:extLst>
          </p:nvPr>
        </p:nvGraphicFramePr>
        <p:xfrm>
          <a:off x="1600200" y="1066800"/>
          <a:ext cx="6629400" cy="346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339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 and Incentives for Medicaid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0C323AD-B6A5-2040-ACF7-5576C79CD9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12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Virtual Urgent Care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48006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Member can talk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or video chat with a provider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24/7 from their phone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tablet or computer.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No appointment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needed. Virtual care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doctors and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nurse practitioners can treat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minor conditions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like: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Colds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Rashes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Ear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pain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Pink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eye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more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Once member has been assisted via virtual visit, the member’s Primary Care Provider assigned receives a full report from the urgent care provider, to ensure continued care and allow for the member’s family clinic follow up.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More than 3,000 Molina members have already and successfully used virtual urgent care services.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 descr="C:\Users\andersli\Pictures\Virtual Care\Mother and daughter vis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7"/>
          <a:stretch/>
        </p:blipFill>
        <p:spPr bwMode="auto">
          <a:xfrm>
            <a:off x="5334000" y="1259448"/>
            <a:ext cx="3767528" cy="255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4495800"/>
            <a:ext cx="28956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“Very informative and personable, making the experience wonderful! I felt very comfortable, especially knowing what I can do to care for myself afterwards.” 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en-US" sz="1400" i="1" dirty="0">
                <a:solidFill>
                  <a:schemeClr val="accent2">
                    <a:lumMod val="50000"/>
                  </a:schemeClr>
                </a:solidFill>
              </a:rPr>
              <a:t>Molina Member 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3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1" y="226594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My Health in Hand &amp; My Molina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911" y="3286709"/>
            <a:ext cx="57912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Molina’s phone app and smart phone enabled information for members provides them with access and help to:</a:t>
            </a:r>
          </a:p>
          <a:p>
            <a:r>
              <a:rPr lang="en-US" sz="1600" dirty="0" smtClean="0"/>
              <a:t>Find </a:t>
            </a:r>
            <a:r>
              <a:rPr lang="en-US" sz="1600" dirty="0"/>
              <a:t>a doctor or clinic near you</a:t>
            </a:r>
          </a:p>
          <a:p>
            <a:r>
              <a:rPr lang="en-US" sz="1600" dirty="0" smtClean="0"/>
              <a:t>Connect </a:t>
            </a:r>
            <a:r>
              <a:rPr lang="en-US" sz="1600" dirty="0"/>
              <a:t>to our Virtual </a:t>
            </a:r>
            <a:r>
              <a:rPr lang="en-US" sz="1600" dirty="0" smtClean="0"/>
              <a:t>Urgent Care </a:t>
            </a:r>
            <a:r>
              <a:rPr lang="en-US" sz="1600" dirty="0"/>
              <a:t>Clinic</a:t>
            </a:r>
          </a:p>
          <a:p>
            <a:r>
              <a:rPr lang="en-US" sz="1600" dirty="0" smtClean="0"/>
              <a:t>See member’s ID </a:t>
            </a:r>
            <a:r>
              <a:rPr lang="en-US" sz="1600" dirty="0"/>
              <a:t>card</a:t>
            </a:r>
          </a:p>
          <a:p>
            <a:r>
              <a:rPr lang="en-US" sz="1600" dirty="0" smtClean="0"/>
              <a:t>Change </a:t>
            </a:r>
            <a:r>
              <a:rPr lang="en-US" sz="1600" dirty="0"/>
              <a:t>your </a:t>
            </a:r>
            <a:r>
              <a:rPr lang="en-US" sz="1600" dirty="0" smtClean="0"/>
              <a:t>Primary Care provider</a:t>
            </a:r>
            <a:endParaRPr lang="en-US" sz="1600" dirty="0"/>
          </a:p>
          <a:p>
            <a:r>
              <a:rPr lang="en-US" sz="1600" dirty="0" smtClean="0"/>
              <a:t>Make payments (QHP)</a:t>
            </a:r>
          </a:p>
          <a:p>
            <a:r>
              <a:rPr lang="en-US" sz="1600" dirty="0" smtClean="0"/>
              <a:t>See health </a:t>
            </a:r>
            <a:r>
              <a:rPr lang="en-US" sz="1600" dirty="0"/>
              <a:t>information anytime</a:t>
            </a:r>
          </a:p>
          <a:p>
            <a:r>
              <a:rPr lang="en-US" sz="1600" dirty="0" smtClean="0"/>
              <a:t>See you service history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And </a:t>
            </a:r>
            <a:r>
              <a:rPr lang="en-US" sz="1600" dirty="0"/>
              <a:t>more!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Free Cell Phone for Members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Molina’s supports Safe Link Wireless Free Cell Phone service for its members, they can easily be connected to a free cell phone with </a:t>
            </a:r>
            <a:r>
              <a:rPr lang="en-US" sz="1600" b="1" dirty="0" smtClean="0">
                <a:solidFill>
                  <a:srgbClr val="C00000"/>
                </a:solidFill>
              </a:rPr>
              <a:t>350 </a:t>
            </a:r>
            <a:r>
              <a:rPr lang="en-US" sz="1600" dirty="0" smtClean="0"/>
              <a:t>monthly minutes to access services and </a:t>
            </a:r>
            <a:r>
              <a:rPr lang="en-US" sz="1600" dirty="0" smtClean="0">
                <a:solidFill>
                  <a:srgbClr val="C00000"/>
                </a:solidFill>
              </a:rPr>
              <a:t>1Gb Data</a:t>
            </a:r>
            <a:r>
              <a:rPr lang="en-US" sz="1600" dirty="0" smtClean="0"/>
              <a:t> to download.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We are also connecting our systems so that calls to Molina Member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Services line will not count towards members monthly minutes.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6" y="1644677"/>
            <a:ext cx="2185987" cy="845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2" y="3408946"/>
            <a:ext cx="1958610" cy="2419795"/>
          </a:xfrm>
          <a:prstGeom prst="rect">
            <a:avLst/>
          </a:prstGeom>
          <a:effectLst>
            <a:outerShdw blurRad="1524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697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77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Healthinhand</a:t>
            </a:r>
            <a:r>
              <a:rPr lang="en-US" sz="3177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App - New </a:t>
            </a:r>
            <a:r>
              <a:rPr lang="en-US" sz="3177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Features*</a:t>
            </a:r>
            <a:endParaRPr lang="en-US" sz="3177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1" y="2029273"/>
            <a:ext cx="4038600" cy="3143250"/>
          </a:xfrm>
        </p:spPr>
        <p:txBody>
          <a:bodyPr>
            <a:normAutofit/>
          </a:bodyPr>
          <a:lstStyle/>
          <a:p>
            <a:r>
              <a:rPr lang="en-US" sz="2118" dirty="0">
                <a:latin typeface="+mn-lt"/>
                <a:cs typeface="Arial" panose="020B0604020202020204" pitchFamily="34" charset="0"/>
              </a:rPr>
              <a:t>Push notifications </a:t>
            </a:r>
          </a:p>
          <a:p>
            <a:r>
              <a:rPr lang="en-US" sz="2118" dirty="0">
                <a:latin typeface="+mn-lt"/>
                <a:cs typeface="Arial" panose="020B0604020202020204" pitchFamily="34" charset="0"/>
              </a:rPr>
              <a:t>Prenatal program</a:t>
            </a:r>
          </a:p>
          <a:p>
            <a:r>
              <a:rPr lang="en-US" sz="2118" dirty="0">
                <a:latin typeface="+mn-lt"/>
                <a:cs typeface="Arial" panose="020B0604020202020204" pitchFamily="34" charset="0"/>
              </a:rPr>
              <a:t>Lab results added to MyHealth</a:t>
            </a:r>
          </a:p>
          <a:p>
            <a:r>
              <a:rPr lang="en-US" sz="2118" dirty="0">
                <a:latin typeface="+mn-lt"/>
                <a:cs typeface="Arial" panose="020B0604020202020204" pitchFamily="34" charset="0"/>
              </a:rPr>
              <a:t>Simplified registration</a:t>
            </a:r>
          </a:p>
          <a:p>
            <a:r>
              <a:rPr lang="en-US" sz="2118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Marketplace paperless billing enrollment (effective 1/1/19)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EFA644-CDA3-1A4E-95C1-6502758B544A}" type="slidenum">
              <a:rPr lang="en-US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33" y="1909583"/>
            <a:ext cx="1379531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84" y="1417973"/>
            <a:ext cx="2455234" cy="3669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638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Coming this fall</a:t>
            </a:r>
          </a:p>
        </p:txBody>
      </p:sp>
    </p:spTree>
    <p:extLst>
      <p:ext uri="{BB962C8B-B14F-4D97-AF65-F5344CB8AC3E}">
        <p14:creationId xmlns:p14="http://schemas.microsoft.com/office/powerpoint/2010/main" val="406260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0063"/>
            <a:ext cx="8229600" cy="566737"/>
          </a:xfrm>
        </p:spPr>
        <p:txBody>
          <a:bodyPr/>
          <a:lstStyle/>
          <a:p>
            <a:r>
              <a:rPr lang="en-US" dirty="0" smtClean="0"/>
              <a:t>Health Incentives				Health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434"/>
            <a:ext cx="4038600" cy="48007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Up to $200 per member per year in health-related gifts they can choose online for using preventive and chronic care services such as: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• Well-child exams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• Immunizations for children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• Breast cancer screenings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• Care during pregnancy and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after baby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is born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Cervical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cancer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screening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Breast Cancer screening 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• Diabetes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management</a:t>
            </a:r>
          </a:p>
          <a:p>
            <a:pPr marL="0" indent="0">
              <a:buNone/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Sports Physicals: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Covered only if part of a full well-child visit, and according to age of the member; this way we ensure child is fully screened, which helps CHCs quality metrics goals, and not just completing a requisite for sports participation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Weight Watchers®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Available to qualifying members 18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years and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older.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Motherhood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Matters® Pregnancy Program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Learning how to have a healthy pregnancy and the services available.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Text4baby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Free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text messages on baby care at text4baby.org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Stop Smoking Program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Kick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habit through one-on-one counseling and education.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Women’s Health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Get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resources on ways to stay healthy like wellness exams, important screenings and maternity care. 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1100137"/>
            <a:ext cx="1109663" cy="1109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1281112" cy="10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8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Servicing LGBT Community in Washington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65237"/>
            <a:ext cx="8229600" cy="4525963"/>
          </a:xfrm>
        </p:spPr>
        <p:txBody>
          <a:bodyPr/>
          <a:lstStyle/>
          <a:p>
            <a:r>
              <a:rPr lang="en-US" sz="2000" dirty="0" smtClean="0"/>
              <a:t>Some community partners have expressed struggle to understand MCO services provided under Medicaid that are specifically related to gender transition.</a:t>
            </a:r>
          </a:p>
          <a:p>
            <a:r>
              <a:rPr lang="en-US" sz="2000" dirty="0" smtClean="0"/>
              <a:t>Molina covers, and is currently actively servicing with no need for prior authorization, the following services:</a:t>
            </a:r>
          </a:p>
          <a:p>
            <a:pPr lvl="1"/>
            <a:r>
              <a:rPr lang="en-US" sz="2000" dirty="0" smtClean="0"/>
              <a:t>Hormonal Therapy</a:t>
            </a:r>
          </a:p>
          <a:p>
            <a:pPr lvl="1"/>
            <a:r>
              <a:rPr lang="en-US" sz="2000" dirty="0" smtClean="0"/>
              <a:t>Psychosocial Therapy</a:t>
            </a:r>
          </a:p>
          <a:p>
            <a:pPr lvl="1"/>
            <a:r>
              <a:rPr lang="en-US" sz="2000" dirty="0" smtClean="0"/>
              <a:t>In cases where the providers want to do extended psychological evaluation, those could require PA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Molina also actively supports community based organizations providing services with focus in LGBT Community such </a:t>
            </a:r>
            <a:r>
              <a:rPr lang="en-US" sz="2000" b="1" i="1" dirty="0" smtClean="0"/>
              <a:t>Oasis Youth Center </a:t>
            </a:r>
            <a:r>
              <a:rPr lang="en-US" sz="2000" dirty="0" smtClean="0"/>
              <a:t>and across the state.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C454-70CF-4909-9DBB-ECB32EE91CA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1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81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Molina and the Social Determinants of Health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49" y="1066800"/>
            <a:ext cx="6978075" cy="4708525"/>
          </a:xfrm>
        </p:spPr>
        <p:txBody>
          <a:bodyPr/>
          <a:lstStyle/>
          <a:p>
            <a:r>
              <a:rPr lang="en-US" sz="1800" dirty="0" smtClean="0"/>
              <a:t>Molina partners with more that 1,200 Community Based Organizations across the state, more than 200 in Pierce County alone.</a:t>
            </a:r>
          </a:p>
          <a:p>
            <a:r>
              <a:rPr lang="en-US" sz="1800" dirty="0" smtClean="0"/>
              <a:t>Many of these provide supportive Housing (140+) and Supportive employment (80+) services</a:t>
            </a:r>
          </a:p>
          <a:p>
            <a:r>
              <a:rPr lang="en-US" sz="1800" dirty="0" smtClean="0"/>
              <a:t>We have also developed joint programs with Care Coordination Organizations for transitional housing, respite medical, and others</a:t>
            </a:r>
          </a:p>
          <a:p>
            <a:r>
              <a:rPr lang="en-US" sz="1800" dirty="0" smtClean="0"/>
              <a:t>Molina participated in the creation of the </a:t>
            </a:r>
            <a:r>
              <a:rPr lang="en-US" sz="1800" b="1" dirty="0" smtClean="0"/>
              <a:t>Foundational Community Supports </a:t>
            </a:r>
            <a:r>
              <a:rPr lang="en-US" sz="1800" dirty="0" smtClean="0"/>
              <a:t>since 2014, and currently participates in the work related to this benefit</a:t>
            </a:r>
          </a:p>
          <a:p>
            <a:r>
              <a:rPr lang="en-US" sz="1800" dirty="0" smtClean="0"/>
              <a:t>On the other hand, though, Molina support a larger set of initiatives for supportive housing, with different timelines and sustainability plans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" y="4804268"/>
            <a:ext cx="2552700" cy="103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4582258"/>
            <a:ext cx="25050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5390368"/>
            <a:ext cx="2722245" cy="553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5" y="3702536"/>
            <a:ext cx="1244601" cy="124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7341"/>
            <a:ext cx="1149229" cy="17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Molina Support Dental Managed Care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174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400" dirty="0" smtClean="0"/>
              <a:t>Molina </a:t>
            </a:r>
            <a:r>
              <a:rPr lang="en-US" sz="1400" dirty="0"/>
              <a:t>chose not to directly bid </a:t>
            </a:r>
            <a:r>
              <a:rPr lang="en-US" sz="1400" dirty="0" smtClean="0"/>
              <a:t>for a Medicaid dental managed care service, and instead selected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Delta Dental (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Dentegra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sz="1400" dirty="0"/>
              <a:t>, a national and local leader in managed care dental services, as </a:t>
            </a:r>
            <a:r>
              <a:rPr lang="en-US" sz="1400" dirty="0" smtClean="0"/>
              <a:t>strategic </a:t>
            </a:r>
            <a:r>
              <a:rPr lang="en-US" sz="1400" dirty="0"/>
              <a:t>oral health </a:t>
            </a:r>
            <a:r>
              <a:rPr lang="en-US" sz="1400" dirty="0" smtClean="0"/>
              <a:t>partner; Molina will also work with other managed care providers selected</a:t>
            </a:r>
          </a:p>
          <a:p>
            <a:pPr>
              <a:spcBef>
                <a:spcPts val="1200"/>
              </a:spcBef>
            </a:pPr>
            <a:r>
              <a:rPr lang="en-US" sz="1400" dirty="0" smtClean="0"/>
              <a:t>We believe this partnership will improve </a:t>
            </a:r>
            <a:r>
              <a:rPr lang="en-US" sz="1400" dirty="0"/>
              <a:t>access to oral health and oral health outcomes for Molina </a:t>
            </a:r>
            <a:r>
              <a:rPr lang="en-US" sz="1400" dirty="0" smtClean="0"/>
              <a:t>members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The Molina-Delta Dental partnership supports many of HCA’s stated objectives for the Managed Care Dental program including: </a:t>
            </a:r>
          </a:p>
          <a:p>
            <a:pPr>
              <a:spcBef>
                <a:spcPts val="1200"/>
              </a:spcBef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5486400"/>
            <a:ext cx="4236720" cy="50906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896582"/>
            <a:ext cx="6324600" cy="319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en-US" sz="1400" dirty="0" smtClean="0"/>
              <a:t>Reduced emergency room visits for dental services and treatment of oral health conditions by facilitating increased access to consistent dental care 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Improved oral health outcomes for Medicaid clients 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Retention of innovative programs such as </a:t>
            </a:r>
            <a:r>
              <a:rPr lang="en-US" sz="1400" b="1" dirty="0" smtClean="0"/>
              <a:t>Access to Baby and Child Dentistry (ABCD) </a:t>
            </a:r>
            <a:r>
              <a:rPr lang="en-US" sz="1400" dirty="0" smtClean="0"/>
              <a:t>program and the </a:t>
            </a:r>
            <a:r>
              <a:rPr lang="en-US" sz="1400" b="1" dirty="0" smtClean="0"/>
              <a:t>Oral Health Connections Pilot </a:t>
            </a:r>
            <a:r>
              <a:rPr lang="en-US" sz="1400" dirty="0" smtClean="0"/>
              <a:t>Project that improve access and care and develop new programs that improve access to care and dental outcomes 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Providing timely access to dental services and coordination of dental and physical health services, as clinically indicated through care management 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972782"/>
            <a:ext cx="2194313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890" y="5486400"/>
            <a:ext cx="1366910" cy="502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495122"/>
            <a:ext cx="1981200" cy="4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2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Call Center Operations and Outreach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019800" cy="144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Member Services</a:t>
            </a:r>
          </a:p>
          <a:p>
            <a:r>
              <a:rPr lang="en-US" dirty="0" smtClean="0">
                <a:latin typeface="+mn-lt"/>
              </a:rPr>
              <a:t>Live service in several languages</a:t>
            </a:r>
          </a:p>
          <a:p>
            <a:r>
              <a:rPr lang="en-US" dirty="0" smtClean="0">
                <a:latin typeface="+mn-lt"/>
              </a:rPr>
              <a:t>M-F 8am-5pm + Voice Mail</a:t>
            </a:r>
          </a:p>
          <a:p>
            <a:r>
              <a:rPr lang="en-US" dirty="0" smtClean="0">
                <a:latin typeface="+mn-lt"/>
              </a:rPr>
              <a:t>Service level over 80% and less than 3% Abandoned rate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3657600" cy="457200"/>
          </a:xfrm>
        </p:spPr>
        <p:txBody>
          <a:bodyPr/>
          <a:lstStyle/>
          <a:p>
            <a:r>
              <a:rPr lang="en-US" dirty="0" smtClean="0"/>
              <a:t>Another Benefit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B02860C-C6B1-49E1-8F3F-53E241D2D52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344" y="1066800"/>
            <a:ext cx="3016456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600" y="3157330"/>
            <a:ext cx="1766623" cy="2103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12"/>
          <p:cNvGrpSpPr/>
          <p:nvPr/>
        </p:nvGrpSpPr>
        <p:grpSpPr>
          <a:xfrm>
            <a:off x="7239000" y="3764281"/>
            <a:ext cx="1828800" cy="2391356"/>
            <a:chOff x="3263494" y="3390900"/>
            <a:chExt cx="2383303" cy="303365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9270" y="3390900"/>
              <a:ext cx="176043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263494" y="5097051"/>
              <a:ext cx="2383303" cy="132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Eligibility Phone Calls</a:t>
              </a: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800-294-8620</a:t>
              </a:r>
            </a:p>
            <a:p>
              <a:r>
                <a:rPr lang="en-US" sz="1600" b="1" dirty="0" smtClean="0"/>
                <a:t>Marketplace </a:t>
              </a:r>
              <a:r>
                <a:rPr lang="en-US" sz="1600" b="1" dirty="0"/>
                <a:t>Calls</a:t>
              </a:r>
            </a:p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855-540-1983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07311" y="2514599"/>
            <a:ext cx="4298289" cy="15240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New Enrollments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Elig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ibil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ity </a:t>
            </a: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Questions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Full application completion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for Medicaid and QHP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Leads and referrals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processing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Provider detailed search</a:t>
            </a:r>
            <a:endParaRPr lang="en-US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0" y="4267200"/>
            <a:ext cx="480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Renewals</a:t>
            </a:r>
          </a:p>
          <a:p>
            <a:r>
              <a:rPr lang="en-US" dirty="0" smtClean="0">
                <a:latin typeface="+mn-lt"/>
              </a:rPr>
              <a:t>Calling 25,000 to 30,000 members a month</a:t>
            </a:r>
          </a:p>
          <a:p>
            <a:r>
              <a:rPr lang="en-US" b="1" dirty="0" smtClean="0">
                <a:latin typeface="+mn-lt"/>
              </a:rPr>
              <a:t>Live assistance</a:t>
            </a:r>
            <a:r>
              <a:rPr lang="en-US" dirty="0" smtClean="0">
                <a:latin typeface="+mn-lt"/>
              </a:rPr>
              <a:t> in recertification for Medicaid, no </a:t>
            </a:r>
            <a:r>
              <a:rPr lang="en-US" dirty="0" err="1" smtClean="0">
                <a:latin typeface="+mn-lt"/>
              </a:rPr>
              <a:t>Robo</a:t>
            </a:r>
            <a:r>
              <a:rPr lang="en-US" dirty="0" smtClean="0">
                <a:latin typeface="+mn-lt"/>
              </a:rPr>
              <a:t>-calls</a:t>
            </a:r>
          </a:p>
          <a:p>
            <a:r>
              <a:rPr lang="en-US" dirty="0" smtClean="0">
                <a:latin typeface="+mn-lt"/>
              </a:rPr>
              <a:t>3 Calls per member, close to 10,000 assisted per month</a:t>
            </a:r>
          </a:p>
        </p:txBody>
      </p:sp>
    </p:spTree>
    <p:extLst>
      <p:ext uri="{BB962C8B-B14F-4D97-AF65-F5344CB8AC3E}">
        <p14:creationId xmlns:p14="http://schemas.microsoft.com/office/powerpoint/2010/main" val="1961623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2949"/>
            <a:ext cx="8229600" cy="4525963"/>
          </a:xfrm>
        </p:spPr>
        <p:txBody>
          <a:bodyPr/>
          <a:lstStyle/>
          <a:p>
            <a:r>
              <a:rPr lang="en-US" dirty="0" smtClean="0"/>
              <a:t>About Molina</a:t>
            </a:r>
          </a:p>
          <a:p>
            <a:r>
              <a:rPr lang="en-US" dirty="0" smtClean="0"/>
              <a:t>What is happening in WA Medicaid…</a:t>
            </a:r>
          </a:p>
          <a:p>
            <a:r>
              <a:rPr lang="en-US" dirty="0" smtClean="0"/>
              <a:t>Molina in Apple Health</a:t>
            </a:r>
          </a:p>
          <a:p>
            <a:r>
              <a:rPr lang="en-US" dirty="0" smtClean="0"/>
              <a:t>Molina in </a:t>
            </a:r>
            <a:r>
              <a:rPr lang="en-US" dirty="0" smtClean="0"/>
              <a:t>Dual Snip Medicare</a:t>
            </a:r>
            <a:endParaRPr lang="en-US" dirty="0" smtClean="0"/>
          </a:p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3DEB-0186-4469-A91A-9EDC2DC1D39D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Molina and Medicare DNSP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Maguire, Medicare Sales Manager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B02860C-C6B1-49E1-8F3F-53E241D2D52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8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is Medicare?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1506" name="Content Placeholder 6"/>
          <p:cNvSpPr>
            <a:spLocks noGrp="1"/>
          </p:cNvSpPr>
          <p:nvPr>
            <p:ph idx="1"/>
          </p:nvPr>
        </p:nvSpPr>
        <p:spPr bwMode="auto">
          <a:xfrm>
            <a:off x="457200" y="2057400"/>
            <a:ext cx="8229600" cy="331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+mj-lt"/>
              </a:rPr>
              <a:t>Medicare </a:t>
            </a:r>
            <a:r>
              <a:rPr lang="en-US" dirty="0">
                <a:latin typeface="+mj-lt"/>
              </a:rPr>
              <a:t>is the largest health insurance program offered by the U.S. government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Medicare is divided into Parts A, B, C and D.  Parts A and B are known as “Original Medicare”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•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Medicare </a:t>
            </a:r>
            <a:r>
              <a:rPr lang="en-US" dirty="0">
                <a:latin typeface="+mj-lt"/>
              </a:rPr>
              <a:t>covers Americans 65 and older or those who qualify due to disability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>
              <a:buFont typeface="Arial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F284F1-E100-CE46-AD8B-8BF0B8E6290D}" type="slidenum">
              <a:rPr lang="en-US">
                <a:solidFill>
                  <a:srgbClr val="FFFFFF"/>
                </a:solidFill>
                <a:latin typeface="Times New Roman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0"/>
            <a:ext cx="2796540" cy="177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Medicare Parts A, B, C &amp; D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81200"/>
          <a:ext cx="82296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8800"/>
                <a:gridCol w="22860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effectLst/>
                        </a:rPr>
                        <a:t>Parts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effectLst/>
                        </a:rPr>
                        <a:t>Who Offers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 smtClean="0">
                          <a:effectLst/>
                        </a:rPr>
                        <a:t>What it is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Medicare Part A </a:t>
                      </a:r>
                      <a:b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Hospital insurance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The Federal Government 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 A helps cover you when you are admitted to a hospital or skilled nursing facility.  It also helps cover hospice care and home healthcare.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Medicare Part B</a:t>
                      </a:r>
                      <a:b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Medical Insurance 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The Federal Government 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 B helps cover your doctor’s visits and outpatient care.  It also helps with services Part A doesn’t cover.  Part B also covers some preventive care.  You usually pay a monthly premium for Part B.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Medicare Part C</a:t>
                      </a:r>
                      <a:b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Medicare Advantage 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Health Insurance  Companies 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 C helps cover everything in Parts A &amp; B, they can also cover additional benefits not covered by Original Medicare, like wellness programs.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Medicare Part D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Insurance Companies and other private companies 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 D is optional prescription drug coverage for beneficiaries with Medicare.</a:t>
                      </a:r>
                      <a:endParaRPr lang="en-US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3FDB57E-ACF9-6D4F-9AE8-9C1BAC675DAB}" type="slidenum">
              <a:rPr lang="en-US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Are you eligible for a Medicare Advantage Plan?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869917-5D98-C346-A99A-1BE4CF277152}" type="slidenum">
              <a:rPr lang="en-US">
                <a:solidFill>
                  <a:schemeClr val="bg1"/>
                </a:solidFill>
                <a:latin typeface="Times New Roman" charset="0"/>
                <a:cs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Must permanently reside in the Medicare Advantage plan service area for </a:t>
            </a:r>
            <a:r>
              <a:rPr lang="en-US" dirty="0" smtClean="0">
                <a:latin typeface="+mn-lt"/>
              </a:rPr>
              <a:t>Washington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Counties: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King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Pierce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Skagit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Snohomish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Spokane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Stevens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Whatcom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Whitman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71" y="2514601"/>
            <a:ext cx="4038599" cy="291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6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is a Medicare Advantage Dual Special Needs 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lan (D-SNP)?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457200" y="2286000"/>
            <a:ext cx="8229600" cy="293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1600" dirty="0">
                <a:latin typeface="+mj-lt"/>
              </a:rPr>
              <a:t>Must be entitled and enrolled in Medicare Part A and Medicare Part B and </a:t>
            </a:r>
            <a:r>
              <a:rPr lang="en-US" sz="1600" dirty="0">
                <a:latin typeface="+mj-lt"/>
              </a:rPr>
              <a:t>Medicaid</a:t>
            </a:r>
            <a:endParaRPr lang="en-US" sz="1600" dirty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latin typeface="+mj-lt"/>
              </a:rPr>
              <a:t>Must live in the plan’s service </a:t>
            </a:r>
            <a:r>
              <a:rPr lang="en-US" sz="1600" dirty="0">
                <a:latin typeface="+mj-lt"/>
              </a:rPr>
              <a:t>area</a:t>
            </a:r>
            <a:endParaRPr lang="en-US" sz="1600" dirty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latin typeface="+mj-lt"/>
              </a:rPr>
              <a:t>Must </a:t>
            </a:r>
            <a:r>
              <a:rPr lang="en-US" sz="1600" dirty="0">
                <a:latin typeface="+mj-lt"/>
              </a:rPr>
              <a:t>not have End Stage Renal Disease (ESRD). ESRD is permanent kidney failure and requires regular kidney dialysis or a transplant to stay </a:t>
            </a:r>
            <a:r>
              <a:rPr lang="en-US" sz="1600" dirty="0">
                <a:latin typeface="+mj-lt"/>
              </a:rPr>
              <a:t>alive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latin typeface="+mj-lt"/>
              </a:rPr>
              <a:t>Must use providers, pharmacy and services within the Plan </a:t>
            </a:r>
            <a:r>
              <a:rPr lang="en-US" sz="1600" dirty="0">
                <a:latin typeface="+mj-lt"/>
              </a:rPr>
              <a:t>Network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latin typeface="+mj-lt"/>
              </a:rPr>
              <a:t>Must coordinate all care with specialists through the Primary Care </a:t>
            </a:r>
            <a:r>
              <a:rPr lang="en-US" sz="1600" dirty="0">
                <a:latin typeface="+mj-lt"/>
              </a:rPr>
              <a:t>Physician</a:t>
            </a:r>
            <a:endParaRPr lang="en-US" sz="16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3FDB57E-ACF9-6D4F-9AE8-9C1BAC675DA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77853"/>
            <a:ext cx="1828800" cy="117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71498"/>
            <a:ext cx="1871808" cy="118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4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133600" cy="1600200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Why Molina Healthcare?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It’s simple, really…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2286000"/>
          <a:ext cx="5760720" cy="31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EFA644-CDA3-1A4E-95C1-6502758B544A}" type="slidenum">
              <a:rPr lang="en-US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Model of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EFA644-CDA3-1A4E-95C1-6502758B54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" name="Picture 2" descr="C:\Users\DyCynthi\Desktop\3174342 CORP Care Coordination Whee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419601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9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ts val="1600"/>
              <a:buNone/>
            </a:pPr>
            <a:r>
              <a:rPr lang="en-US" sz="2400" dirty="0" smtClean="0">
                <a:solidFill>
                  <a:srgbClr val="675E47"/>
                </a:solidFill>
                <a:latin typeface="Calibri" panose="020F0502020204030204" pitchFamily="34" charset="0"/>
              </a:rPr>
              <a:t>If you would like to learn more about Medicare DSNP or would like a presentation for your agency, please contact:</a:t>
            </a:r>
          </a:p>
          <a:p>
            <a:pPr marL="0" indent="0">
              <a:buSzPts val="1600"/>
              <a:buNone/>
            </a:pPr>
            <a:endParaRPr lang="en-US" dirty="0">
              <a:solidFill>
                <a:srgbClr val="675E47"/>
              </a:solidFill>
              <a:latin typeface="Calibri" panose="020F0502020204030204" pitchFamily="34" charset="0"/>
            </a:endParaRPr>
          </a:p>
          <a:p>
            <a:pPr marL="0" indent="0" algn="ctr">
              <a:buSzPts val="1600"/>
              <a:buNone/>
            </a:pPr>
            <a:r>
              <a:rPr lang="en-US" b="1" dirty="0">
                <a:solidFill>
                  <a:srgbClr val="675E47"/>
                </a:solidFill>
                <a:latin typeface="Calibri" panose="020F0502020204030204" pitchFamily="34" charset="0"/>
              </a:rPr>
              <a:t>Jim Maguire</a:t>
            </a:r>
          </a:p>
          <a:p>
            <a:pPr marL="0" indent="0" algn="ctr">
              <a:buSzPts val="1600"/>
              <a:buNone/>
            </a:pPr>
            <a:r>
              <a:rPr lang="en-US" dirty="0">
                <a:solidFill>
                  <a:srgbClr val="675E47"/>
                </a:solidFill>
                <a:latin typeface="Calibri" panose="020F0502020204030204" pitchFamily="34" charset="0"/>
              </a:rPr>
              <a:t>Molina Medicare</a:t>
            </a:r>
          </a:p>
          <a:p>
            <a:pPr marL="0" indent="0" algn="ctr">
              <a:buSzPts val="1600"/>
              <a:buNone/>
            </a:pPr>
            <a:r>
              <a:rPr lang="en-US" dirty="0">
                <a:solidFill>
                  <a:srgbClr val="675E47"/>
                </a:solidFill>
                <a:latin typeface="Calibri" panose="020F0502020204030204" pitchFamily="34" charset="0"/>
              </a:rPr>
              <a:t>Sales Manager-Washington</a:t>
            </a:r>
          </a:p>
          <a:p>
            <a:pPr marL="0" indent="0" algn="ctr">
              <a:buSzPts val="1600"/>
              <a:buNone/>
            </a:pPr>
            <a:r>
              <a:rPr lang="en-US" dirty="0">
                <a:solidFill>
                  <a:srgbClr val="675E47"/>
                </a:solidFill>
                <a:latin typeface="Calibri" panose="020F0502020204030204" pitchFamily="34" charset="0"/>
              </a:rPr>
              <a:t>Phone: 253-441-9182</a:t>
            </a:r>
          </a:p>
          <a:p>
            <a:pPr marL="0" indent="0" algn="ctr">
              <a:buSzPts val="1600"/>
              <a:buNone/>
            </a:pPr>
            <a:r>
              <a:rPr lang="en-US" dirty="0">
                <a:solidFill>
                  <a:srgbClr val="675E47"/>
                </a:solidFill>
                <a:latin typeface="Calibri" panose="020F0502020204030204" pitchFamily="34" charset="0"/>
              </a:rPr>
              <a:t>Email: james.maguire@molinahealthcare.com</a:t>
            </a:r>
          </a:p>
          <a:p>
            <a:pPr marL="0" indent="0" algn="ctr">
              <a:buSzPts val="1600"/>
              <a:buNone/>
            </a:pPr>
            <a:r>
              <a:rPr lang="en-US" dirty="0">
                <a:solidFill>
                  <a:srgbClr val="675E47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E3DFB79-095A-C74D-B614-34DE32062E6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6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Molina is not only the largest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Medicaid plan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in the state, but also has the highest index of new member choice, and the longest standing “Commendable” quality accreditation and Multicultural Health distinction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Our focus are the most vulnerable, we are a Medicaid organization serving people who need government assistance for their health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We partner with the state on a contract limited to under 3% profit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Molina scored first place in each and everyone of the 10 regions for the Integrated Managed Care transition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Our benefits are focused in improving our people’s health, and in helping direct providers such as Community Health Centers engage more with members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Our regional engagement team has local presence across the state, we know and understand our communities; contact us if you need any assistance!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3DEB-0186-4469-A91A-9EDC2DC1D39D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8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2731"/>
            <a:ext cx="8078706" cy="4449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97" y="1718123"/>
            <a:ext cx="913307" cy="956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35" y="2213371"/>
            <a:ext cx="1043219" cy="969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84" y="2151641"/>
            <a:ext cx="1081166" cy="1059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34" y="2532154"/>
            <a:ext cx="1060183" cy="104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145358" y="1242224"/>
            <a:ext cx="1656509" cy="507831"/>
          </a:xfrm>
          <a:prstGeom prst="rect">
            <a:avLst/>
          </a:prstGeom>
          <a:solidFill>
            <a:srgbClr val="ECAC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Anastasia Garcia – North Sound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Anastasia.Garcia@molinahealthcare.com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(425) 773-2116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Fluent in Russian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1868" y="1668199"/>
            <a:ext cx="20198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Donny Guerrero – North Central WA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Donaciano.Guerrero@molinahealthcare.com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(509) 264-5725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Fluent in Spanish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9968" y="1685761"/>
            <a:ext cx="1749907" cy="519373"/>
          </a:xfrm>
          <a:prstGeom prst="rect">
            <a:avLst/>
          </a:prstGeom>
          <a:solidFill>
            <a:srgbClr val="C1D6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Shannon Dayton – Better Health Together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Shannon.Dayton@molinahealthcare.com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(509) 951-9939</a:t>
            </a:r>
          </a:p>
          <a:p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29537" y="4038600"/>
            <a:ext cx="3058086" cy="523220"/>
          </a:xfrm>
          <a:prstGeom prst="rect">
            <a:avLst/>
          </a:prstGeom>
          <a:solidFill>
            <a:srgbClr val="00A2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Fenice Fregoso </a:t>
            </a:r>
          </a:p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Greater </a:t>
            </a:r>
            <a:r>
              <a:rPr lang="en-US" sz="700" b="1" dirty="0">
                <a:solidFill>
                  <a:schemeClr val="bg1"/>
                </a:solidFill>
              </a:rPr>
              <a:t>Columbia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Fenice.Fregoso@molinahealthcare.com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(509) </a:t>
            </a:r>
            <a:r>
              <a:rPr lang="en-US" sz="700" dirty="0" smtClean="0">
                <a:solidFill>
                  <a:schemeClr val="bg1"/>
                </a:solidFill>
              </a:rPr>
              <a:t>317-0910 | Fluent </a:t>
            </a:r>
            <a:r>
              <a:rPr lang="en-US" sz="700" dirty="0">
                <a:solidFill>
                  <a:schemeClr val="bg1"/>
                </a:solidFill>
              </a:rPr>
              <a:t>in Spanish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8080" y="4843676"/>
            <a:ext cx="1655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Aideet Pineda – Southwest WA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Aideet.Pineda@molinahealthcare.com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(360) 296-6481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Fluent in Spanish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21" y="2809510"/>
            <a:ext cx="881909" cy="1027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1107742" y="2394758"/>
            <a:ext cx="1821291" cy="507831"/>
          </a:xfrm>
          <a:prstGeom prst="rect">
            <a:avLst/>
          </a:prstGeom>
          <a:solidFill>
            <a:srgbClr val="D15E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Carlos Mejia Rodriguez – Olympic Peninsula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Carlos.MejiaRodriguez@molinahealthcare.com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(360) 489-7969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Fluent in Spanish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59" y="4321727"/>
            <a:ext cx="972636" cy="1006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23" y="3962400"/>
            <a:ext cx="881986" cy="1126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1396423" y="3857744"/>
            <a:ext cx="2045111" cy="561856"/>
          </a:xfrm>
          <a:prstGeom prst="roundRect">
            <a:avLst/>
          </a:prstGeom>
          <a:solidFill>
            <a:srgbClr val="54BA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Carlos Mejia Rodriguez – CPAA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Carlos.MejiaRodriguez@molinahealthcare.com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(360) 489-7969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Fluent in Spanish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1" y="4666562"/>
            <a:ext cx="2366218" cy="817245"/>
          </a:xfrm>
          <a:prstGeom prst="roundRect">
            <a:avLst/>
          </a:prstGeom>
          <a:solidFill>
            <a:srgbClr val="C536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Carrie Ching – Pierce County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Carrie.Ching@molinahealthcare.com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(253) 973-5171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Fluent in American Sign Language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68251" y="4573280"/>
            <a:ext cx="174824" cy="9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192855" y="1184866"/>
            <a:ext cx="1346568" cy="641025"/>
          </a:xfrm>
          <a:prstGeom prst="roundRect">
            <a:avLst/>
          </a:prstGeom>
          <a:solidFill>
            <a:srgbClr val="21A3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Sonia Morales – King County</a:t>
            </a:r>
          </a:p>
          <a:p>
            <a:pPr algn="ctr"/>
            <a:r>
              <a:rPr lang="en-US" sz="700" dirty="0" err="1" smtClean="0">
                <a:solidFill>
                  <a:schemeClr val="bg1"/>
                </a:solidFill>
              </a:rPr>
              <a:t>Sonia.Morales</a:t>
            </a:r>
            <a:endParaRPr lang="en-US" sz="700" dirty="0" smtClean="0">
              <a:solidFill>
                <a:schemeClr val="bg1"/>
              </a:solidFill>
            </a:endParaRPr>
          </a:p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@</a:t>
            </a:r>
            <a:r>
              <a:rPr lang="en-US" sz="700" dirty="0">
                <a:solidFill>
                  <a:schemeClr val="bg1"/>
                </a:solidFill>
              </a:rPr>
              <a:t>molinahealthcare.com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(425) 393-5501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Fluent in Spanish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3422" y="1675327"/>
            <a:ext cx="1033170" cy="12041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544878" y="4104706"/>
            <a:ext cx="785288" cy="857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4623" y="5141644"/>
            <a:ext cx="829682" cy="1080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ounded Rectangle 49"/>
          <p:cNvSpPr/>
          <p:nvPr/>
        </p:nvSpPr>
        <p:spPr>
          <a:xfrm>
            <a:off x="6861216" y="5351507"/>
            <a:ext cx="1787445" cy="57242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b="1" dirty="0">
                <a:solidFill>
                  <a:schemeClr val="bg1"/>
                </a:solidFill>
              </a:rPr>
              <a:t>Jeanne “JJ”  McMinds – Statewide Tribal Relations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Jeanne.McMinds@molinahealthcare.com</a:t>
            </a:r>
          </a:p>
          <a:p>
            <a:pPr algn="ctr"/>
            <a:r>
              <a:rPr lang="en-US" sz="675" dirty="0">
                <a:solidFill>
                  <a:schemeClr val="bg1"/>
                </a:solidFill>
              </a:rPr>
              <a:t>(369) 485-9991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44" y="3280185"/>
            <a:ext cx="912907" cy="885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2586"/>
          </a:xfrm>
        </p:spPr>
        <p:txBody>
          <a:bodyPr/>
          <a:lstStyle/>
          <a:p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Molina’s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Team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Supports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5626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: 425-424-1100, Ext: 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142931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8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3915 CORP-MKT PPT Template Updat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569" y="255642"/>
            <a:ext cx="538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Who do we help?...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76" y="1530007"/>
            <a:ext cx="6059010" cy="39045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2291" y="3258105"/>
            <a:ext cx="4625266" cy="1091953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Molina Healthcare Focus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0.wp.com/resourcetalk.crisisclinic.org/files/2013/07/apple-heal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7" y="1530007"/>
            <a:ext cx="12477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81201" y="5246566"/>
            <a:ext cx="5236358" cy="812015"/>
            <a:chOff x="1981201" y="5246566"/>
            <a:chExt cx="5236358" cy="812015"/>
          </a:xfrm>
        </p:grpSpPr>
        <p:sp>
          <p:nvSpPr>
            <p:cNvPr id="4" name="Rectangle 3"/>
            <p:cNvSpPr/>
            <p:nvPr/>
          </p:nvSpPr>
          <p:spPr>
            <a:xfrm>
              <a:off x="1981201" y="5246566"/>
              <a:ext cx="5236356" cy="312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4712405" y="3126454"/>
              <a:ext cx="385041" cy="4625266"/>
            </a:xfrm>
            <a:prstGeom prst="leftBrace">
              <a:avLst>
                <a:gd name="adj1" fmla="val 12415"/>
                <a:gd name="adj2" fmla="val 5071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5699189"/>
              <a:ext cx="2362200" cy="359392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C00000"/>
                  </a:solidFill>
                </a:rPr>
                <a:t>Limited profit contracts</a:t>
              </a:r>
            </a:p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62484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is the population we understand and have served in WA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for 20 years, we feel proud to be able to help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5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0C323AD-B6A5-2040-ACF7-5576C79CD9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951" y="281038"/>
            <a:ext cx="4436706" cy="4345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Molina in Washington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CAD7-2F77-4927-A57F-7B22973460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reeform 53"/>
          <p:cNvSpPr>
            <a:spLocks noChangeAspect="1" noEditPoints="1"/>
          </p:cNvSpPr>
          <p:nvPr/>
        </p:nvSpPr>
        <p:spPr bwMode="auto">
          <a:xfrm rot="20820000">
            <a:off x="602428" y="726901"/>
            <a:ext cx="8337176" cy="5122493"/>
          </a:xfrm>
          <a:custGeom>
            <a:avLst/>
            <a:gdLst>
              <a:gd name="T0" fmla="*/ 285 w 643"/>
              <a:gd name="T1" fmla="*/ 127 h 469"/>
              <a:gd name="T2" fmla="*/ 266 w 643"/>
              <a:gd name="T3" fmla="*/ 220 h 469"/>
              <a:gd name="T4" fmla="*/ 266 w 643"/>
              <a:gd name="T5" fmla="*/ 246 h 469"/>
              <a:gd name="T6" fmla="*/ 240 w 643"/>
              <a:gd name="T7" fmla="*/ 251 h 469"/>
              <a:gd name="T8" fmla="*/ 178 w 643"/>
              <a:gd name="T9" fmla="*/ 239 h 469"/>
              <a:gd name="T10" fmla="*/ 149 w 643"/>
              <a:gd name="T11" fmla="*/ 235 h 469"/>
              <a:gd name="T12" fmla="*/ 123 w 643"/>
              <a:gd name="T13" fmla="*/ 232 h 469"/>
              <a:gd name="T14" fmla="*/ 97 w 643"/>
              <a:gd name="T15" fmla="*/ 235 h 469"/>
              <a:gd name="T16" fmla="*/ 74 w 643"/>
              <a:gd name="T17" fmla="*/ 220 h 469"/>
              <a:gd name="T18" fmla="*/ 39 w 643"/>
              <a:gd name="T19" fmla="*/ 212 h 469"/>
              <a:gd name="T20" fmla="*/ 39 w 643"/>
              <a:gd name="T21" fmla="*/ 181 h 469"/>
              <a:gd name="T22" fmla="*/ 22 w 643"/>
              <a:gd name="T23" fmla="*/ 162 h 469"/>
              <a:gd name="T24" fmla="*/ 3 w 643"/>
              <a:gd name="T25" fmla="*/ 154 h 469"/>
              <a:gd name="T26" fmla="*/ 3 w 643"/>
              <a:gd name="T27" fmla="*/ 151 h 469"/>
              <a:gd name="T28" fmla="*/ 10 w 643"/>
              <a:gd name="T29" fmla="*/ 135 h 469"/>
              <a:gd name="T30" fmla="*/ 7 w 643"/>
              <a:gd name="T31" fmla="*/ 127 h 469"/>
              <a:gd name="T32" fmla="*/ 10 w 643"/>
              <a:gd name="T33" fmla="*/ 116 h 469"/>
              <a:gd name="T34" fmla="*/ 20 w 643"/>
              <a:gd name="T35" fmla="*/ 116 h 469"/>
              <a:gd name="T36" fmla="*/ 7 w 643"/>
              <a:gd name="T37" fmla="*/ 112 h 469"/>
              <a:gd name="T38" fmla="*/ 10 w 643"/>
              <a:gd name="T39" fmla="*/ 73 h 469"/>
              <a:gd name="T40" fmla="*/ 7 w 643"/>
              <a:gd name="T41" fmla="*/ 27 h 469"/>
              <a:gd name="T42" fmla="*/ 32 w 643"/>
              <a:gd name="T43" fmla="*/ 39 h 469"/>
              <a:gd name="T44" fmla="*/ 71 w 643"/>
              <a:gd name="T45" fmla="*/ 58 h 469"/>
              <a:gd name="T46" fmla="*/ 78 w 643"/>
              <a:gd name="T47" fmla="*/ 69 h 469"/>
              <a:gd name="T48" fmla="*/ 71 w 643"/>
              <a:gd name="T49" fmla="*/ 69 h 469"/>
              <a:gd name="T50" fmla="*/ 54 w 643"/>
              <a:gd name="T51" fmla="*/ 93 h 469"/>
              <a:gd name="T52" fmla="*/ 54 w 643"/>
              <a:gd name="T53" fmla="*/ 100 h 469"/>
              <a:gd name="T54" fmla="*/ 71 w 643"/>
              <a:gd name="T55" fmla="*/ 85 h 469"/>
              <a:gd name="T56" fmla="*/ 81 w 643"/>
              <a:gd name="T57" fmla="*/ 69 h 469"/>
              <a:gd name="T58" fmla="*/ 74 w 643"/>
              <a:gd name="T59" fmla="*/ 93 h 469"/>
              <a:gd name="T60" fmla="*/ 74 w 643"/>
              <a:gd name="T61" fmla="*/ 104 h 469"/>
              <a:gd name="T62" fmla="*/ 67 w 643"/>
              <a:gd name="T63" fmla="*/ 108 h 469"/>
              <a:gd name="T64" fmla="*/ 71 w 643"/>
              <a:gd name="T65" fmla="*/ 100 h 469"/>
              <a:gd name="T66" fmla="*/ 61 w 643"/>
              <a:gd name="T67" fmla="*/ 116 h 469"/>
              <a:gd name="T68" fmla="*/ 58 w 643"/>
              <a:gd name="T69" fmla="*/ 104 h 469"/>
              <a:gd name="T70" fmla="*/ 54 w 643"/>
              <a:gd name="T71" fmla="*/ 119 h 469"/>
              <a:gd name="T72" fmla="*/ 67 w 643"/>
              <a:gd name="T73" fmla="*/ 116 h 469"/>
              <a:gd name="T74" fmla="*/ 78 w 643"/>
              <a:gd name="T75" fmla="*/ 112 h 469"/>
              <a:gd name="T76" fmla="*/ 81 w 643"/>
              <a:gd name="T77" fmla="*/ 108 h 469"/>
              <a:gd name="T78" fmla="*/ 84 w 643"/>
              <a:gd name="T79" fmla="*/ 81 h 469"/>
              <a:gd name="T80" fmla="*/ 91 w 643"/>
              <a:gd name="T81" fmla="*/ 58 h 469"/>
              <a:gd name="T82" fmla="*/ 91 w 643"/>
              <a:gd name="T83" fmla="*/ 62 h 469"/>
              <a:gd name="T84" fmla="*/ 91 w 643"/>
              <a:gd name="T85" fmla="*/ 50 h 469"/>
              <a:gd name="T86" fmla="*/ 84 w 643"/>
              <a:gd name="T87" fmla="*/ 31 h 469"/>
              <a:gd name="T88" fmla="*/ 94 w 643"/>
              <a:gd name="T89" fmla="*/ 31 h 469"/>
              <a:gd name="T90" fmla="*/ 94 w 643"/>
              <a:gd name="T91" fmla="*/ 19 h 469"/>
              <a:gd name="T92" fmla="*/ 91 w 643"/>
              <a:gd name="T93" fmla="*/ 4 h 469"/>
              <a:gd name="T94" fmla="*/ 253 w 643"/>
              <a:gd name="T95" fmla="*/ 50 h 469"/>
              <a:gd name="T96" fmla="*/ 74 w 643"/>
              <a:gd name="T97" fmla="*/ 31 h 469"/>
              <a:gd name="T98" fmla="*/ 74 w 643"/>
              <a:gd name="T99" fmla="*/ 27 h 469"/>
              <a:gd name="T100" fmla="*/ 84 w 643"/>
              <a:gd name="T101" fmla="*/ 39 h 469"/>
              <a:gd name="T102" fmla="*/ 84 w 643"/>
              <a:gd name="T103" fmla="*/ 46 h 469"/>
              <a:gd name="T104" fmla="*/ 87 w 643"/>
              <a:gd name="T105" fmla="*/ 58 h 469"/>
              <a:gd name="T106" fmla="*/ 84 w 643"/>
              <a:gd name="T107" fmla="*/ 73 h 469"/>
              <a:gd name="T108" fmla="*/ 81 w 643"/>
              <a:gd name="T109" fmla="*/ 50 h 4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43"/>
              <a:gd name="T166" fmla="*/ 0 h 469"/>
              <a:gd name="T167" fmla="*/ 643 w 643"/>
              <a:gd name="T168" fmla="*/ 469 h 46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43" h="469">
                <a:moveTo>
                  <a:pt x="643" y="112"/>
                </a:moveTo>
                <a:lnTo>
                  <a:pt x="636" y="133"/>
                </a:lnTo>
                <a:lnTo>
                  <a:pt x="615" y="224"/>
                </a:lnTo>
                <a:lnTo>
                  <a:pt x="615" y="231"/>
                </a:lnTo>
                <a:lnTo>
                  <a:pt x="594" y="301"/>
                </a:lnTo>
                <a:lnTo>
                  <a:pt x="594" y="315"/>
                </a:lnTo>
                <a:lnTo>
                  <a:pt x="587" y="329"/>
                </a:lnTo>
                <a:lnTo>
                  <a:pt x="573" y="399"/>
                </a:lnTo>
                <a:lnTo>
                  <a:pt x="573" y="413"/>
                </a:lnTo>
                <a:lnTo>
                  <a:pt x="566" y="420"/>
                </a:lnTo>
                <a:lnTo>
                  <a:pt x="573" y="427"/>
                </a:lnTo>
                <a:lnTo>
                  <a:pt x="573" y="448"/>
                </a:lnTo>
                <a:lnTo>
                  <a:pt x="566" y="455"/>
                </a:lnTo>
                <a:lnTo>
                  <a:pt x="573" y="469"/>
                </a:lnTo>
                <a:lnTo>
                  <a:pt x="524" y="455"/>
                </a:lnTo>
                <a:lnTo>
                  <a:pt x="517" y="455"/>
                </a:lnTo>
                <a:lnTo>
                  <a:pt x="482" y="448"/>
                </a:lnTo>
                <a:lnTo>
                  <a:pt x="398" y="427"/>
                </a:lnTo>
                <a:lnTo>
                  <a:pt x="384" y="434"/>
                </a:lnTo>
                <a:lnTo>
                  <a:pt x="363" y="427"/>
                </a:lnTo>
                <a:lnTo>
                  <a:pt x="349" y="427"/>
                </a:lnTo>
                <a:lnTo>
                  <a:pt x="342" y="427"/>
                </a:lnTo>
                <a:lnTo>
                  <a:pt x="321" y="427"/>
                </a:lnTo>
                <a:lnTo>
                  <a:pt x="314" y="427"/>
                </a:lnTo>
                <a:lnTo>
                  <a:pt x="293" y="434"/>
                </a:lnTo>
                <a:lnTo>
                  <a:pt x="272" y="434"/>
                </a:lnTo>
                <a:lnTo>
                  <a:pt x="265" y="420"/>
                </a:lnTo>
                <a:lnTo>
                  <a:pt x="258" y="420"/>
                </a:lnTo>
                <a:lnTo>
                  <a:pt x="230" y="427"/>
                </a:lnTo>
                <a:lnTo>
                  <a:pt x="223" y="420"/>
                </a:lnTo>
                <a:lnTo>
                  <a:pt x="209" y="427"/>
                </a:lnTo>
                <a:lnTo>
                  <a:pt x="209" y="420"/>
                </a:lnTo>
                <a:lnTo>
                  <a:pt x="188" y="406"/>
                </a:lnTo>
                <a:lnTo>
                  <a:pt x="160" y="399"/>
                </a:lnTo>
                <a:lnTo>
                  <a:pt x="153" y="406"/>
                </a:lnTo>
                <a:lnTo>
                  <a:pt x="118" y="406"/>
                </a:lnTo>
                <a:lnTo>
                  <a:pt x="90" y="392"/>
                </a:lnTo>
                <a:lnTo>
                  <a:pt x="83" y="385"/>
                </a:lnTo>
                <a:lnTo>
                  <a:pt x="83" y="378"/>
                </a:lnTo>
                <a:lnTo>
                  <a:pt x="90" y="357"/>
                </a:lnTo>
                <a:lnTo>
                  <a:pt x="90" y="350"/>
                </a:lnTo>
                <a:lnTo>
                  <a:pt x="83" y="329"/>
                </a:lnTo>
                <a:lnTo>
                  <a:pt x="69" y="315"/>
                </a:lnTo>
                <a:lnTo>
                  <a:pt x="62" y="315"/>
                </a:lnTo>
                <a:lnTo>
                  <a:pt x="56" y="315"/>
                </a:lnTo>
                <a:lnTo>
                  <a:pt x="49" y="294"/>
                </a:lnTo>
                <a:lnTo>
                  <a:pt x="35" y="294"/>
                </a:lnTo>
                <a:lnTo>
                  <a:pt x="28" y="287"/>
                </a:lnTo>
                <a:lnTo>
                  <a:pt x="14" y="287"/>
                </a:lnTo>
                <a:lnTo>
                  <a:pt x="7" y="280"/>
                </a:lnTo>
                <a:lnTo>
                  <a:pt x="0" y="280"/>
                </a:lnTo>
                <a:lnTo>
                  <a:pt x="14" y="238"/>
                </a:lnTo>
                <a:lnTo>
                  <a:pt x="14" y="245"/>
                </a:lnTo>
                <a:lnTo>
                  <a:pt x="7" y="273"/>
                </a:lnTo>
                <a:lnTo>
                  <a:pt x="21" y="273"/>
                </a:lnTo>
                <a:lnTo>
                  <a:pt x="14" y="259"/>
                </a:lnTo>
                <a:lnTo>
                  <a:pt x="21" y="259"/>
                </a:lnTo>
                <a:lnTo>
                  <a:pt x="21" y="245"/>
                </a:lnTo>
                <a:lnTo>
                  <a:pt x="28" y="238"/>
                </a:lnTo>
                <a:lnTo>
                  <a:pt x="35" y="238"/>
                </a:lnTo>
                <a:lnTo>
                  <a:pt x="28" y="231"/>
                </a:lnTo>
                <a:lnTo>
                  <a:pt x="14" y="231"/>
                </a:lnTo>
                <a:lnTo>
                  <a:pt x="14" y="224"/>
                </a:lnTo>
                <a:lnTo>
                  <a:pt x="14" y="210"/>
                </a:lnTo>
                <a:lnTo>
                  <a:pt x="21" y="210"/>
                </a:lnTo>
                <a:lnTo>
                  <a:pt x="21" y="217"/>
                </a:lnTo>
                <a:lnTo>
                  <a:pt x="21" y="210"/>
                </a:lnTo>
                <a:lnTo>
                  <a:pt x="42" y="210"/>
                </a:lnTo>
                <a:lnTo>
                  <a:pt x="28" y="203"/>
                </a:lnTo>
                <a:lnTo>
                  <a:pt x="28" y="196"/>
                </a:lnTo>
                <a:lnTo>
                  <a:pt x="21" y="189"/>
                </a:lnTo>
                <a:lnTo>
                  <a:pt x="14" y="203"/>
                </a:lnTo>
                <a:lnTo>
                  <a:pt x="21" y="175"/>
                </a:lnTo>
                <a:lnTo>
                  <a:pt x="21" y="161"/>
                </a:lnTo>
                <a:lnTo>
                  <a:pt x="14" y="154"/>
                </a:lnTo>
                <a:lnTo>
                  <a:pt x="21" y="133"/>
                </a:lnTo>
                <a:lnTo>
                  <a:pt x="21" y="119"/>
                </a:lnTo>
                <a:lnTo>
                  <a:pt x="21" y="98"/>
                </a:lnTo>
                <a:lnTo>
                  <a:pt x="14" y="84"/>
                </a:lnTo>
                <a:lnTo>
                  <a:pt x="14" y="49"/>
                </a:lnTo>
                <a:lnTo>
                  <a:pt x="21" y="42"/>
                </a:lnTo>
                <a:lnTo>
                  <a:pt x="21" y="21"/>
                </a:lnTo>
                <a:lnTo>
                  <a:pt x="35" y="28"/>
                </a:lnTo>
                <a:lnTo>
                  <a:pt x="69" y="70"/>
                </a:lnTo>
                <a:lnTo>
                  <a:pt x="118" y="84"/>
                </a:lnTo>
                <a:lnTo>
                  <a:pt x="139" y="91"/>
                </a:lnTo>
                <a:lnTo>
                  <a:pt x="153" y="98"/>
                </a:lnTo>
                <a:lnTo>
                  <a:pt x="153" y="105"/>
                </a:lnTo>
                <a:lnTo>
                  <a:pt x="160" y="98"/>
                </a:lnTo>
                <a:lnTo>
                  <a:pt x="167" y="98"/>
                </a:lnTo>
                <a:lnTo>
                  <a:pt x="160" y="105"/>
                </a:lnTo>
                <a:lnTo>
                  <a:pt x="167" y="126"/>
                </a:lnTo>
                <a:lnTo>
                  <a:pt x="167" y="133"/>
                </a:lnTo>
                <a:lnTo>
                  <a:pt x="153" y="133"/>
                </a:lnTo>
                <a:lnTo>
                  <a:pt x="153" y="126"/>
                </a:lnTo>
                <a:lnTo>
                  <a:pt x="146" y="133"/>
                </a:lnTo>
                <a:lnTo>
                  <a:pt x="139" y="147"/>
                </a:lnTo>
                <a:lnTo>
                  <a:pt x="132" y="154"/>
                </a:lnTo>
                <a:lnTo>
                  <a:pt x="118" y="168"/>
                </a:lnTo>
                <a:lnTo>
                  <a:pt x="111" y="182"/>
                </a:lnTo>
                <a:lnTo>
                  <a:pt x="118" y="182"/>
                </a:lnTo>
                <a:lnTo>
                  <a:pt x="139" y="175"/>
                </a:lnTo>
                <a:lnTo>
                  <a:pt x="118" y="182"/>
                </a:lnTo>
                <a:lnTo>
                  <a:pt x="111" y="175"/>
                </a:lnTo>
                <a:lnTo>
                  <a:pt x="125" y="161"/>
                </a:lnTo>
                <a:lnTo>
                  <a:pt x="139" y="154"/>
                </a:lnTo>
                <a:lnTo>
                  <a:pt x="153" y="154"/>
                </a:lnTo>
                <a:lnTo>
                  <a:pt x="153" y="140"/>
                </a:lnTo>
                <a:lnTo>
                  <a:pt x="167" y="133"/>
                </a:lnTo>
                <a:lnTo>
                  <a:pt x="167" y="126"/>
                </a:lnTo>
                <a:lnTo>
                  <a:pt x="174" y="126"/>
                </a:lnTo>
                <a:lnTo>
                  <a:pt x="174" y="147"/>
                </a:lnTo>
                <a:lnTo>
                  <a:pt x="160" y="154"/>
                </a:lnTo>
                <a:lnTo>
                  <a:pt x="160" y="168"/>
                </a:lnTo>
                <a:lnTo>
                  <a:pt x="160" y="175"/>
                </a:lnTo>
                <a:lnTo>
                  <a:pt x="167" y="175"/>
                </a:lnTo>
                <a:lnTo>
                  <a:pt x="160" y="189"/>
                </a:lnTo>
                <a:lnTo>
                  <a:pt x="153" y="196"/>
                </a:lnTo>
                <a:lnTo>
                  <a:pt x="153" y="203"/>
                </a:lnTo>
                <a:lnTo>
                  <a:pt x="146" y="196"/>
                </a:lnTo>
                <a:lnTo>
                  <a:pt x="146" y="203"/>
                </a:lnTo>
                <a:lnTo>
                  <a:pt x="139" y="196"/>
                </a:lnTo>
                <a:lnTo>
                  <a:pt x="153" y="182"/>
                </a:lnTo>
                <a:lnTo>
                  <a:pt x="139" y="189"/>
                </a:lnTo>
                <a:lnTo>
                  <a:pt x="139" y="196"/>
                </a:lnTo>
                <a:lnTo>
                  <a:pt x="139" y="203"/>
                </a:lnTo>
                <a:lnTo>
                  <a:pt x="132" y="210"/>
                </a:lnTo>
                <a:lnTo>
                  <a:pt x="132" y="203"/>
                </a:lnTo>
                <a:lnTo>
                  <a:pt x="139" y="189"/>
                </a:lnTo>
                <a:lnTo>
                  <a:pt x="125" y="189"/>
                </a:lnTo>
                <a:lnTo>
                  <a:pt x="104" y="196"/>
                </a:lnTo>
                <a:lnTo>
                  <a:pt x="104" y="210"/>
                </a:lnTo>
                <a:lnTo>
                  <a:pt x="111" y="210"/>
                </a:lnTo>
                <a:lnTo>
                  <a:pt x="118" y="217"/>
                </a:lnTo>
                <a:lnTo>
                  <a:pt x="132" y="210"/>
                </a:lnTo>
                <a:lnTo>
                  <a:pt x="132" y="217"/>
                </a:lnTo>
                <a:lnTo>
                  <a:pt x="139" y="217"/>
                </a:lnTo>
                <a:lnTo>
                  <a:pt x="146" y="210"/>
                </a:lnTo>
                <a:lnTo>
                  <a:pt x="153" y="203"/>
                </a:lnTo>
                <a:lnTo>
                  <a:pt x="153" y="196"/>
                </a:lnTo>
                <a:lnTo>
                  <a:pt x="160" y="203"/>
                </a:lnTo>
                <a:lnTo>
                  <a:pt x="167" y="203"/>
                </a:lnTo>
                <a:lnTo>
                  <a:pt x="160" y="203"/>
                </a:lnTo>
                <a:lnTo>
                  <a:pt x="167" y="196"/>
                </a:lnTo>
                <a:lnTo>
                  <a:pt x="174" y="196"/>
                </a:lnTo>
                <a:lnTo>
                  <a:pt x="174" y="175"/>
                </a:lnTo>
                <a:lnTo>
                  <a:pt x="174" y="168"/>
                </a:lnTo>
                <a:lnTo>
                  <a:pt x="174" y="161"/>
                </a:lnTo>
                <a:lnTo>
                  <a:pt x="181" y="147"/>
                </a:lnTo>
                <a:lnTo>
                  <a:pt x="195" y="126"/>
                </a:lnTo>
                <a:lnTo>
                  <a:pt x="202" y="126"/>
                </a:lnTo>
                <a:lnTo>
                  <a:pt x="195" y="105"/>
                </a:lnTo>
                <a:lnTo>
                  <a:pt x="195" y="98"/>
                </a:lnTo>
                <a:lnTo>
                  <a:pt x="195" y="91"/>
                </a:lnTo>
                <a:lnTo>
                  <a:pt x="188" y="105"/>
                </a:lnTo>
                <a:lnTo>
                  <a:pt x="195" y="112"/>
                </a:lnTo>
                <a:lnTo>
                  <a:pt x="188" y="105"/>
                </a:lnTo>
                <a:lnTo>
                  <a:pt x="188" y="91"/>
                </a:lnTo>
                <a:lnTo>
                  <a:pt x="195" y="91"/>
                </a:lnTo>
                <a:lnTo>
                  <a:pt x="202" y="91"/>
                </a:lnTo>
                <a:lnTo>
                  <a:pt x="188" y="70"/>
                </a:lnTo>
                <a:lnTo>
                  <a:pt x="181" y="70"/>
                </a:lnTo>
                <a:lnTo>
                  <a:pt x="181" y="56"/>
                </a:lnTo>
                <a:lnTo>
                  <a:pt x="188" y="56"/>
                </a:lnTo>
                <a:lnTo>
                  <a:pt x="195" y="63"/>
                </a:lnTo>
                <a:lnTo>
                  <a:pt x="202" y="70"/>
                </a:lnTo>
                <a:lnTo>
                  <a:pt x="202" y="56"/>
                </a:lnTo>
                <a:lnTo>
                  <a:pt x="209" y="49"/>
                </a:lnTo>
                <a:lnTo>
                  <a:pt x="202" y="49"/>
                </a:lnTo>
                <a:lnTo>
                  <a:pt x="202" y="35"/>
                </a:lnTo>
                <a:lnTo>
                  <a:pt x="195" y="21"/>
                </a:lnTo>
                <a:lnTo>
                  <a:pt x="195" y="7"/>
                </a:lnTo>
                <a:lnTo>
                  <a:pt x="188" y="0"/>
                </a:lnTo>
                <a:lnTo>
                  <a:pt x="195" y="7"/>
                </a:lnTo>
                <a:lnTo>
                  <a:pt x="195" y="0"/>
                </a:lnTo>
                <a:lnTo>
                  <a:pt x="342" y="42"/>
                </a:lnTo>
                <a:lnTo>
                  <a:pt x="496" y="77"/>
                </a:lnTo>
                <a:lnTo>
                  <a:pt x="545" y="91"/>
                </a:lnTo>
                <a:lnTo>
                  <a:pt x="608" y="105"/>
                </a:lnTo>
                <a:lnTo>
                  <a:pt x="643" y="112"/>
                </a:lnTo>
                <a:close/>
                <a:moveTo>
                  <a:pt x="160" y="56"/>
                </a:moveTo>
                <a:lnTo>
                  <a:pt x="146" y="42"/>
                </a:lnTo>
                <a:lnTo>
                  <a:pt x="153" y="35"/>
                </a:lnTo>
                <a:lnTo>
                  <a:pt x="160" y="49"/>
                </a:lnTo>
                <a:lnTo>
                  <a:pt x="160" y="56"/>
                </a:lnTo>
                <a:close/>
                <a:moveTo>
                  <a:pt x="174" y="84"/>
                </a:moveTo>
                <a:lnTo>
                  <a:pt x="181" y="70"/>
                </a:lnTo>
                <a:lnTo>
                  <a:pt x="188" y="70"/>
                </a:lnTo>
                <a:lnTo>
                  <a:pt x="188" y="84"/>
                </a:lnTo>
                <a:lnTo>
                  <a:pt x="181" y="84"/>
                </a:lnTo>
                <a:lnTo>
                  <a:pt x="174" y="91"/>
                </a:lnTo>
                <a:lnTo>
                  <a:pt x="181" y="91"/>
                </a:lnTo>
                <a:lnTo>
                  <a:pt x="181" y="112"/>
                </a:lnTo>
                <a:lnTo>
                  <a:pt x="188" y="105"/>
                </a:lnTo>
                <a:lnTo>
                  <a:pt x="195" y="119"/>
                </a:lnTo>
                <a:lnTo>
                  <a:pt x="195" y="126"/>
                </a:lnTo>
                <a:lnTo>
                  <a:pt x="188" y="133"/>
                </a:lnTo>
                <a:lnTo>
                  <a:pt x="181" y="133"/>
                </a:lnTo>
                <a:lnTo>
                  <a:pt x="181" y="119"/>
                </a:lnTo>
                <a:lnTo>
                  <a:pt x="174" y="119"/>
                </a:lnTo>
                <a:lnTo>
                  <a:pt x="174" y="112"/>
                </a:lnTo>
                <a:lnTo>
                  <a:pt x="174" y="91"/>
                </a:lnTo>
                <a:lnTo>
                  <a:pt x="167" y="91"/>
                </a:lnTo>
                <a:lnTo>
                  <a:pt x="174" y="84"/>
                </a:lnTo>
                <a:close/>
              </a:path>
            </a:pathLst>
          </a:custGeom>
          <a:solidFill>
            <a:srgbClr val="009999">
              <a:alpha val="89804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marL="285743" indent="-285743">
              <a:buFont typeface="Arial" panose="020B0604020202020204" pitchFamily="34" charset="0"/>
              <a:buChar char="•"/>
              <a:defRPr/>
            </a:pPr>
            <a:endParaRPr lang="en-US" sz="4000" kern="0" dirty="0">
              <a:solidFill>
                <a:prstClr val="white"/>
              </a:solidFill>
              <a:ea typeface="ＭＳ Ｐゴシック" pitchFamily="1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81400" y="1370013"/>
            <a:ext cx="1676400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dirty="0" smtClean="0"/>
              <a:t>Largest “Apple Health” plan in the state, 44% of Washington’s 1.5M members served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42326" y="1318001"/>
            <a:ext cx="1676400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dirty="0" smtClean="0"/>
              <a:t>Chosen by about a half (49.2%)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400" dirty="0" smtClean="0"/>
              <a:t>of all new members joining Medicaid</a:t>
            </a:r>
            <a:endParaRPr lang="en-US" sz="1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71800" y="2819401"/>
            <a:ext cx="1676400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dirty="0" smtClean="0"/>
              <a:t>Longest standing “Commendable” Quality Accreditation from NCQA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940056" y="2796980"/>
            <a:ext cx="1676400" cy="1142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dirty="0" smtClean="0"/>
              <a:t>Longest standing “Multicultural Healthcare” Distinction from NCQA</a:t>
            </a:r>
            <a:endParaRPr lang="en-US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98457" y="41910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dirty="0">
                <a:ea typeface="ＭＳ Ｐゴシック" charset="0"/>
              </a:rPr>
              <a:t>Largest Medicaid provider network including 101 of all 102 </a:t>
            </a:r>
            <a:r>
              <a:rPr lang="en-US" sz="1400" dirty="0" smtClean="0">
                <a:ea typeface="ＭＳ Ｐゴシック" charset="0"/>
              </a:rPr>
              <a:t>state hospitals, </a:t>
            </a:r>
            <a:r>
              <a:rPr lang="en-US" sz="1400" dirty="0">
                <a:ea typeface="ＭＳ Ｐゴシック" charset="0"/>
              </a:rPr>
              <a:t>and more than 25,000 providers of primary and specialty care in all 39 counties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65532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NCQA = National Committee for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425981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The Path towards IMC – Integrated Managed Care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19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In 2014 the state of Washington legislature decided to start integrating Medicaid services for physical health, behavioral health, and substance use disorder treatment under the service of Managed Care Organizations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In April of 2016 the first region, SW WA, Early Adopter went live with over 80,000 members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68600"/>
            <a:ext cx="23622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4876800"/>
            <a:ext cx="1066800" cy="10668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048000"/>
            <a:ext cx="62484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 smtClean="0"/>
              <a:t>In 2017 the second region, NC WA, decided to move forward with IMC, went live this year with over 70,000 members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This year the state completed scoring and assignments for selected MCOs in all remaining regions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7463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changing in Washington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State Medicaid?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2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441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State Scoring of MCOs for Integrated Managed Care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3DEB-0186-4469-A91A-9EDC2DC1D39D}" type="datetime1">
              <a:rPr lang="en-US" smtClean="0"/>
              <a:t>11/29/2018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15962"/>
            <a:ext cx="7924800" cy="514181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47800" y="4953000"/>
            <a:ext cx="685800" cy="914400"/>
            <a:chOff x="-1447800" y="4953000"/>
            <a:chExt cx="685800" cy="914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7800" y="5181600"/>
              <a:ext cx="685800" cy="685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447800" y="4953000"/>
              <a:ext cx="685800" cy="457200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914400"/>
            <a:ext cx="6896100" cy="4792662"/>
            <a:chOff x="1066800" y="914400"/>
            <a:chExt cx="6896100" cy="4792662"/>
          </a:xfrm>
        </p:grpSpPr>
        <p:grpSp>
          <p:nvGrpSpPr>
            <p:cNvPr id="14" name="Group 13"/>
            <p:cNvGrpSpPr/>
            <p:nvPr/>
          </p:nvGrpSpPr>
          <p:grpSpPr>
            <a:xfrm>
              <a:off x="3429000" y="4792662"/>
              <a:ext cx="685800" cy="914400"/>
              <a:chOff x="-1447800" y="4953000"/>
              <a:chExt cx="685800" cy="9144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2016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29200" y="2239962"/>
              <a:ext cx="685800" cy="914400"/>
              <a:chOff x="-1447800" y="4953000"/>
              <a:chExt cx="685800" cy="9144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2018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581400" y="2416016"/>
              <a:ext cx="685800" cy="914400"/>
              <a:chOff x="-1447800" y="4953000"/>
              <a:chExt cx="685800" cy="9144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2019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77100" y="1710531"/>
              <a:ext cx="685800" cy="914400"/>
              <a:chOff x="-1447800" y="4953000"/>
              <a:chExt cx="685800" cy="9144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2019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81600" y="3992562"/>
              <a:ext cx="685800" cy="914400"/>
              <a:chOff x="-1447800" y="4953000"/>
              <a:chExt cx="685800" cy="9144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2019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229100" y="914400"/>
              <a:ext cx="685800" cy="914400"/>
              <a:chOff x="-1447800" y="4953000"/>
              <a:chExt cx="685800" cy="9144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2019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619500" y="3409235"/>
              <a:ext cx="685800" cy="914400"/>
              <a:chOff x="-1447800" y="4953000"/>
              <a:chExt cx="685800" cy="91440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2019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066800" y="1609090"/>
              <a:ext cx="685800" cy="914400"/>
              <a:chOff x="-1447800" y="4953000"/>
              <a:chExt cx="685800" cy="9144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2020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362200" y="3763962"/>
              <a:ext cx="685800" cy="914400"/>
              <a:chOff x="-1447800" y="4953000"/>
              <a:chExt cx="685800" cy="91440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2020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286000" y="2697162"/>
              <a:ext cx="685800" cy="914400"/>
              <a:chOff x="-1447800" y="4953000"/>
              <a:chExt cx="685800" cy="91440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7800" y="51816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-1447800" y="4953000"/>
                <a:ext cx="685800" cy="457200"/>
              </a:xfrm>
              <a:prstGeom prst="rect">
                <a:avLst/>
              </a:prstGeom>
            </p:spPr>
            <p:txBody>
              <a:bodyPr wrap="none" rtlCol="0">
                <a:no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2020</a:t>
                </a: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857500" y="586960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14999"/>
            <a:ext cx="8534400" cy="52808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Molina Awarded 1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Place in each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 regions of the state, including Pierce County</a:t>
            </a:r>
          </a:p>
        </p:txBody>
      </p:sp>
    </p:spTree>
    <p:extLst>
      <p:ext uri="{BB962C8B-B14F-4D97-AF65-F5344CB8AC3E}">
        <p14:creationId xmlns:p14="http://schemas.microsoft.com/office/powerpoint/2010/main" val="193368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1"/>
          <p:cNvSpPr txBox="1">
            <a:spLocks noGrp="1"/>
          </p:cNvSpPr>
          <p:nvPr>
            <p:ph type="title"/>
          </p:nvPr>
        </p:nvSpPr>
        <p:spPr>
          <a:xfrm>
            <a:off x="1143000" y="1200150"/>
            <a:ext cx="6858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Integrated Financing = Integrated Care</a:t>
            </a:r>
            <a:endParaRPr sz="4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10677" y="3002149"/>
            <a:ext cx="6114521" cy="26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3869" y="2458341"/>
            <a:ext cx="6096265" cy="534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9555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9"/>
          <p:cNvSpPr txBox="1">
            <a:spLocks noGrp="1"/>
          </p:cNvSpPr>
          <p:nvPr>
            <p:ph type="title"/>
          </p:nvPr>
        </p:nvSpPr>
        <p:spPr>
          <a:xfrm>
            <a:off x="1215686" y="838200"/>
            <a:ext cx="6712628" cy="85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Integrated Managed Care</a:t>
            </a:r>
            <a:br>
              <a:rPr lang="en-US" sz="3959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Does Better Look Like?</a:t>
            </a:r>
            <a:endParaRPr sz="3959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69"/>
          <p:cNvGrpSpPr/>
          <p:nvPr/>
        </p:nvGrpSpPr>
        <p:grpSpPr>
          <a:xfrm>
            <a:off x="1215686" y="2231470"/>
            <a:ext cx="6605426" cy="2628849"/>
            <a:chOff x="0" y="162412"/>
            <a:chExt cx="6605426" cy="2628849"/>
          </a:xfrm>
        </p:grpSpPr>
        <p:sp>
          <p:nvSpPr>
            <p:cNvPr id="439" name="Google Shape;439;p69"/>
            <p:cNvSpPr/>
            <p:nvPr/>
          </p:nvSpPr>
          <p:spPr>
            <a:xfrm>
              <a:off x="0" y="235252"/>
              <a:ext cx="1077355" cy="2216206"/>
            </a:xfrm>
            <a:prstGeom prst="roundRect">
              <a:avLst>
                <a:gd name="adj" fmla="val 10000"/>
              </a:avLst>
            </a:prstGeom>
            <a:solidFill>
              <a:srgbClr val="9FA0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9"/>
            <p:cNvSpPr txBox="1"/>
            <p:nvPr/>
          </p:nvSpPr>
          <p:spPr>
            <a:xfrm>
              <a:off x="31555" y="266807"/>
              <a:ext cx="1014245" cy="215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Better medical care and outcomes for people living with chronic mental illness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69"/>
            <p:cNvSpPr/>
            <p:nvPr/>
          </p:nvSpPr>
          <p:spPr>
            <a:xfrm>
              <a:off x="1312991" y="242389"/>
              <a:ext cx="1198396" cy="2212355"/>
            </a:xfrm>
            <a:prstGeom prst="roundRect">
              <a:avLst>
                <a:gd name="adj" fmla="val 10000"/>
              </a:avLst>
            </a:prstGeom>
            <a:solidFill>
              <a:srgbClr val="A9A9A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9"/>
            <p:cNvSpPr txBox="1"/>
            <p:nvPr/>
          </p:nvSpPr>
          <p:spPr>
            <a:xfrm>
              <a:off x="1348091" y="277489"/>
              <a:ext cx="1128196" cy="2142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Better identification and treatment of behavioral health conditions in primary care</a:t>
              </a:r>
              <a:endParaRPr/>
            </a:p>
          </p:txBody>
        </p:sp>
        <p:sp>
          <p:nvSpPr>
            <p:cNvPr id="443" name="Google Shape;443;p69"/>
            <p:cNvSpPr/>
            <p:nvPr/>
          </p:nvSpPr>
          <p:spPr>
            <a:xfrm>
              <a:off x="2724176" y="220503"/>
              <a:ext cx="1077355" cy="2252131"/>
            </a:xfrm>
            <a:prstGeom prst="roundRect">
              <a:avLst>
                <a:gd name="adj" fmla="val 10000"/>
              </a:avLst>
            </a:prstGeom>
            <a:solidFill>
              <a:srgbClr val="B4B4B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9"/>
            <p:cNvSpPr txBox="1"/>
            <p:nvPr/>
          </p:nvSpPr>
          <p:spPr>
            <a:xfrm>
              <a:off x="2755731" y="252058"/>
              <a:ext cx="1014245" cy="2189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Better integration of fragmented systems through care coordination – no falling through cracks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69"/>
            <p:cNvSpPr/>
            <p:nvPr/>
          </p:nvSpPr>
          <p:spPr>
            <a:xfrm>
              <a:off x="5214548" y="162412"/>
              <a:ext cx="1077355" cy="538677"/>
            </a:xfrm>
            <a:prstGeom prst="roundRect">
              <a:avLst>
                <a:gd name="adj" fmla="val 10000"/>
              </a:avLst>
            </a:prstGeom>
            <a:solidFill>
              <a:srgbClr val="BFBFC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9"/>
            <p:cNvSpPr txBox="1"/>
            <p:nvPr/>
          </p:nvSpPr>
          <p:spPr>
            <a:xfrm>
              <a:off x="5230325" y="178189"/>
              <a:ext cx="1045801" cy="50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Triple</a:t>
              </a:r>
              <a:r>
                <a:rPr lang="en-US" sz="1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Aim</a:t>
              </a:r>
              <a:r>
                <a:rPr lang="en-US" sz="1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69"/>
            <p:cNvSpPr/>
            <p:nvPr/>
          </p:nvSpPr>
          <p:spPr>
            <a:xfrm>
              <a:off x="5322284" y="701090"/>
              <a:ext cx="249537" cy="3984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2B3B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48" name="Google Shape;448;p69"/>
            <p:cNvSpPr/>
            <p:nvPr/>
          </p:nvSpPr>
          <p:spPr>
            <a:xfrm>
              <a:off x="5571821" y="830157"/>
              <a:ext cx="1017963" cy="5386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FA0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9"/>
            <p:cNvSpPr txBox="1"/>
            <p:nvPr/>
          </p:nvSpPr>
          <p:spPr>
            <a:xfrm>
              <a:off x="5587598" y="845934"/>
              <a:ext cx="986409" cy="50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Better  health outcomes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69"/>
            <p:cNvSpPr/>
            <p:nvPr/>
          </p:nvSpPr>
          <p:spPr>
            <a:xfrm>
              <a:off x="5322284" y="701090"/>
              <a:ext cx="202469" cy="10293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2B3B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1" name="Google Shape;451;p69"/>
            <p:cNvSpPr/>
            <p:nvPr/>
          </p:nvSpPr>
          <p:spPr>
            <a:xfrm>
              <a:off x="5524753" y="1461099"/>
              <a:ext cx="1080673" cy="5386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4B4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9"/>
            <p:cNvSpPr txBox="1"/>
            <p:nvPr/>
          </p:nvSpPr>
          <p:spPr>
            <a:xfrm>
              <a:off x="5540530" y="1476876"/>
              <a:ext cx="1049119" cy="50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 total cost of care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69"/>
            <p:cNvSpPr/>
            <p:nvPr/>
          </p:nvSpPr>
          <p:spPr>
            <a:xfrm>
              <a:off x="5322284" y="701090"/>
              <a:ext cx="196307" cy="17351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B2B3B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4" name="Google Shape;454;p69"/>
            <p:cNvSpPr/>
            <p:nvPr/>
          </p:nvSpPr>
          <p:spPr>
            <a:xfrm>
              <a:off x="5518591" y="2081252"/>
              <a:ext cx="1077717" cy="7100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CACA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9"/>
            <p:cNvSpPr txBox="1"/>
            <p:nvPr/>
          </p:nvSpPr>
          <p:spPr>
            <a:xfrm>
              <a:off x="5539386" y="2102047"/>
              <a:ext cx="1036127" cy="668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Better Patient/ Provider experience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69"/>
            <p:cNvSpPr/>
            <p:nvPr/>
          </p:nvSpPr>
          <p:spPr>
            <a:xfrm>
              <a:off x="3977130" y="209557"/>
              <a:ext cx="1215074" cy="2252131"/>
            </a:xfrm>
            <a:prstGeom prst="roundRect">
              <a:avLst>
                <a:gd name="adj" fmla="val 10000"/>
              </a:avLst>
            </a:prstGeom>
            <a:solidFill>
              <a:srgbClr val="CACAC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9"/>
            <p:cNvSpPr txBox="1"/>
            <p:nvPr/>
          </p:nvSpPr>
          <p:spPr>
            <a:xfrm>
              <a:off x="4012718" y="245145"/>
              <a:ext cx="1143898" cy="2180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Better inclusion of Social determinants of Health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6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547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Leader in Integrated Managed Care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96580"/>
            <a:ext cx="4648199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Molina was one of the two MCOs selected for the first implementation, Early Adopter, of IMC in 2016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We are currently serving more than 130,000 members already converted to IMC, more than 80,000 of them for over 2 years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Molina has signed agreements with all current providers of Behavioral Health and Substance Use Disorder treatment, previously contracted with the local BHO, in all current and upcoming regions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The first official report from DSHS about health outcomes under Integrated Managed Care after the first year, showed overall improvement compared to regions not yet on IMC</a:t>
            </a:r>
          </a:p>
          <a:p>
            <a:pPr>
              <a:spcBef>
                <a:spcPts val="600"/>
              </a:spcBef>
            </a:pP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>Of 19 metrics in the study 10 showed greater relative improvement, 8 stayed even and only 1 showed lower relative improvement than non IMC regions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3AD-B6A5-2040-ACF7-5576C79CD9D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5277">
            <a:off x="5497398" y="1477223"/>
            <a:ext cx="3333743" cy="4528753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877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L-030_Templates-PowerPoint_FINAL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Divider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lide2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lide3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Slide4">
  <a:themeElements>
    <a:clrScheme name="MOLINA">
      <a:dk1>
        <a:srgbClr val="00A0AF"/>
      </a:dk1>
      <a:lt1>
        <a:srgbClr val="FFFFFF"/>
      </a:lt1>
      <a:dk2>
        <a:srgbClr val="636466"/>
      </a:dk2>
      <a:lt2>
        <a:srgbClr val="B1B2B3"/>
      </a:lt2>
      <a:accent1>
        <a:srgbClr val="C4D600"/>
      </a:accent1>
      <a:accent2>
        <a:srgbClr val="00A0AF"/>
      </a:accent2>
      <a:accent3>
        <a:srgbClr val="636466"/>
      </a:accent3>
      <a:accent4>
        <a:srgbClr val="B1B2B3"/>
      </a:accent4>
      <a:accent5>
        <a:srgbClr val="FFFFFF"/>
      </a:accent5>
      <a:accent6>
        <a:srgbClr val="C4D600"/>
      </a:accent6>
      <a:hlink>
        <a:srgbClr val="00A0AF"/>
      </a:hlink>
      <a:folHlink>
        <a:srgbClr val="00A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6EFD9A63164997136F5311D2D1D8" ma:contentTypeVersion="9" ma:contentTypeDescription="Create a new document." ma:contentTypeScope="" ma:versionID="c1848ad1f3f558ec3fae97fc73de55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971c5a293d36305d6bdfc136fa32d5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0075F7-8043-4FEE-9EA5-22536496B6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07BB4-3221-468B-9847-9436D97788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D5DD0E-9A83-4B30-BA39-9FD18CDBB4D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MOL-030_Templates-PowerPoint_FINAL</Template>
  <TotalTime>4980</TotalTime>
  <Words>2435</Words>
  <Application>Microsoft Office PowerPoint</Application>
  <PresentationFormat>On-screen Show (4:3)</PresentationFormat>
  <Paragraphs>315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Times New Roman</vt:lpstr>
      <vt:lpstr>Wingdings</vt:lpstr>
      <vt:lpstr>MOL-030_Templates-PowerPoint_FINAL</vt:lpstr>
      <vt:lpstr>Title Slide 2</vt:lpstr>
      <vt:lpstr>Section Divider</vt:lpstr>
      <vt:lpstr>Slide1</vt:lpstr>
      <vt:lpstr>Slide2</vt:lpstr>
      <vt:lpstr>Slide3</vt:lpstr>
      <vt:lpstr>Slide4</vt:lpstr>
      <vt:lpstr>Molina Healthcare Update</vt:lpstr>
      <vt:lpstr>What we will cover</vt:lpstr>
      <vt:lpstr>PowerPoint Presentation</vt:lpstr>
      <vt:lpstr>Molina in Washington State</vt:lpstr>
      <vt:lpstr>The Path towards IMC – Integrated Managed Care</vt:lpstr>
      <vt:lpstr>State Scoring of MCOs for Integrated Managed Care</vt:lpstr>
      <vt:lpstr>Integrated Financing = Integrated Care</vt:lpstr>
      <vt:lpstr>Integrated Managed Care What Does Better Look Like?</vt:lpstr>
      <vt:lpstr>Leader in Integrated Managed Care</vt:lpstr>
      <vt:lpstr>Regional Membership</vt:lpstr>
      <vt:lpstr>Benefits and Incentives for Medicaid</vt:lpstr>
      <vt:lpstr>Virtual Urgent Care</vt:lpstr>
      <vt:lpstr>My Health in Hand &amp; My Molina</vt:lpstr>
      <vt:lpstr>Healthinhand App - New Features*</vt:lpstr>
      <vt:lpstr>Health Incentives    Health Programs</vt:lpstr>
      <vt:lpstr>Servicing LGBT Community in Washington</vt:lpstr>
      <vt:lpstr>Molina and the Social Determinants of Health</vt:lpstr>
      <vt:lpstr>Molina Support Dental Managed Care</vt:lpstr>
      <vt:lpstr>Call Center Operations and Outreach</vt:lpstr>
      <vt:lpstr>Molina and Medicare DNSP</vt:lpstr>
      <vt:lpstr>What is Medicare?</vt:lpstr>
      <vt:lpstr>Medicare Parts A, B, C &amp; D</vt:lpstr>
      <vt:lpstr>Are you eligible for a Medicare Advantage Plan?</vt:lpstr>
      <vt:lpstr>What is a Medicare Advantage Dual Special Needs Plan (D-SNP)?</vt:lpstr>
      <vt:lpstr>Why Molina Healthcare? It’s simple, really…</vt:lpstr>
      <vt:lpstr>Model of Care</vt:lpstr>
      <vt:lpstr>Questions?</vt:lpstr>
      <vt:lpstr>In Summary</vt:lpstr>
      <vt:lpstr>Molina’s Team Supports You!</vt:lpstr>
      <vt:lpstr>Thanks!</vt:lpstr>
    </vt:vector>
  </TitlesOfParts>
  <Company>Molina Healthcare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or two lines.</dc:title>
  <dc:creator>Jorge arturo Rivera</dc:creator>
  <cp:lastModifiedBy>Jorge arturo Rivera</cp:lastModifiedBy>
  <cp:revision>205</cp:revision>
  <cp:lastPrinted>2018-09-20T23:49:29Z</cp:lastPrinted>
  <dcterms:created xsi:type="dcterms:W3CDTF">2014-08-14T23:09:40Z</dcterms:created>
  <dcterms:modified xsi:type="dcterms:W3CDTF">2018-11-29T21:48:04Z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0x01010050956EFD9A63164997136F5311D2D1D8</vt:lpwstr>
  </property>
</Properties>
</file>