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0" r:id="rId6"/>
    <p:sldId id="266" r:id="rId7"/>
    <p:sldId id="267" r:id="rId8"/>
    <p:sldId id="269" r:id="rId9"/>
    <p:sldId id="271" r:id="rId10"/>
    <p:sldId id="272" r:id="rId11"/>
    <p:sldId id="263" r:id="rId12"/>
    <p:sldId id="264" r:id="rId13"/>
  </p:sldIdLst>
  <p:sldSz cx="9144000" cy="6858000" type="screen4x3"/>
  <p:notesSz cx="7010400" cy="9296400"/>
  <p:embeddedFontLst>
    <p:embeddedFont>
      <p:font typeface="Wells Fargo Sans Display" panose="020B0503020203020204" pitchFamily="34" charset="0"/>
      <p:regular r:id="rId16"/>
    </p:embeddedFont>
    <p:embeddedFont>
      <p:font typeface="Wells Fargo Sans" panose="020B0503020203020204" pitchFamily="34" charset="0"/>
      <p:regular r:id="rId17"/>
      <p:bold r:id="rId18"/>
      <p:italic r:id="rId19"/>
      <p:boldItalic r:id="rId20"/>
    </p:embeddedFont>
    <p:embeddedFont>
      <p:font typeface="Wells Fargo Sans SemiBold" panose="020B0703020203020204" pitchFamily="34" charset="0"/>
      <p:bold r:id="rId21"/>
    </p:embeddedFont>
    <p:embeddedFont>
      <p:font typeface="MS PGothic" panose="020B0600070205080204" pitchFamily="34" charset="-12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A2FFF61B-D25C-49D6-9A28-29191314A49D}">
  <a:tblStyle styleId="{A2FFF61B-D25C-49D6-9A28-29191314A49D}" styleName="Wells Fargo Table 01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solidFill>
            <a:srgbClr val="F4F0ED"/>
          </a:solidFill>
        </a:fill>
      </a:tcStyle>
    </a:band2H>
    <a:lastRow>
      <a:tcTxStyle b="on">
        <a:fontRef idx="minor"/>
        <a:schemeClr val="dk1"/>
      </a:tcTxStyle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inor"/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EB691E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86" autoAdjust="0"/>
  </p:normalViewPr>
  <p:slideViewPr>
    <p:cSldViewPr showGuides="1">
      <p:cViewPr varScale="1">
        <p:scale>
          <a:sx n="59" d="100"/>
          <a:sy n="59" d="100"/>
        </p:scale>
        <p:origin x="820" y="60"/>
      </p:cViewPr>
      <p:guideLst/>
    </p:cSldViewPr>
  </p:slideViewPr>
  <p:outlineViewPr>
    <p:cViewPr>
      <p:scale>
        <a:sx n="33" d="100"/>
        <a:sy n="33" d="100"/>
      </p:scale>
      <p:origin x="0" y="-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1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0E776E-58AC-EA47-948C-28ACB05C00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CC68A-51A6-A942-94B5-D9C64A8DAA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6CB8E-A16E-3C45-8DCF-0C93D26340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44EF68-7CC1-1340-B300-DF14A44D0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1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8FE8C6-40C5-3A47-B40B-BF6D66835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7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5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4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9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4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6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125" y="1600210"/>
            <a:ext cx="5852796" cy="177968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 userDrawn="1"/>
        </p:nvCxnSpPr>
        <p:spPr bwMode="hidden">
          <a:xfrm>
            <a:off x="365124" y="3520440"/>
            <a:ext cx="1280160" cy="0"/>
          </a:xfrm>
          <a:prstGeom prst="line">
            <a:avLst/>
          </a:prstGeom>
          <a:ln w="19050" cap="flat">
            <a:solidFill>
              <a:srgbClr val="FFC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3703319"/>
            <a:ext cx="4023996" cy="59435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 dirty="0"/>
              <a:t>[Month 00, 0000]</a:t>
            </a:r>
            <a:br>
              <a:rPr lang="en-US" dirty="0"/>
            </a:br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[Presenter Title]</a:t>
            </a:r>
          </a:p>
        </p:txBody>
      </p:sp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457200"/>
            <a:ext cx="914400" cy="914400"/>
          </a:xfrm>
          <a:prstGeom prst="rect">
            <a:avLst/>
          </a:prstGeom>
        </p:spPr>
      </p:pic>
      <p:pic>
        <p:nvPicPr>
          <p:cNvPr id="11" name="Stagecoach">
            <a:extLst>
              <a:ext uri="{FF2B5EF4-FFF2-40B4-BE49-F238E27FC236}">
                <a16:creationId xmlns:a16="http://schemas.microsoft.com/office/drawing/2014/main" id="{A26612B5-24FF-6E41-901D-FB3602B3B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7602"/>
          <a:stretch/>
        </p:blipFill>
        <p:spPr bwMode="auto">
          <a:xfrm>
            <a:off x="2404872" y="4608577"/>
            <a:ext cx="6739128" cy="18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1" y="1600200"/>
            <a:ext cx="548640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2560319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34BDA51D-739A-6147-AE33-B80AD5046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0E22618-D046-4A43-A145-B5CC229DC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100584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Chart Placeholder 1">
            <a:extLst>
              <a:ext uri="{FF2B5EF4-FFF2-40B4-BE49-F238E27FC236}">
                <a16:creationId xmlns:a16="http://schemas.microsoft.com/office/drawing/2014/main" id="{1739FB7C-9269-7342-8648-01158E245B2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65760" y="1600200"/>
            <a:ext cx="256032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A9A5DDBF-F036-D247-8214-85BE84E1C4F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291840" y="1600200"/>
            <a:ext cx="256032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E53449-679B-CC46-BF8F-F1C105ECD91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17920" y="1600200"/>
            <a:ext cx="256032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964DD178-5836-D24D-9CF5-2E0FDE4934E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65760" y="4114800"/>
            <a:ext cx="256032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CB0AE243-8D47-2941-B6AB-7A7BFCBEE1B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91840" y="4114800"/>
            <a:ext cx="256032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0" name="Chart Placeholder 6">
            <a:extLst>
              <a:ext uri="{FF2B5EF4-FFF2-40B4-BE49-F238E27FC236}">
                <a16:creationId xmlns:a16="http://schemas.microsoft.com/office/drawing/2014/main" id="{C99EE39F-D270-8347-9E90-33ACBAEA071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17920" y="4114800"/>
            <a:ext cx="256032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99DBD1E6-5A74-274B-8433-97A77208C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D7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5124" y="457201"/>
            <a:ext cx="5487035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2pPr>
            <a:lvl3pPr marL="171450" indent="-171450">
              <a:spcBef>
                <a:spcPts val="900"/>
              </a:spcBef>
              <a:buFont typeface="Wells Fargo Sans" panose="020B0503020203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3429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4pPr>
            <a:lvl5pPr marL="5143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5pPr>
            <a:lvl6pPr marL="6858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6pPr>
            <a:lvl7pPr marL="8572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7pPr>
            <a:lvl8pPr marL="10287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8pPr>
            <a:lvl9pPr marL="12001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7EF2A7E-ED94-E540-9CF4-B56F980A3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9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">
    <p:bg>
      <p:bgPr>
        <a:solidFill>
          <a:srgbClr val="EB6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5125" y="457201"/>
            <a:ext cx="5487035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2pPr>
            <a:lvl3pPr marL="171450" indent="-171450">
              <a:spcBef>
                <a:spcPts val="900"/>
              </a:spcBef>
              <a:buFont typeface="Wells Fargo Sans" panose="020B0503020203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3429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4pPr>
            <a:lvl5pPr marL="5143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5pPr>
            <a:lvl6pPr marL="6858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6pPr>
            <a:lvl7pPr marL="8572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7pPr>
            <a:lvl8pPr marL="10287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8pPr>
            <a:lvl9pPr marL="12001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E969CF6-897C-2A47-AFD1-3CED01FF0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0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Orange">
    <p:bg>
      <p:bgPr>
        <a:solidFill>
          <a:srgbClr val="FF9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5125" y="457201"/>
            <a:ext cx="5487036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2pPr>
            <a:lvl3pPr marL="171450" indent="-171450">
              <a:spcBef>
                <a:spcPts val="900"/>
              </a:spcBef>
              <a:buFont typeface="Wells Fargo Sans" panose="020B0503020203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3429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4pPr>
            <a:lvl5pPr marL="5143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5pPr>
            <a:lvl6pPr marL="6858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6pPr>
            <a:lvl7pPr marL="8572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7pPr>
            <a:lvl8pPr marL="10287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8pPr>
            <a:lvl9pPr marL="12001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A37D924-28E5-5843-9BA3-6C88EE563D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90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5125" y="457201"/>
            <a:ext cx="5487036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2pPr>
            <a:lvl3pPr marL="171450" indent="-171450">
              <a:spcBef>
                <a:spcPts val="900"/>
              </a:spcBef>
              <a:buFont typeface="Wells Fargo Sans" panose="020B0503020203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3429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4pPr>
            <a:lvl5pPr marL="5143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5pPr>
            <a:lvl6pPr marL="6858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6pPr>
            <a:lvl7pPr marL="8572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7pPr>
            <a:lvl8pPr marL="102870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8pPr>
            <a:lvl9pPr marL="1200150" indent="-171450">
              <a:spcBef>
                <a:spcPts val="300"/>
              </a:spcBef>
              <a:buFont typeface="Wells Fargo Sans" panose="020B0503020203020204" pitchFamily="34" charset="0"/>
              <a:buChar char="–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6A6D6C7-DEED-604E-9F87-29E1838E5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27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57200"/>
            <a:ext cx="5487035" cy="100584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E076051-AE4B-CF44-AB12-A6CC31DC24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125" y="1600200"/>
            <a:ext cx="5487035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920" y="0"/>
            <a:ext cx="2926080" cy="6858000"/>
          </a:xfrm>
          <a:solidFill>
            <a:srgbClr val="F4F0ED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042F1D1-52E8-5643-866B-0EB322CE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0D26346-61C4-6C44-B93D-0EBC0C5CA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1600200"/>
            <a:ext cx="8412480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0" indent="0">
              <a:spcBef>
                <a:spcPts val="0"/>
              </a:spcBef>
              <a:buNone/>
              <a:defRPr sz="1000"/>
            </a:lvl2pPr>
            <a:lvl3pPr marL="0" indent="0">
              <a:spcBef>
                <a:spcPts val="0"/>
              </a:spcBef>
              <a:buNone/>
              <a:defRPr sz="1000"/>
            </a:lvl3pPr>
            <a:lvl4pPr marL="0" indent="0">
              <a:spcBef>
                <a:spcPts val="0"/>
              </a:spcBef>
              <a:buNone/>
              <a:defRPr sz="1000"/>
            </a:lvl4pPr>
            <a:lvl5pPr marL="0" indent="0">
              <a:spcBef>
                <a:spcPts val="0"/>
              </a:spcBef>
              <a:buNone/>
              <a:defRPr sz="1000"/>
            </a:lvl5pPr>
            <a:lvl6pPr marL="0" indent="0">
              <a:spcBef>
                <a:spcPts val="0"/>
              </a:spcBef>
              <a:buNone/>
              <a:defRPr sz="1000"/>
            </a:lvl6pPr>
            <a:lvl7pPr marL="0" indent="0">
              <a:spcBef>
                <a:spcPts val="0"/>
              </a:spcBef>
              <a:buNone/>
              <a:defRPr sz="1000"/>
            </a:lvl7pPr>
            <a:lvl8pPr marL="0" indent="0">
              <a:spcBef>
                <a:spcPts val="0"/>
              </a:spcBef>
              <a:buNone/>
              <a:defRPr sz="1000"/>
            </a:lvl8pPr>
            <a:lvl9pPr marL="0" indent="0"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03120"/>
            <a:ext cx="9144000" cy="4754880"/>
          </a:xfrm>
          <a:solidFill>
            <a:srgbClr val="F4F0ED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6C7E36A9-B84B-7E40-9E84-C82B263B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1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0D26346-61C4-6C44-B93D-0EBC0C5CA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59" y="1600200"/>
            <a:ext cx="5486401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0" indent="0">
              <a:spcBef>
                <a:spcPts val="0"/>
              </a:spcBef>
              <a:buNone/>
              <a:defRPr sz="1000"/>
            </a:lvl2pPr>
            <a:lvl3pPr marL="0" indent="0">
              <a:spcBef>
                <a:spcPts val="0"/>
              </a:spcBef>
              <a:buNone/>
              <a:defRPr sz="1000"/>
            </a:lvl3pPr>
            <a:lvl4pPr marL="0" indent="0">
              <a:spcBef>
                <a:spcPts val="0"/>
              </a:spcBef>
              <a:buNone/>
              <a:defRPr sz="1000"/>
            </a:lvl4pPr>
            <a:lvl5pPr marL="0" indent="0">
              <a:spcBef>
                <a:spcPts val="0"/>
              </a:spcBef>
              <a:buNone/>
              <a:defRPr sz="1000"/>
            </a:lvl5pPr>
            <a:lvl6pPr marL="0" indent="0">
              <a:spcBef>
                <a:spcPts val="0"/>
              </a:spcBef>
              <a:buNone/>
              <a:defRPr sz="1000"/>
            </a:lvl6pPr>
            <a:lvl7pPr marL="0" indent="0">
              <a:spcBef>
                <a:spcPts val="0"/>
              </a:spcBef>
              <a:buNone/>
              <a:defRPr sz="1000"/>
            </a:lvl7pPr>
            <a:lvl8pPr marL="0" indent="0">
              <a:spcBef>
                <a:spcPts val="0"/>
              </a:spcBef>
              <a:buNone/>
              <a:defRPr sz="1000"/>
            </a:lvl8pPr>
            <a:lvl9pPr marL="0" indent="0"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03120"/>
            <a:ext cx="6217920" cy="4754880"/>
          </a:xfrm>
          <a:solidFill>
            <a:srgbClr val="F4F0ED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44CA248-D2A9-BE4C-8A71-862CADED02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921" y="1600200"/>
            <a:ext cx="2560320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0" indent="0">
              <a:spcBef>
                <a:spcPts val="0"/>
              </a:spcBef>
              <a:buNone/>
              <a:defRPr sz="1000"/>
            </a:lvl2pPr>
            <a:lvl3pPr marL="0" indent="0">
              <a:spcBef>
                <a:spcPts val="0"/>
              </a:spcBef>
              <a:buNone/>
              <a:defRPr sz="1000"/>
            </a:lvl3pPr>
            <a:lvl4pPr marL="0" indent="0">
              <a:spcBef>
                <a:spcPts val="0"/>
              </a:spcBef>
              <a:buNone/>
              <a:defRPr sz="1000"/>
            </a:lvl4pPr>
            <a:lvl5pPr marL="0" indent="0">
              <a:spcBef>
                <a:spcPts val="0"/>
              </a:spcBef>
              <a:buNone/>
              <a:defRPr sz="1000"/>
            </a:lvl5pPr>
            <a:lvl6pPr marL="0" indent="0">
              <a:spcBef>
                <a:spcPts val="0"/>
              </a:spcBef>
              <a:buNone/>
              <a:defRPr sz="1000"/>
            </a:lvl6pPr>
            <a:lvl7pPr marL="0" indent="0">
              <a:spcBef>
                <a:spcPts val="0"/>
              </a:spcBef>
              <a:buNone/>
              <a:defRPr sz="1000"/>
            </a:lvl7pPr>
            <a:lvl8pPr marL="0" indent="0">
              <a:spcBef>
                <a:spcPts val="0"/>
              </a:spcBef>
              <a:buNone/>
              <a:defRPr sz="1000"/>
            </a:lvl8pPr>
            <a:lvl9pPr marL="0" indent="0"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DA8240D-0BD4-F841-8B8F-61635137F8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920" y="2103120"/>
            <a:ext cx="2926080" cy="4754880"/>
          </a:xfrm>
          <a:solidFill>
            <a:srgbClr val="B5ADAD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55695995-E9EC-9741-9AB6-FA7A10F354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6E475588-47DB-0041-A49C-8F0EF8600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59" y="4114800"/>
            <a:ext cx="8413115" cy="1143000"/>
          </a:xfrm>
        </p:spPr>
        <p:txBody>
          <a:bodyPr anchor="b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 userDrawn="1"/>
        </p:nvCxnSpPr>
        <p:spPr bwMode="hidden">
          <a:xfrm>
            <a:off x="365760" y="5394960"/>
            <a:ext cx="1280160" cy="0"/>
          </a:xfrm>
          <a:prstGeom prst="line">
            <a:avLst/>
          </a:prstGeom>
          <a:ln w="19050" cap="flat">
            <a:solidFill>
              <a:srgbClr val="FFC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9" y="5577840"/>
            <a:ext cx="4023361" cy="59435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 dirty="0"/>
              <a:t>[Month 00, 0000]</a:t>
            </a:r>
            <a:br>
              <a:rPr lang="en-US" dirty="0"/>
            </a:br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[Presenter Title]</a:t>
            </a:r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31D0059C-D109-154B-9A0F-5AADEDCA264F}"/>
              </a:ext>
            </a:extLst>
          </p:cNvPr>
          <p:cNvSpPr/>
          <p:nvPr userDrawn="1"/>
        </p:nvSpPr>
        <p:spPr bwMode="hidden">
          <a:xfrm>
            <a:off x="0" y="0"/>
            <a:ext cx="9144000" cy="3977639"/>
          </a:xfrm>
          <a:prstGeom prst="rect">
            <a:avLst/>
          </a:prstGeom>
          <a:solidFill>
            <a:srgbClr val="FFF7E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 dirty="0"/>
          </a:p>
        </p:txBody>
      </p:sp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888" y="457200"/>
            <a:ext cx="914400" cy="914400"/>
          </a:xfrm>
          <a:prstGeom prst="rect">
            <a:avLst/>
          </a:prstGeom>
        </p:spPr>
      </p:pic>
      <p:pic>
        <p:nvPicPr>
          <p:cNvPr id="5" name="Stagecoach">
            <a:extLst>
              <a:ext uri="{FF2B5EF4-FFF2-40B4-BE49-F238E27FC236}">
                <a16:creationId xmlns:a16="http://schemas.microsoft.com/office/drawing/2014/main" id="{2B4A41CF-69FE-814B-B7AA-8E3333F98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46"/>
          <a:stretch/>
        </p:blipFill>
        <p:spPr bwMode="auto">
          <a:xfrm>
            <a:off x="0" y="1754506"/>
            <a:ext cx="886968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665BEEFC-B89E-9C41-8260-1542F0B43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ells Fargo" descr="Wells Fargo">
            <a:extLst>
              <a:ext uri="{FF2B5EF4-FFF2-40B4-BE49-F238E27FC236}">
                <a16:creationId xmlns:a16="http://schemas.microsoft.com/office/drawing/2014/main" id="{0DE7FB8E-1AD3-5B42-BE1D-61941DA7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59" y="457200"/>
            <a:ext cx="914400" cy="914400"/>
          </a:xfrm>
          <a:prstGeom prst="rect">
            <a:avLst/>
          </a:prstGeom>
        </p:spPr>
      </p:pic>
      <p:sp>
        <p:nvSpPr>
          <p:cNvPr id="6" name="Thank You">
            <a:extLst>
              <a:ext uri="{FF2B5EF4-FFF2-40B4-BE49-F238E27FC236}">
                <a16:creationId xmlns:a16="http://schemas.microsoft.com/office/drawing/2014/main" id="{D5C8B33B-B32E-0C4D-947A-87A5447D23F3}"/>
              </a:ext>
            </a:extLst>
          </p:cNvPr>
          <p:cNvSpPr txBox="1">
            <a:spLocks/>
          </p:cNvSpPr>
          <p:nvPr userDrawn="1"/>
        </p:nvSpPr>
        <p:spPr>
          <a:xfrm>
            <a:off x="365759" y="1600201"/>
            <a:ext cx="8413115" cy="160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Thank you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580231D-7943-F647-B67D-262940DDD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341846"/>
            <a:ext cx="2560320" cy="183035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23382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4D348C42-76C9-E94C-BD38-85471A87E30C}"/>
              </a:ext>
            </a:extLst>
          </p:cNvPr>
          <p:cNvCxnSpPr>
            <a:cxnSpLocks/>
          </p:cNvCxnSpPr>
          <p:nvPr userDrawn="1"/>
        </p:nvCxnSpPr>
        <p:spPr bwMode="hidden">
          <a:xfrm>
            <a:off x="365760" y="1600200"/>
            <a:ext cx="4023360" cy="0"/>
          </a:xfrm>
          <a:prstGeom prst="line">
            <a:avLst/>
          </a:prstGeom>
          <a:ln w="19050" cap="flat">
            <a:solidFill>
              <a:srgbClr val="FFC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8800"/>
            <a:ext cx="4023360" cy="4340224"/>
          </a:xfrm>
        </p:spPr>
        <p:txBody>
          <a:bodyPr numCol="1"/>
          <a:lstStyle>
            <a:lvl1pPr marL="171450" indent="-171450">
              <a:buFont typeface="Wells Fargo Sans" panose="020B0503020203020204" pitchFamily="34" charset="0"/>
              <a:buChar char="•"/>
              <a:tabLst>
                <a:tab pos="4024313" algn="r"/>
              </a:tabLst>
              <a:defRPr/>
            </a:lvl1pPr>
            <a:lvl2pPr marL="342900" indent="-171450">
              <a:tabLst>
                <a:tab pos="4024313" algn="r"/>
              </a:tabLst>
              <a:defRPr/>
            </a:lvl2pPr>
            <a:lvl3pPr marL="514350" indent="-171450">
              <a:tabLst>
                <a:tab pos="4024313" algn="r"/>
              </a:tabLst>
              <a:defRPr/>
            </a:lvl3pPr>
            <a:lvl4pPr marL="685800" indent="-171450">
              <a:tabLst>
                <a:tab pos="4024313" algn="r"/>
              </a:tabLst>
              <a:defRPr/>
            </a:lvl4pPr>
            <a:lvl5pPr marL="857250" indent="-171450">
              <a:tabLst>
                <a:tab pos="4024313" algn="r"/>
              </a:tabLst>
              <a:defRPr/>
            </a:lvl5pPr>
            <a:lvl6pPr marL="1028700" indent="-171450">
              <a:tabLst>
                <a:tab pos="4024313" algn="r"/>
              </a:tabLst>
              <a:defRPr/>
            </a:lvl6pPr>
            <a:lvl7pPr marL="1200150" indent="-171450">
              <a:tabLst>
                <a:tab pos="4024313" algn="r"/>
              </a:tabLst>
              <a:defRPr/>
            </a:lvl7pPr>
            <a:lvl8pPr marL="1371600" indent="-171450">
              <a:tabLst>
                <a:tab pos="4024313" algn="r"/>
              </a:tabLst>
              <a:defRPr/>
            </a:lvl8pPr>
            <a:lvl9pPr marL="1543050" indent="-171450">
              <a:tabLst>
                <a:tab pos="4024313" algn="r"/>
              </a:tabLst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F7941C5E-69DA-4A4E-99CB-9F761C379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4D348C42-76C9-E94C-BD38-85471A87E30C}"/>
              </a:ext>
            </a:extLst>
          </p:cNvPr>
          <p:cNvCxnSpPr>
            <a:cxnSpLocks/>
          </p:cNvCxnSpPr>
          <p:nvPr userDrawn="1"/>
        </p:nvCxnSpPr>
        <p:spPr bwMode="hidden">
          <a:xfrm>
            <a:off x="365760" y="1600200"/>
            <a:ext cx="4023360" cy="0"/>
          </a:xfrm>
          <a:prstGeom prst="line">
            <a:avLst/>
          </a:prstGeom>
          <a:ln w="19050" cap="flat">
            <a:solidFill>
              <a:srgbClr val="FFC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" name="Line">
            <a:extLst>
              <a:ext uri="{FF2B5EF4-FFF2-40B4-BE49-F238E27FC236}">
                <a16:creationId xmlns:a16="http://schemas.microsoft.com/office/drawing/2014/main" id="{827E2BA7-0F08-6A47-9026-1A567427BC27}"/>
              </a:ext>
            </a:extLst>
          </p:cNvPr>
          <p:cNvCxnSpPr>
            <a:cxnSpLocks/>
          </p:cNvCxnSpPr>
          <p:nvPr userDrawn="1"/>
        </p:nvCxnSpPr>
        <p:spPr bwMode="hidden">
          <a:xfrm>
            <a:off x="4754880" y="1600200"/>
            <a:ext cx="4023360" cy="0"/>
          </a:xfrm>
          <a:prstGeom prst="line">
            <a:avLst/>
          </a:prstGeom>
          <a:ln w="19050" cap="flat">
            <a:solidFill>
              <a:srgbClr val="FFC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828802"/>
            <a:ext cx="8413115" cy="4340224"/>
          </a:xfrm>
        </p:spPr>
        <p:txBody>
          <a:bodyPr numCol="2"/>
          <a:lstStyle>
            <a:lvl1pPr marL="171450" indent="-171450">
              <a:buFont typeface="Wells Fargo Sans" panose="020B0503020203020204" pitchFamily="34" charset="0"/>
              <a:buChar char="•"/>
              <a:tabLst>
                <a:tab pos="4024313" algn="r"/>
              </a:tabLst>
              <a:defRPr/>
            </a:lvl1pPr>
            <a:lvl2pPr marL="342900" indent="-171450">
              <a:tabLst>
                <a:tab pos="4024313" algn="r"/>
              </a:tabLst>
              <a:defRPr/>
            </a:lvl2pPr>
            <a:lvl3pPr marL="514350" indent="-171450">
              <a:tabLst>
                <a:tab pos="4024313" algn="r"/>
              </a:tabLst>
              <a:defRPr/>
            </a:lvl3pPr>
            <a:lvl4pPr marL="685800" indent="-171450">
              <a:tabLst>
                <a:tab pos="4024313" algn="r"/>
              </a:tabLst>
              <a:defRPr/>
            </a:lvl4pPr>
            <a:lvl5pPr marL="857250" indent="-171450">
              <a:tabLst>
                <a:tab pos="4024313" algn="r"/>
              </a:tabLst>
              <a:defRPr/>
            </a:lvl5pPr>
            <a:lvl6pPr marL="1028700" indent="-171450">
              <a:tabLst>
                <a:tab pos="4024313" algn="r"/>
              </a:tabLst>
              <a:defRPr/>
            </a:lvl6pPr>
            <a:lvl7pPr marL="1200150" indent="-171450">
              <a:tabLst>
                <a:tab pos="4024313" algn="r"/>
              </a:tabLst>
              <a:defRPr/>
            </a:lvl7pPr>
            <a:lvl8pPr marL="1371600" indent="-171450">
              <a:tabLst>
                <a:tab pos="4024313" algn="r"/>
              </a:tabLst>
              <a:defRPr/>
            </a:lvl8pPr>
            <a:lvl9pPr marL="1543050" indent="-171450">
              <a:tabLst>
                <a:tab pos="4024313" algn="r"/>
              </a:tabLst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07DB0427-6005-7646-A1DA-069FBA064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1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600201"/>
            <a:ext cx="8412480" cy="45688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00201"/>
            <a:ext cx="5486400" cy="4568825"/>
          </a:xfrm>
        </p:spPr>
        <p:txBody>
          <a:bodyPr>
            <a:noAutofit/>
          </a:bodyPr>
          <a:lstStyle>
            <a:lvl1pPr marL="274320" indent="-274320">
              <a:lnSpc>
                <a:spcPct val="100000"/>
              </a:lnSpc>
              <a:buFont typeface="Wells Fargo Sans Display" panose="020B0503020203020204" pitchFamily="34" charset="0"/>
              <a:buChar char="•"/>
              <a:defRPr sz="2400">
                <a:latin typeface="+mj-lt"/>
              </a:defRPr>
            </a:lvl1pPr>
            <a:lvl2pPr marL="548640" indent="-274320">
              <a:lnSpc>
                <a:spcPct val="100000"/>
              </a:lnSpc>
              <a:buFont typeface="Wells Fargo Sans Display" panose="020B0503020203020204" pitchFamily="34" charset="0"/>
              <a:buChar char="–"/>
              <a:defRPr sz="2400">
                <a:latin typeface="+mj-lt"/>
              </a:defRPr>
            </a:lvl2pPr>
            <a:lvl3pPr marL="822960" indent="-274320">
              <a:lnSpc>
                <a:spcPct val="100000"/>
              </a:lnSpc>
              <a:buFont typeface="Wells Fargo Sans Display" panose="020B0503020203020204" pitchFamily="34" charset="0"/>
              <a:buChar char="–"/>
              <a:defRPr sz="2400">
                <a:latin typeface="+mj-lt"/>
              </a:defRPr>
            </a:lvl3pPr>
            <a:lvl4pPr marL="1097280" indent="-274320">
              <a:lnSpc>
                <a:spcPct val="100000"/>
              </a:lnSpc>
              <a:buFont typeface="Wells Fargo Sans Display" panose="020B0503020203020204" pitchFamily="34" charset="0"/>
              <a:buChar char="–"/>
              <a:defRPr sz="2400">
                <a:latin typeface="+mj-lt"/>
              </a:defRPr>
            </a:lvl4pPr>
            <a:lvl5pPr marL="1371600" indent="-274320">
              <a:lnSpc>
                <a:spcPct val="100000"/>
              </a:lnSpc>
              <a:buFont typeface="Wells Fargo Sans Display" panose="020B0503020203020204" pitchFamily="34" charset="0"/>
              <a:buChar char="–"/>
              <a:defRPr sz="2400">
                <a:latin typeface="+mj-lt"/>
              </a:defRPr>
            </a:lvl5pPr>
            <a:lvl6pPr marL="1645920" indent="-274320">
              <a:lnSpc>
                <a:spcPct val="100000"/>
              </a:lnSpc>
              <a:buFont typeface="Wells Fargo Sans Display" panose="020B0503020203020204" pitchFamily="34" charset="0"/>
              <a:buChar char="–"/>
              <a:defRPr sz="2400">
                <a:latin typeface="+mj-lt"/>
              </a:defRPr>
            </a:lvl6pPr>
            <a:lvl7pPr marL="1920240" indent="-274320">
              <a:lnSpc>
                <a:spcPct val="100000"/>
              </a:lnSpc>
              <a:buFont typeface="Wells Fargo Sans Display" panose="020B0503020203020204" pitchFamily="34" charset="0"/>
              <a:buChar char="–"/>
              <a:defRPr sz="2400">
                <a:latin typeface="+mj-lt"/>
              </a:defRPr>
            </a:lvl7pPr>
            <a:lvl8pPr marL="2194560" indent="-274320">
              <a:lnSpc>
                <a:spcPct val="100000"/>
              </a:lnSpc>
              <a:buFont typeface="Wells Fargo Sans Display" panose="020B0503020203020204" pitchFamily="34" charset="0"/>
              <a:buChar char="–"/>
              <a:defRPr sz="2400">
                <a:latin typeface="+mj-lt"/>
              </a:defRPr>
            </a:lvl8pPr>
            <a:lvl9pPr marL="2468880" indent="-274320">
              <a:lnSpc>
                <a:spcPct val="100000"/>
              </a:lnSpc>
              <a:buFont typeface="Wells Fargo Sans Display" panose="020B0503020203020204" pitchFamily="34" charset="0"/>
              <a:buChar char="–"/>
              <a:defRPr sz="2400">
                <a:latin typeface="+mj-lt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A6DEEE1-C08A-1E44-BEC5-E09044562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600200"/>
            <a:ext cx="402336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1600200"/>
            <a:ext cx="402336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9BFDC9A-8BFC-8946-84F2-2786226F4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1" y="1600200"/>
            <a:ext cx="256032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1840" y="1600200"/>
            <a:ext cx="256032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E1199F-835A-AB49-B657-252EF2C5A8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17921" y="1600200"/>
            <a:ext cx="2560954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7759C7B-BF36-F44D-BEAC-32033DC69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1" y="1600200"/>
            <a:ext cx="256032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1840" y="1600200"/>
            <a:ext cx="5486399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D805AD4-73CF-FE45-8F86-233D14A0C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EF5521F-5C5A-4C48-8B35-7AA5E06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57200"/>
            <a:ext cx="8412480" cy="10058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48CBF009-1B9F-4150-8EC1-2D97F9BB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600200"/>
            <a:ext cx="8412480" cy="4572000"/>
          </a:xfrm>
          <a:prstGeom prst="rect">
            <a:avLst/>
          </a:prstGeom>
        </p:spPr>
        <p:txBody>
          <a:bodyPr vert="horz" lIns="0" tIns="0" rIns="0" bIns="0" spcCol="36576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B92F20D-48D7-2E43-BCAC-BA410B21D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2480" y="6400800"/>
            <a:ext cx="36576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9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73" r:id="rId3"/>
    <p:sldLayoutId id="2147483672" r:id="rId4"/>
    <p:sldLayoutId id="2147483650" r:id="rId5"/>
    <p:sldLayoutId id="2147483675" r:id="rId6"/>
    <p:sldLayoutId id="2147483652" r:id="rId7"/>
    <p:sldLayoutId id="2147483658" r:id="rId8"/>
    <p:sldLayoutId id="2147483669" r:id="rId9"/>
    <p:sldLayoutId id="2147483670" r:id="rId10"/>
    <p:sldLayoutId id="2147483674" r:id="rId11"/>
    <p:sldLayoutId id="2147483651" r:id="rId12"/>
    <p:sldLayoutId id="2147483662" r:id="rId13"/>
    <p:sldLayoutId id="2147483664" r:id="rId14"/>
    <p:sldLayoutId id="2147483661" r:id="rId15"/>
    <p:sldLayoutId id="2147483667" r:id="rId16"/>
    <p:sldLayoutId id="2147483666" r:id="rId17"/>
    <p:sldLayoutId id="2147483668" r:id="rId18"/>
    <p:sldLayoutId id="2147483654" r:id="rId19"/>
    <p:sldLayoutId id="2147483655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Wells Fargo Sans" panose="020B0503020203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30" userDrawn="1">
          <p15:clr>
            <a:srgbClr val="F26B43"/>
          </p15:clr>
        </p15:guide>
        <p15:guide id="3" pos="5530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ellsfargo.com/fiveste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wellsfargo.com/fivestep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wellsfargo.com/fiveste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wellsfargo.com/student-cent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wellsfargo.com/five-step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Wells Fargo </a:t>
            </a:r>
            <a:r>
              <a:rPr lang="en-US" i="1" dirty="0"/>
              <a:t>At Work </a:t>
            </a:r>
            <a:r>
              <a:rPr lang="en-US" baseline="30000" dirty="0"/>
              <a:t>SM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Paying for </a:t>
            </a:r>
            <a:r>
              <a:rPr lang="en-US" dirty="0" smtClean="0"/>
              <a:t>college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5266" y="6188756"/>
            <a:ext cx="8260948" cy="44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70875"/>
            <a:endParaRPr lang="en-US" sz="762" dirty="0">
              <a:solidFill>
                <a:srgbClr val="FCC60A"/>
              </a:solidFill>
              <a:latin typeface="Wells Fargo Sans" panose="020B0503020203020204" pitchFamily="34" charset="0"/>
              <a:ea typeface="MS PGothic"/>
            </a:endParaRPr>
          </a:p>
          <a:p>
            <a:pPr defTabSz="870875"/>
            <a:r>
              <a:rPr lang="en-US" sz="762" dirty="0">
                <a:solidFill>
                  <a:srgbClr val="0C0C0E"/>
                </a:solidFill>
                <a:latin typeface="Wells Fargo Sans" panose="020B0503020203020204" pitchFamily="34" charset="0"/>
                <a:ea typeface="MS PGothic"/>
              </a:rPr>
              <a:t>© 2019 Wells Fargo Bank, N.A. All rights reserved. Member FDIC.  </a:t>
            </a:r>
          </a:p>
          <a:p>
            <a:pPr defTabSz="870875"/>
            <a:r>
              <a:rPr lang="en-US" sz="762" dirty="0">
                <a:solidFill>
                  <a:srgbClr val="0C0C0E"/>
                </a:solidFill>
                <a:latin typeface="Wells Fargo Sans" panose="020B0503020203020204" pitchFamily="34" charset="0"/>
                <a:ea typeface="MS PGothic"/>
              </a:rPr>
              <a:t>For public use. </a:t>
            </a:r>
          </a:p>
        </p:txBody>
      </p:sp>
    </p:spTree>
    <p:extLst>
      <p:ext uri="{BB962C8B-B14F-4D97-AF65-F5344CB8AC3E}">
        <p14:creationId xmlns:p14="http://schemas.microsoft.com/office/powerpoint/2010/main" val="518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5 Step Guide to Paying for College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752601"/>
            <a:ext cx="4023360" cy="838200"/>
          </a:xfrm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altLang="en-US" sz="2000" dirty="0" smtClean="0"/>
              <a:t>The website contains information about paying for college.</a:t>
            </a:r>
            <a:endParaRPr lang="en-US" altLang="en-US" sz="20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5760" y="2674188"/>
            <a:ext cx="4023360" cy="38790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Wells Fargo Sans SemiBold" panose="020B0703020203020204" pitchFamily="34" charset="0"/>
              </a:rPr>
              <a:t>Step 1: </a:t>
            </a:r>
            <a:r>
              <a:rPr lang="en-US" altLang="en-US" dirty="0" smtClean="0"/>
              <a:t>Complete </a:t>
            </a:r>
            <a:r>
              <a:rPr lang="en-US" altLang="en-US" dirty="0"/>
              <a:t>the Free Application for Federal Student Aid (FAFSA</a:t>
            </a:r>
            <a:r>
              <a:rPr lang="en-US" altLang="en-US" dirty="0" smtClean="0"/>
              <a:t>®).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Wells Fargo Sans SemiBold" panose="020B0703020203020204" pitchFamily="34" charset="0"/>
              </a:rPr>
              <a:t>Step 2: </a:t>
            </a:r>
            <a:r>
              <a:rPr lang="en-US" altLang="en-US" dirty="0" smtClean="0"/>
              <a:t>Apply </a:t>
            </a:r>
            <a:r>
              <a:rPr lang="en-US" altLang="en-US" dirty="0"/>
              <a:t>for </a:t>
            </a:r>
            <a:r>
              <a:rPr lang="en-US" altLang="en-US" dirty="0" smtClean="0"/>
              <a:t>scholarships.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Wells Fargo Sans SemiBold" panose="020B0703020203020204" pitchFamily="34" charset="0"/>
              </a:rPr>
              <a:t>Step 3: </a:t>
            </a:r>
            <a:r>
              <a:rPr lang="en-US" altLang="en-US" dirty="0" smtClean="0"/>
              <a:t>Estimate </a:t>
            </a:r>
            <a:r>
              <a:rPr lang="en-US" altLang="en-US" dirty="0"/>
              <a:t>and compare your total </a:t>
            </a:r>
            <a:r>
              <a:rPr lang="en-US" altLang="en-US" dirty="0" smtClean="0"/>
              <a:t>costs.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Wells Fargo Sans SemiBold" panose="020B0703020203020204" pitchFamily="34" charset="0"/>
              </a:rPr>
              <a:t>Step 4: </a:t>
            </a:r>
            <a:r>
              <a:rPr lang="en-US" altLang="en-US" dirty="0" smtClean="0"/>
              <a:t>Determine </a:t>
            </a:r>
            <a:r>
              <a:rPr lang="en-US" altLang="en-US" dirty="0"/>
              <a:t>if you need additional </a:t>
            </a:r>
            <a:r>
              <a:rPr lang="en-US" altLang="en-US" dirty="0" smtClean="0"/>
              <a:t>money.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Wells Fargo Sans SemiBold" panose="020B0703020203020204" pitchFamily="34" charset="0"/>
              </a:rPr>
              <a:t>Step 5: </a:t>
            </a:r>
            <a:r>
              <a:rPr lang="en-US" altLang="en-US" dirty="0" smtClean="0"/>
              <a:t>Explore </a:t>
            </a:r>
            <a:r>
              <a:rPr lang="en-US" altLang="en-US" dirty="0"/>
              <a:t>additional financing </a:t>
            </a:r>
            <a:r>
              <a:rPr lang="en-US" altLang="en-US" dirty="0" smtClean="0"/>
              <a:t>options.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z="900" smtClean="0"/>
              <a:pPr/>
              <a:t>2</a:t>
            </a:fld>
            <a:endParaRPr lang="en-US" sz="9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" y="1752600"/>
            <a:ext cx="4053840" cy="0"/>
          </a:xfrm>
          <a:prstGeom prst="line">
            <a:avLst/>
          </a:prstGeom>
          <a:ln w="19050" cap="sq">
            <a:solidFill>
              <a:srgbClr val="FFCD41"/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5" name="Rectangle 4"/>
          <p:cNvSpPr/>
          <p:nvPr/>
        </p:nvSpPr>
        <p:spPr>
          <a:xfrm>
            <a:off x="4495800" y="5945121"/>
            <a:ext cx="281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Wells Fargo Sans SemiBold" panose="020B0703020203020204" pitchFamily="34" charset="0"/>
                <a:hlinkClick r:id="rId3" action="ppaction://hlinkfile"/>
              </a:rPr>
              <a:t>wellsfargo.com/fivesteps</a:t>
            </a:r>
            <a:endParaRPr lang="en-US" dirty="0">
              <a:latin typeface="Wells Fargo Sans SemiBold" panose="020B07030202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488" y="1676400"/>
            <a:ext cx="4366112" cy="4191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36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Complete the </a:t>
            </a:r>
            <a:r>
              <a:rPr lang="en-US" dirty="0" smtClean="0"/>
              <a:t>FAFSA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7327" y="1855602"/>
            <a:ext cx="4038073" cy="1436237"/>
          </a:xfrm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/>
              <a:t>Use the FAFSA form to apply for financial aid for college or graduate school.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98720" y="3291839"/>
            <a:ext cx="3779520" cy="3566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Wells Fargo Sans SemiBold" panose="020B0703020203020204" pitchFamily="34" charset="0"/>
              </a:rPr>
              <a:t>Tips: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Access the form on the Federal Student Aid </a:t>
            </a:r>
            <a:r>
              <a:rPr lang="en-US" sz="2000" dirty="0" smtClean="0"/>
              <a:t>website</a:t>
            </a:r>
            <a:r>
              <a:rPr lang="en-US" sz="2000" dirty="0"/>
              <a:t>, </a:t>
            </a:r>
            <a:r>
              <a:rPr lang="en-US" sz="2000" dirty="0" smtClean="0"/>
              <a:t>an office of </a:t>
            </a:r>
            <a:r>
              <a:rPr lang="en-US" sz="2000" dirty="0"/>
              <a:t>the </a:t>
            </a:r>
            <a:r>
              <a:rPr lang="en-US" sz="2000" dirty="0" smtClean="0"/>
              <a:t>U.S</a:t>
            </a:r>
            <a:r>
              <a:rPr lang="en-US" sz="2000" dirty="0"/>
              <a:t>. Department of Education.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Follow the instructions on the site.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Pay close attention to </a:t>
            </a:r>
            <a:r>
              <a:rPr lang="en-US" sz="2000" dirty="0"/>
              <a:t>submission </a:t>
            </a:r>
            <a:r>
              <a:rPr lang="en-US" sz="2000" dirty="0" smtClean="0"/>
              <a:t>deadlines.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z="900" smtClean="0"/>
              <a:pPr/>
              <a:t>3</a:t>
            </a:fld>
            <a:endParaRPr lang="en-US" sz="9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785360" y="1752600"/>
            <a:ext cx="4053840" cy="0"/>
          </a:xfrm>
          <a:prstGeom prst="line">
            <a:avLst/>
          </a:prstGeom>
          <a:ln w="19050" cap="sq">
            <a:solidFill>
              <a:srgbClr val="FFCD41"/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600200"/>
            <a:ext cx="3810000" cy="4586561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90009" y="6216134"/>
            <a:ext cx="2671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Wells Fargo Sans SemiBold" panose="020B0703020203020204" pitchFamily="34" charset="0"/>
                <a:hlinkClick r:id="rId4" action="ppaction://hlinkfile"/>
              </a:rPr>
              <a:t>studentaid.ed.gov/fafsa</a:t>
            </a:r>
            <a:endParaRPr lang="en-US" dirty="0">
              <a:latin typeface="Wells Fargo Sans SemiBold" panose="020B07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Apply for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752600"/>
            <a:ext cx="4023360" cy="1996439"/>
          </a:xfrm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Visit </a:t>
            </a:r>
            <a:r>
              <a:rPr lang="en-US" altLang="en-US" sz="2400" dirty="0" smtClean="0"/>
              <a:t>the TFS Scholarships website for free access to scholarships.</a:t>
            </a:r>
            <a:endParaRPr lang="en-US" altLang="en-US" sz="2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5760" y="3581400"/>
            <a:ext cx="4023360" cy="236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Wells Fargo Sans SemiBold" panose="020B0703020203020204" pitchFamily="34" charset="0"/>
              </a:rPr>
              <a:t>Tips: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Research scholarships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Apply </a:t>
            </a:r>
            <a:r>
              <a:rPr lang="en-US" sz="2000" dirty="0"/>
              <a:t>for scholarships as early as your freshman year of high school.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Reference the site often throughout high school and college.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z="900" smtClean="0"/>
              <a:pPr/>
              <a:t>4</a:t>
            </a:fld>
            <a:endParaRPr lang="en-US" sz="9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" y="1752600"/>
            <a:ext cx="4053840" cy="0"/>
          </a:xfrm>
          <a:prstGeom prst="line">
            <a:avLst/>
          </a:prstGeom>
          <a:ln w="19050" cap="sq">
            <a:solidFill>
              <a:srgbClr val="FFCD41"/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41010"/>
            <a:ext cx="4154802" cy="4738687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495800" y="6357667"/>
            <a:ext cx="3003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Wells Fargo Sans SemiBold" panose="020B0703020203020204" pitchFamily="34" charset="0"/>
                <a:hlinkClick r:id="rId4" action="ppaction://hlinkfile"/>
              </a:rPr>
              <a:t>tuitionfundingsources.com</a:t>
            </a:r>
            <a:endParaRPr lang="en-US" dirty="0">
              <a:latin typeface="Wells Fargo Sans SemiBold" panose="020B07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3: Estimate and compare your total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1855602"/>
            <a:ext cx="4800599" cy="1436237"/>
          </a:xfrm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sz="2400" dirty="0"/>
              <a:t>Use the Net Price Calculator (NPC) </a:t>
            </a:r>
            <a:r>
              <a:rPr lang="en-US" sz="2400" dirty="0" smtClean="0"/>
              <a:t>tool at </a:t>
            </a:r>
            <a:r>
              <a:rPr lang="en-US" sz="2400" dirty="0"/>
              <a:t>each college’s website to estimate </a:t>
            </a:r>
            <a:r>
              <a:rPr lang="en-US" sz="2400" dirty="0" smtClean="0"/>
              <a:t>costs.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57649" y="3520439"/>
            <a:ext cx="4720591" cy="3566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Wells Fargo Sans SemiBold" panose="020B0703020203020204" pitchFamily="34" charset="0"/>
              </a:rPr>
              <a:t>Tips</a:t>
            </a:r>
            <a:r>
              <a:rPr lang="en-US" sz="2000" dirty="0">
                <a:latin typeface="Wells Fargo Sans SemiBold" panose="020B070302020302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Enter the required data into the tool.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Review the estimated costs.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estimate of one school’s calculator may differ from </a:t>
            </a:r>
            <a:r>
              <a:rPr lang="en-US" sz="2000" dirty="0" smtClean="0"/>
              <a:t>another’s </a:t>
            </a:r>
            <a:r>
              <a:rPr lang="en-US" sz="2000" dirty="0"/>
              <a:t>because of the data requested.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1752600"/>
            <a:ext cx="4719233" cy="0"/>
          </a:xfrm>
          <a:prstGeom prst="line">
            <a:avLst/>
          </a:prstGeom>
          <a:ln w="19050" cap="sq">
            <a:solidFill>
              <a:srgbClr val="FFCD41"/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1383793" cy="164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Determine if you need additional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752600"/>
            <a:ext cx="4023360" cy="1996439"/>
          </a:xfrm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sz="2400" dirty="0"/>
              <a:t>Wells Fargo has </a:t>
            </a:r>
            <a:r>
              <a:rPr lang="en-US" sz="2400" dirty="0" smtClean="0"/>
              <a:t>a </a:t>
            </a:r>
            <a:r>
              <a:rPr lang="en-US" sz="2400" dirty="0"/>
              <a:t>tool </a:t>
            </a:r>
            <a:r>
              <a:rPr lang="en-US" sz="2400" dirty="0" smtClean="0"/>
              <a:t>that may help you organize </a:t>
            </a:r>
            <a:r>
              <a:rPr lang="en-US" sz="2400" dirty="0"/>
              <a:t>the information that you have gathered.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5760" y="3505200"/>
            <a:ext cx="402336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Wells Fargo Sans SemiBold" panose="020B0703020203020204" pitchFamily="34" charset="0"/>
              </a:rPr>
              <a:t>Tips: </a:t>
            </a:r>
          </a:p>
          <a:p>
            <a:pPr defTabSz="9144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Add up the </a:t>
            </a:r>
            <a:r>
              <a:rPr lang="en-US" sz="2000" dirty="0" smtClean="0"/>
              <a:t>costs for </a:t>
            </a:r>
            <a:r>
              <a:rPr lang="en-US" sz="2000" dirty="0"/>
              <a:t>each </a:t>
            </a:r>
            <a:r>
              <a:rPr lang="en-US" sz="2000" dirty="0" smtClean="0"/>
              <a:t>school.</a:t>
            </a:r>
            <a:endParaRPr lang="en-US" sz="2000" dirty="0"/>
          </a:p>
          <a:p>
            <a:pPr defTabSz="9144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Subtract </a:t>
            </a:r>
            <a:r>
              <a:rPr lang="en-US" sz="2000" dirty="0" smtClean="0"/>
              <a:t>financial </a:t>
            </a:r>
            <a:r>
              <a:rPr lang="en-US" sz="2000" dirty="0"/>
              <a:t>aid </a:t>
            </a:r>
            <a:r>
              <a:rPr lang="en-US" sz="2000" dirty="0" smtClean="0"/>
              <a:t>you could potentially receive.</a:t>
            </a:r>
            <a:endParaRPr lang="en-US" sz="2000" dirty="0"/>
          </a:p>
          <a:p>
            <a:pPr defTabSz="9144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Determine if you’ll need </a:t>
            </a:r>
            <a:r>
              <a:rPr lang="en-US" sz="2000" dirty="0" smtClean="0"/>
              <a:t> additional money.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z="900" smtClean="0"/>
              <a:pPr/>
              <a:t>6</a:t>
            </a:fld>
            <a:endParaRPr lang="en-US" sz="9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" y="1752600"/>
            <a:ext cx="4053840" cy="0"/>
          </a:xfrm>
          <a:prstGeom prst="line">
            <a:avLst/>
          </a:prstGeom>
          <a:ln w="19050" cap="sq">
            <a:solidFill>
              <a:srgbClr val="FFCD41"/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042273"/>
            <a:ext cx="4318490" cy="57602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67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Explore additional financing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1" y="1855602"/>
            <a:ext cx="4888790" cy="3478398"/>
          </a:xfrm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sz="2400" dirty="0"/>
              <a:t>Research all financing programs carefully by </a:t>
            </a:r>
            <a:r>
              <a:rPr lang="en-US" sz="2400" dirty="0" smtClean="0"/>
              <a:t>comparing: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Eligibility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Interest rates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Total loan cost including fees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Repayment options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Monthly payments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1752600"/>
            <a:ext cx="4805929" cy="0"/>
          </a:xfrm>
          <a:prstGeom prst="line">
            <a:avLst/>
          </a:prstGeom>
          <a:ln w="19050" cap="sq">
            <a:solidFill>
              <a:srgbClr val="FFCD41"/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1852936" cy="17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Wells Fargo tools and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z="900" smtClean="0"/>
              <a:pPr/>
              <a:t>8</a:t>
            </a:fld>
            <a:endParaRPr lang="en-US" sz="900" dirty="0"/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644786"/>
              </p:ext>
            </p:extLst>
          </p:nvPr>
        </p:nvGraphicFramePr>
        <p:xfrm>
          <a:off x="365760" y="1066800"/>
          <a:ext cx="8532812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2812">
                  <a:extLst>
                    <a:ext uri="{9D8B030D-6E8A-4147-A177-3AD203B41FA5}">
                      <a16:colId xmlns:a16="http://schemas.microsoft.com/office/drawing/2014/main" val="2997717231"/>
                    </a:ext>
                  </a:extLst>
                </a:gridCol>
              </a:tblGrid>
              <a:tr h="3472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en-US" sz="2000" b="0" dirty="0" smtClean="0"/>
                        <a:t>Call us or visit our websites for more information.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24411"/>
                  </a:ext>
                </a:extLst>
              </a:tr>
              <a:tr h="87179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altLang="en-US" sz="2000" b="0" dirty="0" smtClean="0"/>
                    </a:p>
                    <a:p>
                      <a:pPr marL="0" indent="0">
                        <a:buNone/>
                      </a:pPr>
                      <a:r>
                        <a:rPr lang="en-US" altLang="en-US" sz="2000" b="0" dirty="0" smtClean="0">
                          <a:latin typeface="Wells Fargo Sans SemiBold" panose="020B0703020203020204" pitchFamily="34" charset="0"/>
                        </a:rPr>
                        <a:t>Phone: </a:t>
                      </a:r>
                    </a:p>
                    <a:p>
                      <a:r>
                        <a:rPr lang="en-US" sz="2000" dirty="0" smtClean="0"/>
                        <a:t>Our dedicated Student Loan Consultants will work with you to help you understand your options every step of the way. Call 1-800-378-5526,</a:t>
                      </a:r>
                      <a:r>
                        <a:rPr lang="en-US" sz="2000" baseline="0" dirty="0" smtClean="0"/>
                        <a:t>  </a:t>
                      </a:r>
                      <a:r>
                        <a:rPr lang="en-US" sz="2000" dirty="0" smtClean="0"/>
                        <a:t>Monday through Friday, 7:00 a.m. – 8:00 p.m. Central Time.</a:t>
                      </a:r>
                    </a:p>
                    <a:p>
                      <a:pPr marL="0" indent="0">
                        <a:buNone/>
                      </a:pPr>
                      <a:endParaRPr lang="en-US" altLang="en-US" sz="2000" b="1" dirty="0" smtClean="0"/>
                    </a:p>
                    <a:p>
                      <a:pPr marL="0" indent="0">
                        <a:buNone/>
                      </a:pPr>
                      <a:r>
                        <a:rPr lang="en-US" altLang="en-US" sz="2000" b="0" dirty="0" smtClean="0">
                          <a:latin typeface="Wells Fargo Sans SemiBold" panose="020B0703020203020204" pitchFamily="34" charset="0"/>
                        </a:rPr>
                        <a:t>Online: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="0" dirty="0" smtClean="0">
                          <a:latin typeface="Wells Fargo Sans SemiBold" panose="020B0703020203020204" pitchFamily="34" charset="0"/>
                          <a:hlinkClick r:id="rId3" action="ppaction://hlinkfile"/>
                        </a:rPr>
                        <a:t>wellsfargo.com/collegesteps </a:t>
                      </a:r>
                      <a:endParaRPr lang="en-US" sz="2000" b="0" dirty="0" smtClean="0">
                        <a:latin typeface="Wells Fargo Sans SemiBold" panose="020B0703020203020204" pitchFamily="34" charset="0"/>
                      </a:endParaRPr>
                    </a:p>
                    <a:p>
                      <a:r>
                        <a:rPr lang="en-US" sz="2000" dirty="0" smtClean="0"/>
                        <a:t>Find tips and tools that may help you </a:t>
                      </a:r>
                      <a:r>
                        <a:rPr lang="en-US" sz="2000" dirty="0" smtClean="0">
                          <a:effectLst/>
                        </a:rPr>
                        <a:t>on your journey to and through college</a:t>
                      </a:r>
                      <a:r>
                        <a:rPr lang="en-US" sz="2000" dirty="0" smtClean="0"/>
                        <a:t>.</a:t>
                      </a:r>
                    </a:p>
                    <a:p>
                      <a:endParaRPr lang="en-US" sz="2000" dirty="0" smtClean="0"/>
                    </a:p>
                    <a:p>
                      <a:pPr marL="0" indent="0">
                        <a:buNone/>
                      </a:pPr>
                      <a:r>
                        <a:rPr lang="en-US" sz="2000" b="0" dirty="0" smtClean="0">
                          <a:latin typeface="Wells Fargo Sans SemiBold" panose="020B0703020203020204" pitchFamily="34" charset="0"/>
                          <a:hlinkClick r:id="rId4" action="ppaction://hlinkfile"/>
                        </a:rPr>
                        <a:t>wellsfargo.com/five-steps </a:t>
                      </a:r>
                      <a:endParaRPr lang="en-US" sz="2000" b="0" dirty="0" smtClean="0">
                        <a:latin typeface="Wells Fargo Sans SemiBold" panose="020B0703020203020204" pitchFamily="34" charset="0"/>
                      </a:endParaRPr>
                    </a:p>
                    <a:p>
                      <a:r>
                        <a:rPr lang="en-US" sz="2000" dirty="0" smtClean="0"/>
                        <a:t>Estimate your education costs, understand your options, and find information to financially prepare for college. </a:t>
                      </a:r>
                    </a:p>
                    <a:p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8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4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/>
        </p:nvSpPr>
        <p:spPr>
          <a:xfrm>
            <a:off x="8702040" y="6400800"/>
            <a:ext cx="365760" cy="228600"/>
          </a:xfrm>
          <a:prstGeom prst="rect">
            <a:avLst/>
          </a:prstGeom>
        </p:spPr>
        <p:txBody>
          <a:bodyPr vert="horz" lIns="0" tIns="0" rIns="0" bIns="0" spcCol="36576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F85C7-EC28-5C4D-9577-C5634B07539F}" type="slidenum">
              <a:rPr lang="en-US" sz="900" smtClean="0"/>
              <a:pPr/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751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ls Fargo 2019">
  <a:themeElements>
    <a:clrScheme name="Wells Fargo 2019 Colors">
      <a:dk1>
        <a:srgbClr val="141414"/>
      </a:dk1>
      <a:lt1>
        <a:srgbClr val="FFFFFF"/>
      </a:lt1>
      <a:dk2>
        <a:srgbClr val="D71E28"/>
      </a:dk2>
      <a:lt2>
        <a:srgbClr val="F4F0ED"/>
      </a:lt2>
      <a:accent1>
        <a:srgbClr val="EB691E"/>
      </a:accent1>
      <a:accent2>
        <a:srgbClr val="D73F26"/>
      </a:accent2>
      <a:accent3>
        <a:srgbClr val="C83255"/>
      </a:accent3>
      <a:accent4>
        <a:srgbClr val="AA1E87"/>
      </a:accent4>
      <a:accent5>
        <a:srgbClr val="823291"/>
      </a:accent5>
      <a:accent6>
        <a:srgbClr val="5A469B"/>
      </a:accent6>
      <a:hlink>
        <a:srgbClr val="5A469B"/>
      </a:hlink>
      <a:folHlink>
        <a:srgbClr val="5A469B"/>
      </a:folHlink>
    </a:clrScheme>
    <a:fontScheme name="Wells Fargo 2019 Fonts">
      <a:majorFont>
        <a:latin typeface="Wells Fargo Sans Display" panose="020B0503020203020204" pitchFamily="34" charset="0"/>
        <a:ea typeface=""/>
        <a:cs typeface=""/>
      </a:majorFont>
      <a:minorFont>
        <a:latin typeface="Wells Fargo Sans" panose="020B0503020203020204" pitchFamily="34" charset="0"/>
        <a:ea typeface=""/>
        <a:cs typeface=""/>
      </a:minorFont>
    </a:fontScheme>
    <a:fmtScheme name="Wells Fargo 2019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rgbClr val="787070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rgbClr val="787070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71450" indent="-171450">
          <a:lnSpc>
            <a:spcPct val="100000"/>
          </a:lnSpc>
          <a:spcBef>
            <a:spcPts val="1200"/>
          </a:spcBef>
          <a:buSzPct val="100000"/>
          <a:buFont typeface="Wells Fargo Sans"/>
          <a:buChar char="•"/>
          <a:defRPr sz="1600"/>
        </a:defPPr>
      </a:lstStyle>
    </a:txDef>
  </a:objectDefaults>
  <a:extraClrSchemeLst/>
  <a:custClrLst>
    <a:custClr name="WF Red">
      <a:srgbClr val="D71E28"/>
    </a:custClr>
    <a:custClr name="WF Yellow">
      <a:srgbClr val="FFCD41"/>
    </a:custClr>
    <a:custClr name="WF Yellow Tint 1">
      <a:srgbClr val="FFDC78"/>
    </a:custClr>
    <a:custClr name="WF Yellow Tint 2">
      <a:srgbClr val="FFE6A0"/>
    </a:custClr>
    <a:custClr name="WF Yellow Tint 3">
      <a:srgbClr val="FFF0C8"/>
    </a:custClr>
    <a:custClr name="WF Yellow Tint 4">
      <a:srgbClr val="FFF7E2"/>
    </a:custClr>
    <a:custClr name="WF Gray 1">
      <a:srgbClr val="3B3331"/>
    </a:custClr>
    <a:custClr name="WF Gray 2">
      <a:srgbClr val="787070"/>
    </a:custClr>
    <a:custClr name="WF Gray 3">
      <a:srgbClr val="B5ADAD"/>
    </a:custClr>
    <a:custClr name="WF Gray 4">
      <a:srgbClr val="F4F0ED"/>
    </a:custClr>
    <a:custClr name="WF Orange Dark 2">
      <a:srgbClr val="873100"/>
    </a:custClr>
    <a:custClr name="WF Orange Dark 1">
      <a:srgbClr val="A93E00"/>
    </a:custClr>
    <a:custClr name="WF Orange">
      <a:srgbClr val="EB691E"/>
    </a:custClr>
    <a:custClr name="WF Orange Light 1">
      <a:srgbClr val="FF9657"/>
    </a:custClr>
    <a:custClr name="WF Orange Light 1">
      <a:srgbClr val="FFC5A3"/>
    </a:custClr>
    <a:custClr name="WF Coral Dark 2">
      <a:srgbClr val="87190A"/>
    </a:custClr>
    <a:custClr name="WF Coral Dark 1">
      <a:srgbClr val="B42D19"/>
    </a:custClr>
    <a:custClr name="WF Coral">
      <a:srgbClr val="D73F26"/>
    </a:custClr>
    <a:custClr name="WF Coral Light 1">
      <a:srgbClr val="FF755E"/>
    </a:custClr>
    <a:custClr name="WF Coral Light 1">
      <a:srgbClr val="FFB1A6"/>
    </a:custClr>
    <a:custClr name="WF Pink Dark 2">
      <a:srgbClr val="6E142D"/>
    </a:custClr>
    <a:custClr name="WF Pink Dark 1">
      <a:srgbClr val="9B2341"/>
    </a:custClr>
    <a:custClr name="WF Pink">
      <a:srgbClr val="C83255"/>
    </a:custClr>
    <a:custClr name="WF Pink Light 1">
      <a:srgbClr val="F26D91"/>
    </a:custClr>
    <a:custClr name="WF Pink Light 1">
      <a:srgbClr val="FFA6BE"/>
    </a:custClr>
    <a:custClr name="WF Purple Dark 2">
      <a:srgbClr val="640A4B"/>
    </a:custClr>
    <a:custClr name="WF Purple Dark 1">
      <a:srgbClr val="871469"/>
    </a:custClr>
    <a:custClr name="WF Purple">
      <a:srgbClr val="AA1E87"/>
    </a:custClr>
    <a:custClr name="WF Purple Light 1">
      <a:srgbClr val="D169B8"/>
    </a:custClr>
    <a:custClr name="WF Purple Light 1">
      <a:srgbClr val="F2A5DC"/>
    </a:custClr>
    <a:custClr name="WF Violet Dark 2">
      <a:srgbClr val="5A1E64"/>
    </a:custClr>
    <a:custClr name="WF Violet Dark 1">
      <a:srgbClr val="64287D"/>
    </a:custClr>
    <a:custClr name="WF Violet">
      <a:srgbClr val="823291"/>
    </a:custClr>
    <a:custClr name="WF Violet Light 1">
      <a:srgbClr val="BB70CC"/>
    </a:custClr>
    <a:custClr name="WF Violet Light 1">
      <a:srgbClr val="E5A2F2"/>
    </a:custClr>
    <a:custClr name="WF Indigo Dark 2">
      <a:srgbClr val="352B6B"/>
    </a:custClr>
    <a:custClr name="WF Indigo Dark 1">
      <a:srgbClr val="463782"/>
    </a:custClr>
    <a:custClr name="WF Indigo">
      <a:srgbClr val="5A469B"/>
    </a:custClr>
    <a:custClr name="WF Indigo Light 1">
      <a:srgbClr val="9A89D9"/>
    </a:custClr>
    <a:custClr name="WF Indigo Light 1">
      <a:srgbClr val="BFB3F2"/>
    </a:custClr>
  </a:custClrLst>
  <a:extLst>
    <a:ext uri="{05A4C25C-085E-4340-85A3-A5531E510DB2}">
      <thm15:themeFamily xmlns:thm15="http://schemas.microsoft.com/office/thememl/2012/main" name="WF 4x3 WFSans Embedded PowerPoint 14Jan2019" id="{95EC223A-B86A-4E16-8A68-6A9BCCB4009B}" vid="{09F8A888-1850-4A9B-9B58-BB346E32F736}"/>
    </a:ext>
  </a:extLst>
</a:theme>
</file>

<file path=ppt/theme/theme2.xml><?xml version="1.0" encoding="utf-8"?>
<a:theme xmlns:a="http://schemas.openxmlformats.org/drawingml/2006/main" name="Wells Fargo 2019">
  <a:themeElements>
    <a:clrScheme name="Wells Fargo 2019 Colors">
      <a:dk1>
        <a:srgbClr val="141414"/>
      </a:dk1>
      <a:lt1>
        <a:srgbClr val="FFFFFF"/>
      </a:lt1>
      <a:dk2>
        <a:srgbClr val="D71E28"/>
      </a:dk2>
      <a:lt2>
        <a:srgbClr val="F4F0ED"/>
      </a:lt2>
      <a:accent1>
        <a:srgbClr val="EB691E"/>
      </a:accent1>
      <a:accent2>
        <a:srgbClr val="D73F26"/>
      </a:accent2>
      <a:accent3>
        <a:srgbClr val="C83255"/>
      </a:accent3>
      <a:accent4>
        <a:srgbClr val="AA1E87"/>
      </a:accent4>
      <a:accent5>
        <a:srgbClr val="823291"/>
      </a:accent5>
      <a:accent6>
        <a:srgbClr val="5A469B"/>
      </a:accent6>
      <a:hlink>
        <a:srgbClr val="5A469B"/>
      </a:hlink>
      <a:folHlink>
        <a:srgbClr val="5A469B"/>
      </a:folHlink>
    </a:clrScheme>
    <a:fontScheme name="Wells Fargo 2019 Fonts">
      <a:majorFont>
        <a:latin typeface="Wells Fargo Sans Display" panose="020B0503020203020204" pitchFamily="34" charset="0"/>
        <a:ea typeface=""/>
        <a:cs typeface=""/>
      </a:majorFont>
      <a:minorFont>
        <a:latin typeface="Wells Fargo Sans" panose="020B0503020203020204" pitchFamily="34" charset="0"/>
        <a:ea typeface=""/>
        <a:cs typeface=""/>
      </a:minorFont>
    </a:fontScheme>
    <a:fmtScheme name="Wells Fargo 2019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rgbClr val="787070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rgbClr val="787070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71450" indent="-171450">
          <a:lnSpc>
            <a:spcPct val="100000"/>
          </a:lnSpc>
          <a:spcBef>
            <a:spcPts val="1200"/>
          </a:spcBef>
          <a:buSzPct val="100000"/>
          <a:buFont typeface="Wells Fargo Sans"/>
          <a:buChar char="•"/>
          <a:defRPr sz="1600"/>
        </a:defPPr>
      </a:lstStyle>
    </a:txDef>
  </a:objectDefaults>
  <a:extraClrSchemeLst/>
  <a:custClrLst>
    <a:custClr name="WF Red">
      <a:srgbClr val="D71E28"/>
    </a:custClr>
    <a:custClr name="WF Yellow">
      <a:srgbClr val="FFCD41"/>
    </a:custClr>
    <a:custClr name="WF Yellow Tint 1">
      <a:srgbClr val="FFDC78"/>
    </a:custClr>
    <a:custClr name="WF Yellow Tint 2">
      <a:srgbClr val="FFE6A0"/>
    </a:custClr>
    <a:custClr name="WF Yellow Tint 3">
      <a:srgbClr val="FFF0C8"/>
    </a:custClr>
    <a:custClr name="WF Yellow Tint 4">
      <a:srgbClr val="FFF7E2"/>
    </a:custClr>
    <a:custClr name="WF Gray 1">
      <a:srgbClr val="3B3331"/>
    </a:custClr>
    <a:custClr name="WF Gray 2">
      <a:srgbClr val="787070"/>
    </a:custClr>
    <a:custClr name="WF Gray 3">
      <a:srgbClr val="B5ADAD"/>
    </a:custClr>
    <a:custClr name="WF Gray 4">
      <a:srgbClr val="F4F0ED"/>
    </a:custClr>
    <a:custClr name="WF Orange Dark 2">
      <a:srgbClr val="873100"/>
    </a:custClr>
    <a:custClr name="WF Orange Dark 1">
      <a:srgbClr val="A93E00"/>
    </a:custClr>
    <a:custClr name="WF Orange">
      <a:srgbClr val="EB691E"/>
    </a:custClr>
    <a:custClr name="WF Orange Light 1">
      <a:srgbClr val="FF9657"/>
    </a:custClr>
    <a:custClr name="WF Orange Light 1">
      <a:srgbClr val="FFC5A3"/>
    </a:custClr>
    <a:custClr name="WF Coral Dark 2">
      <a:srgbClr val="87190A"/>
    </a:custClr>
    <a:custClr name="WF Coral Dark 1">
      <a:srgbClr val="B42D19"/>
    </a:custClr>
    <a:custClr name="WF Coral">
      <a:srgbClr val="D73F26"/>
    </a:custClr>
    <a:custClr name="WF Coral Light 1">
      <a:srgbClr val="FF755E"/>
    </a:custClr>
    <a:custClr name="WF Coral Light 1">
      <a:srgbClr val="FFB1A6"/>
    </a:custClr>
    <a:custClr name="WF Pink Dark 2">
      <a:srgbClr val="6E142D"/>
    </a:custClr>
    <a:custClr name="WF Pink Dark 1">
      <a:srgbClr val="9B2341"/>
    </a:custClr>
    <a:custClr name="WF Pink">
      <a:srgbClr val="C83255"/>
    </a:custClr>
    <a:custClr name="WF Pink Light 1">
      <a:srgbClr val="F26D91"/>
    </a:custClr>
    <a:custClr name="WF Pink Light 1">
      <a:srgbClr val="FFA6BE"/>
    </a:custClr>
    <a:custClr name="WF Purple Dark 2">
      <a:srgbClr val="640A4B"/>
    </a:custClr>
    <a:custClr name="WF Purple Dark 1">
      <a:srgbClr val="871469"/>
    </a:custClr>
    <a:custClr name="WF Purple">
      <a:srgbClr val="AA1E87"/>
    </a:custClr>
    <a:custClr name="WF Purple Light 1">
      <a:srgbClr val="D169B8"/>
    </a:custClr>
    <a:custClr name="WF Purple Light 1">
      <a:srgbClr val="F2A5DC"/>
    </a:custClr>
    <a:custClr name="WF Violet Dark 2">
      <a:srgbClr val="5A1E64"/>
    </a:custClr>
    <a:custClr name="WF Violet Dark 1">
      <a:srgbClr val="64287D"/>
    </a:custClr>
    <a:custClr name="WF Violet">
      <a:srgbClr val="823291"/>
    </a:custClr>
    <a:custClr name="WF Violet Light 1">
      <a:srgbClr val="BB70CC"/>
    </a:custClr>
    <a:custClr name="WF Violet Light 1">
      <a:srgbClr val="E5A2F2"/>
    </a:custClr>
    <a:custClr name="WF Indigo Dark 2">
      <a:srgbClr val="352B6B"/>
    </a:custClr>
    <a:custClr name="WF Indigo Dark 1">
      <a:srgbClr val="463782"/>
    </a:custClr>
    <a:custClr name="WF Indigo">
      <a:srgbClr val="5A469B"/>
    </a:custClr>
    <a:custClr name="WF Indigo Light 1">
      <a:srgbClr val="9A89D9"/>
    </a:custClr>
    <a:custClr name="WF Indigo Light 1">
      <a:srgbClr val="BFB3F2"/>
    </a:custClr>
  </a:custClrLst>
</a:theme>
</file>

<file path=ppt/theme/theme3.xml><?xml version="1.0" encoding="utf-8"?>
<a:theme xmlns:a="http://schemas.openxmlformats.org/drawingml/2006/main" name="Wells Fargo 2019">
  <a:themeElements>
    <a:clrScheme name="Wells Fargo 2019 Colors">
      <a:dk1>
        <a:srgbClr val="141414"/>
      </a:dk1>
      <a:lt1>
        <a:srgbClr val="FFFFFF"/>
      </a:lt1>
      <a:dk2>
        <a:srgbClr val="D71E28"/>
      </a:dk2>
      <a:lt2>
        <a:srgbClr val="F4F0ED"/>
      </a:lt2>
      <a:accent1>
        <a:srgbClr val="EB691E"/>
      </a:accent1>
      <a:accent2>
        <a:srgbClr val="D73F26"/>
      </a:accent2>
      <a:accent3>
        <a:srgbClr val="C83255"/>
      </a:accent3>
      <a:accent4>
        <a:srgbClr val="AA1E87"/>
      </a:accent4>
      <a:accent5>
        <a:srgbClr val="823291"/>
      </a:accent5>
      <a:accent6>
        <a:srgbClr val="5A469B"/>
      </a:accent6>
      <a:hlink>
        <a:srgbClr val="5A469B"/>
      </a:hlink>
      <a:folHlink>
        <a:srgbClr val="5A469B"/>
      </a:folHlink>
    </a:clrScheme>
    <a:fontScheme name="Wells Fargo 2019 Fonts">
      <a:majorFont>
        <a:latin typeface="Wells Fargo Sans Display" panose="020B0503020203020204" pitchFamily="34" charset="0"/>
        <a:ea typeface=""/>
        <a:cs typeface=""/>
      </a:majorFont>
      <a:minorFont>
        <a:latin typeface="Wells Fargo Sans" panose="020B0503020203020204" pitchFamily="34" charset="0"/>
        <a:ea typeface=""/>
        <a:cs typeface=""/>
      </a:minorFont>
    </a:fontScheme>
    <a:fmtScheme name="Wells Fargo 2019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rgbClr val="787070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rgbClr val="787070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71450" indent="-171450">
          <a:lnSpc>
            <a:spcPct val="100000"/>
          </a:lnSpc>
          <a:spcBef>
            <a:spcPts val="1200"/>
          </a:spcBef>
          <a:buSzPct val="100000"/>
          <a:buFont typeface="Wells Fargo Sans"/>
          <a:buChar char="•"/>
          <a:defRPr sz="1600"/>
        </a:defPPr>
      </a:lstStyle>
    </a:txDef>
  </a:objectDefaults>
  <a:extraClrSchemeLst/>
  <a:custClrLst>
    <a:custClr name="WF Red">
      <a:srgbClr val="D71E28"/>
    </a:custClr>
    <a:custClr name="WF Yellow">
      <a:srgbClr val="FFCD41"/>
    </a:custClr>
    <a:custClr name="WF Yellow Tint 1">
      <a:srgbClr val="FFDC78"/>
    </a:custClr>
    <a:custClr name="WF Yellow Tint 2">
      <a:srgbClr val="FFE6A0"/>
    </a:custClr>
    <a:custClr name="WF Yellow Tint 3">
      <a:srgbClr val="FFF0C8"/>
    </a:custClr>
    <a:custClr name="WF Yellow Tint 4">
      <a:srgbClr val="FFF7E2"/>
    </a:custClr>
    <a:custClr name="WF Gray 1">
      <a:srgbClr val="3B3331"/>
    </a:custClr>
    <a:custClr name="WF Gray 2">
      <a:srgbClr val="787070"/>
    </a:custClr>
    <a:custClr name="WF Gray 3">
      <a:srgbClr val="B5ADAD"/>
    </a:custClr>
    <a:custClr name="WF Gray 4">
      <a:srgbClr val="F4F0ED"/>
    </a:custClr>
    <a:custClr name="WF Orange Dark 2">
      <a:srgbClr val="873100"/>
    </a:custClr>
    <a:custClr name="WF Orange Dark 1">
      <a:srgbClr val="A93E00"/>
    </a:custClr>
    <a:custClr name="WF Orange">
      <a:srgbClr val="EB691E"/>
    </a:custClr>
    <a:custClr name="WF Orange Light 1">
      <a:srgbClr val="FF9657"/>
    </a:custClr>
    <a:custClr name="WF Orange Light 1">
      <a:srgbClr val="FFC5A3"/>
    </a:custClr>
    <a:custClr name="WF Coral Dark 2">
      <a:srgbClr val="87190A"/>
    </a:custClr>
    <a:custClr name="WF Coral Dark 1">
      <a:srgbClr val="B42D19"/>
    </a:custClr>
    <a:custClr name="WF Coral">
      <a:srgbClr val="D73F26"/>
    </a:custClr>
    <a:custClr name="WF Coral Light 1">
      <a:srgbClr val="FF755E"/>
    </a:custClr>
    <a:custClr name="WF Coral Light 1">
      <a:srgbClr val="FFB1A6"/>
    </a:custClr>
    <a:custClr name="WF Pink Dark 2">
      <a:srgbClr val="6E142D"/>
    </a:custClr>
    <a:custClr name="WF Pink Dark 1">
      <a:srgbClr val="9B2341"/>
    </a:custClr>
    <a:custClr name="WF Pink">
      <a:srgbClr val="C83255"/>
    </a:custClr>
    <a:custClr name="WF Pink Light 1">
      <a:srgbClr val="F26D91"/>
    </a:custClr>
    <a:custClr name="WF Pink Light 1">
      <a:srgbClr val="FFA6BE"/>
    </a:custClr>
    <a:custClr name="WF Purple Dark 2">
      <a:srgbClr val="640A4B"/>
    </a:custClr>
    <a:custClr name="WF Purple Dark 1">
      <a:srgbClr val="871469"/>
    </a:custClr>
    <a:custClr name="WF Purple">
      <a:srgbClr val="AA1E87"/>
    </a:custClr>
    <a:custClr name="WF Purple Light 1">
      <a:srgbClr val="D169B8"/>
    </a:custClr>
    <a:custClr name="WF Purple Light 1">
      <a:srgbClr val="F2A5DC"/>
    </a:custClr>
    <a:custClr name="WF Violet Dark 2">
      <a:srgbClr val="5A1E64"/>
    </a:custClr>
    <a:custClr name="WF Violet Dark 1">
      <a:srgbClr val="64287D"/>
    </a:custClr>
    <a:custClr name="WF Violet">
      <a:srgbClr val="823291"/>
    </a:custClr>
    <a:custClr name="WF Violet Light 1">
      <a:srgbClr val="BB70CC"/>
    </a:custClr>
    <a:custClr name="WF Violet Light 1">
      <a:srgbClr val="E5A2F2"/>
    </a:custClr>
    <a:custClr name="WF Indigo Dark 2">
      <a:srgbClr val="352B6B"/>
    </a:custClr>
    <a:custClr name="WF Indigo Dark 1">
      <a:srgbClr val="463782"/>
    </a:custClr>
    <a:custClr name="WF Indigo">
      <a:srgbClr val="5A469B"/>
    </a:custClr>
    <a:custClr name="WF Indigo Light 1">
      <a:srgbClr val="9A89D9"/>
    </a:custClr>
    <a:custClr name="WF Indigo Light 1">
      <a:srgbClr val="BFB3F2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0655133D4E14496A0C7B22766CBB4" ma:contentTypeVersion="1" ma:contentTypeDescription="Create a new document." ma:contentTypeScope="" ma:versionID="f244b2682d57202fcfc000ef143330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3FC4D7-AEF0-4863-A772-8DD1ACD0D6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0A6FE-822B-43F3-BD39-556A958D7CC5}">
  <ds:schemaRefs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48D8702-72EA-4A36-A3E0-F9DD79A6E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 4x3 Corporate to use</Template>
  <TotalTime>0</TotalTime>
  <Words>447</Words>
  <Application>Microsoft Office PowerPoint</Application>
  <PresentationFormat>On-screen Show (4:3)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Wells Fargo Sans Display</vt:lpstr>
      <vt:lpstr>Wells Fargo Sans</vt:lpstr>
      <vt:lpstr>Wells Fargo Sans SemiBold</vt:lpstr>
      <vt:lpstr>MS PGothic</vt:lpstr>
      <vt:lpstr>Wingdings</vt:lpstr>
      <vt:lpstr>Wells Fargo 2019</vt:lpstr>
      <vt:lpstr>Wells Fargo At Work SM Paying for college basics</vt:lpstr>
      <vt:lpstr>Your 5 Step Guide to Paying for College website</vt:lpstr>
      <vt:lpstr>Step 1: Complete the FAFSA </vt:lpstr>
      <vt:lpstr>Step 2: Apply for scholarships</vt:lpstr>
      <vt:lpstr>Step 3: Estimate and compare your total costs</vt:lpstr>
      <vt:lpstr>Step 4: Determine if you need additional money</vt:lpstr>
      <vt:lpstr>Step 5: Explore additional financing options</vt:lpstr>
      <vt:lpstr>Wells Fargo tools and resources</vt:lpstr>
      <vt:lpstr>PowerPoint Presentation</vt:lpstr>
    </vt:vector>
  </TitlesOfParts>
  <Manager/>
  <Company>Wells Fargo N.A.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Bowman, Susan C</dc:creator>
  <cp:keywords/>
  <dc:description/>
  <cp:lastModifiedBy>Michael Kleckner</cp:lastModifiedBy>
  <cp:revision>44</cp:revision>
  <cp:lastPrinted>2019-04-30T16:24:23Z</cp:lastPrinted>
  <dcterms:created xsi:type="dcterms:W3CDTF">2019-03-29T20:51:49Z</dcterms:created>
  <dcterms:modified xsi:type="dcterms:W3CDTF">2019-08-27T17:48:36Z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0x0101000AC0655133D4E14496A0C7B22766CBB4</vt:lpwstr>
  </property>
</Properties>
</file>