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5"/>
  </p:notesMasterIdLst>
  <p:sldIdLst>
    <p:sldId id="256" r:id="rId2"/>
    <p:sldId id="389" r:id="rId3"/>
    <p:sldId id="257" r:id="rId4"/>
    <p:sldId id="263" r:id="rId5"/>
    <p:sldId id="278" r:id="rId6"/>
    <p:sldId id="289" r:id="rId7"/>
    <p:sldId id="258" r:id="rId8"/>
    <p:sldId id="259" r:id="rId9"/>
    <p:sldId id="291" r:id="rId10"/>
    <p:sldId id="261" r:id="rId11"/>
    <p:sldId id="260" r:id="rId12"/>
    <p:sldId id="264" r:id="rId13"/>
    <p:sldId id="265" r:id="rId14"/>
    <p:sldId id="266" r:id="rId15"/>
    <p:sldId id="269" r:id="rId16"/>
    <p:sldId id="271" r:id="rId17"/>
    <p:sldId id="328" r:id="rId18"/>
    <p:sldId id="272" r:id="rId19"/>
    <p:sldId id="268" r:id="rId20"/>
    <p:sldId id="339" r:id="rId21"/>
    <p:sldId id="267" r:id="rId22"/>
    <p:sldId id="273" r:id="rId23"/>
    <p:sldId id="274" r:id="rId24"/>
    <p:sldId id="275" r:id="rId25"/>
    <p:sldId id="292" r:id="rId26"/>
    <p:sldId id="276" r:id="rId27"/>
    <p:sldId id="316" r:id="rId28"/>
    <p:sldId id="277" r:id="rId29"/>
    <p:sldId id="287" r:id="rId30"/>
    <p:sldId id="288" r:id="rId31"/>
    <p:sldId id="387" r:id="rId32"/>
    <p:sldId id="388" r:id="rId33"/>
    <p:sldId id="390" r:id="rId34"/>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376"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44AE1120-59B3-4EDD-801A-ADE0137A1ED0}" type="datetimeFigureOut">
              <a:rPr lang="en-US" smtClean="0"/>
              <a:t>1/9/2020</a:t>
            </a:fld>
            <a:endParaRPr lang="en-US"/>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43875139-A9CD-4B64-967C-082BA09066A8}" type="slidenum">
              <a:rPr lang="en-US" smtClean="0"/>
              <a:t>‹#›</a:t>
            </a:fld>
            <a:endParaRPr lang="en-US"/>
          </a:p>
        </p:txBody>
      </p:sp>
    </p:spTree>
    <p:extLst>
      <p:ext uri="{BB962C8B-B14F-4D97-AF65-F5344CB8AC3E}">
        <p14:creationId xmlns:p14="http://schemas.microsoft.com/office/powerpoint/2010/main" val="5056108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24:notes"/>
          <p:cNvSpPr txBox="1">
            <a:spLocks noGrp="1"/>
          </p:cNvSpPr>
          <p:nvPr>
            <p:ph type="body" idx="1"/>
          </p:nvPr>
        </p:nvSpPr>
        <p:spPr>
          <a:xfrm>
            <a:off x="695008" y="4387136"/>
            <a:ext cx="5560060" cy="4156234"/>
          </a:xfrm>
          <a:prstGeom prst="rect">
            <a:avLst/>
          </a:prstGeom>
        </p:spPr>
        <p:txBody>
          <a:bodyPr spcFirstLastPara="1" wrap="square" lIns="92476" tIns="92476" rIns="92476" bIns="92476" anchor="t" anchorCtr="0">
            <a:noAutofit/>
          </a:bodyPr>
          <a:lstStyle/>
          <a:p>
            <a:pPr marL="0" indent="0">
              <a:buNone/>
            </a:pPr>
            <a:endParaRPr lang="en-US" dirty="0"/>
          </a:p>
        </p:txBody>
      </p:sp>
      <p:sp>
        <p:nvSpPr>
          <p:cNvPr id="316" name="Google Shape;316;p24:notes"/>
          <p:cNvSpPr>
            <a:spLocks noGrp="1" noRot="1" noChangeAspect="1"/>
          </p:cNvSpPr>
          <p:nvPr>
            <p:ph type="sldImg" idx="2"/>
          </p:nvPr>
        </p:nvSpPr>
        <p:spPr>
          <a:xfrm>
            <a:off x="395288"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37837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4"/>
        <p:cNvGrpSpPr/>
        <p:nvPr/>
      </p:nvGrpSpPr>
      <p:grpSpPr>
        <a:xfrm>
          <a:off x="0" y="0"/>
          <a:ext cx="0" cy="0"/>
          <a:chOff x="0" y="0"/>
          <a:chExt cx="0" cy="0"/>
        </a:xfrm>
      </p:grpSpPr>
      <p:sp>
        <p:nvSpPr>
          <p:cNvPr id="315" name="Google Shape;315;p24:notes"/>
          <p:cNvSpPr txBox="1">
            <a:spLocks noGrp="1"/>
          </p:cNvSpPr>
          <p:nvPr>
            <p:ph type="body" idx="1"/>
          </p:nvPr>
        </p:nvSpPr>
        <p:spPr>
          <a:xfrm>
            <a:off x="695008" y="4387136"/>
            <a:ext cx="5560060" cy="4156234"/>
          </a:xfrm>
          <a:prstGeom prst="rect">
            <a:avLst/>
          </a:prstGeom>
        </p:spPr>
        <p:txBody>
          <a:bodyPr spcFirstLastPara="1" wrap="square" lIns="92476" tIns="92476" rIns="92476" bIns="92476" anchor="t" anchorCtr="0">
            <a:noAutofit/>
          </a:bodyPr>
          <a:lstStyle/>
          <a:p>
            <a:pPr marL="0" indent="0">
              <a:buNone/>
            </a:pPr>
            <a:endParaRPr lang="en-US" dirty="0"/>
          </a:p>
        </p:txBody>
      </p:sp>
      <p:sp>
        <p:nvSpPr>
          <p:cNvPr id="316" name="Google Shape;316;p24:notes"/>
          <p:cNvSpPr>
            <a:spLocks noGrp="1" noRot="1" noChangeAspect="1"/>
          </p:cNvSpPr>
          <p:nvPr>
            <p:ph type="sldImg" idx="2"/>
          </p:nvPr>
        </p:nvSpPr>
        <p:spPr>
          <a:xfrm>
            <a:off x="395288"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3197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g3f36b117ba_0_6:notes"/>
          <p:cNvSpPr txBox="1">
            <a:spLocks noGrp="1"/>
          </p:cNvSpPr>
          <p:nvPr>
            <p:ph type="body" idx="1"/>
          </p:nvPr>
        </p:nvSpPr>
        <p:spPr>
          <a:xfrm>
            <a:off x="695008" y="4387136"/>
            <a:ext cx="5560060" cy="4156234"/>
          </a:xfrm>
          <a:prstGeom prst="rect">
            <a:avLst/>
          </a:prstGeom>
        </p:spPr>
        <p:txBody>
          <a:bodyPr spcFirstLastPara="1" wrap="square" lIns="92476" tIns="92476" rIns="92476" bIns="92476" anchor="t" anchorCtr="0">
            <a:noAutofit/>
          </a:bodyPr>
          <a:lstStyle/>
          <a:p>
            <a:pPr marL="0" indent="0">
              <a:buNone/>
            </a:pPr>
            <a:endParaRPr lang="en-US" dirty="0"/>
          </a:p>
        </p:txBody>
      </p:sp>
      <p:sp>
        <p:nvSpPr>
          <p:cNvPr id="323" name="Google Shape;323;g3f36b117ba_0_6:notes"/>
          <p:cNvSpPr>
            <a:spLocks noGrp="1" noRot="1" noChangeAspect="1"/>
          </p:cNvSpPr>
          <p:nvPr>
            <p:ph type="sldImg" idx="2"/>
          </p:nvPr>
        </p:nvSpPr>
        <p:spPr>
          <a:xfrm>
            <a:off x="395288" y="692150"/>
            <a:ext cx="6159500" cy="34639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375030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1/9/2020</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1/9/2020</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urldefense.proofpoint.com/v2/url?u=https-3A__youtu.be_StaKzB2gkHA&amp;d=DwMGaQ&amp;c=YFhW2PYwN3hsZhoCqLOPHsIEIPQ6qDXkZ40AlEYUG9c&amp;r=jwhQkvmoPBH2-aqroAku7Db3uUUQnqq9ivJ5EvcnQ_8&amp;m=LEkRwgenxD32f4E5qVKXaMJ7Y1gdR5hpBxlZmgbtFV4&amp;s=WXaVp0Kr3M0lL3pls7WaSykq9eY1PWT3mnfBP_rGPj4&amp;e=" TargetMode="External"/><Relationship Id="rId2" Type="http://schemas.openxmlformats.org/officeDocument/2006/relationships/hyperlink" Target="https://www.chifranciscan.org/billing-insurance-and-finances/financial-assistance-discounts-for-patients.html" TargetMode="External"/><Relationship Id="rId1" Type="http://schemas.openxmlformats.org/officeDocument/2006/relationships/slideLayout" Target="../slideLayouts/slideLayout2.xml"/><Relationship Id="rId4" Type="http://schemas.openxmlformats.org/officeDocument/2006/relationships/hyperlink" Target="https://www.multicare.org/financial-assistance/"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multicare.org/file_viewer.php?id=11807&amp;title=Financial+Assistance+Eligibility+Grid"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www.multicare.org/financial-assistance/" TargetMode="External"/><Relationship Id="rId2" Type="http://schemas.openxmlformats.org/officeDocument/2006/relationships/hyperlink" Target="https://www.chifranciscan.org/billing-insurance-and-finances/financial-assistance-discounts-for-patients"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www.chifranciscan.org/billing-insurance-and-finances/financial-assistance-discounts-for-patients.html" TargetMode="External"/><Relationship Id="rId2" Type="http://schemas.openxmlformats.org/officeDocument/2006/relationships/hyperlink" Target="https://www.multicare.org/file_viewer.php?id=15101&amp;title=Providers+that+accept+financial+assistanc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mailto:alratcliffe@gmail.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9490F-3B7C-4E30-9523-D6FF4F8C5524}"/>
              </a:ext>
            </a:extLst>
          </p:cNvPr>
          <p:cNvSpPr>
            <a:spLocks noGrp="1"/>
          </p:cNvSpPr>
          <p:nvPr>
            <p:ph type="ctrTitle"/>
          </p:nvPr>
        </p:nvSpPr>
        <p:spPr>
          <a:xfrm>
            <a:off x="1876424" y="664235"/>
            <a:ext cx="8791575" cy="1327126"/>
          </a:xfrm>
        </p:spPr>
        <p:txBody>
          <a:bodyPr>
            <a:normAutofit fontScale="90000"/>
          </a:bodyPr>
          <a:lstStyle/>
          <a:p>
            <a:r>
              <a:rPr lang="en-US" dirty="0"/>
              <a:t>Helping your clients apply for hospital financial assistance</a:t>
            </a:r>
            <a:br>
              <a:rPr lang="en-US" dirty="0"/>
            </a:br>
            <a:endParaRPr lang="en-US" dirty="0"/>
          </a:p>
        </p:txBody>
      </p:sp>
      <p:sp>
        <p:nvSpPr>
          <p:cNvPr id="3" name="Subtitle 2">
            <a:extLst>
              <a:ext uri="{FF2B5EF4-FFF2-40B4-BE49-F238E27FC236}">
                <a16:creationId xmlns:a16="http://schemas.microsoft.com/office/drawing/2014/main" id="{E05C7FD2-E4CF-40CA-9F96-62AFD6A2FCF6}"/>
              </a:ext>
            </a:extLst>
          </p:cNvPr>
          <p:cNvSpPr>
            <a:spLocks noGrp="1"/>
          </p:cNvSpPr>
          <p:nvPr>
            <p:ph type="subTitle" idx="1"/>
          </p:nvPr>
        </p:nvSpPr>
        <p:spPr>
          <a:xfrm>
            <a:off x="1876424" y="1604512"/>
            <a:ext cx="8791575" cy="4425351"/>
          </a:xfrm>
        </p:spPr>
        <p:txBody>
          <a:bodyPr>
            <a:noAutofit/>
          </a:bodyPr>
          <a:lstStyle/>
          <a:p>
            <a:r>
              <a:rPr lang="en-US" sz="2400" dirty="0">
                <a:solidFill>
                  <a:schemeClr val="bg1"/>
                </a:solidFill>
              </a:rPr>
              <a:t>This INFORMATION FOR COMMUNITY HEALTH AND SERVICE NAVIGATORS Was developed originally by Charity care task force,* Tacoma human rights commission September 2018.  </a:t>
            </a:r>
          </a:p>
          <a:p>
            <a:r>
              <a:rPr lang="en-US" sz="2400" dirty="0">
                <a:solidFill>
                  <a:schemeClr val="bg1"/>
                </a:solidFill>
              </a:rPr>
              <a:t>We appreciate the partnership of CHI and Multicare Health systems in developing this information.</a:t>
            </a:r>
          </a:p>
          <a:p>
            <a:endParaRPr lang="en-US" sz="2400" dirty="0">
              <a:solidFill>
                <a:schemeClr val="bg1"/>
              </a:solidFill>
            </a:endParaRPr>
          </a:p>
          <a:p>
            <a:r>
              <a:rPr lang="en-US" sz="2400" dirty="0">
                <a:solidFill>
                  <a:schemeClr val="bg1"/>
                </a:solidFill>
              </a:rPr>
              <a:t>*Brad Bates - Chair, Gina Fonesca, Sarah Lee, Al Ratcliffe, Lisa Snyder</a:t>
            </a:r>
          </a:p>
        </p:txBody>
      </p:sp>
    </p:spTree>
    <p:extLst>
      <p:ext uri="{BB962C8B-B14F-4D97-AF65-F5344CB8AC3E}">
        <p14:creationId xmlns:p14="http://schemas.microsoft.com/office/powerpoint/2010/main" val="1654776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72548-AEE0-4518-95EA-982CD6811A20}"/>
              </a:ext>
            </a:extLst>
          </p:cNvPr>
          <p:cNvSpPr>
            <a:spLocks noGrp="1"/>
          </p:cNvSpPr>
          <p:nvPr>
            <p:ph type="title"/>
          </p:nvPr>
        </p:nvSpPr>
        <p:spPr>
          <a:xfrm>
            <a:off x="1141413" y="618518"/>
            <a:ext cx="9905998" cy="984251"/>
          </a:xfrm>
        </p:spPr>
        <p:txBody>
          <a:bodyPr>
            <a:normAutofit fontScale="90000"/>
          </a:bodyPr>
          <a:lstStyle/>
          <a:p>
            <a:pPr fontAlgn="base"/>
            <a:r>
              <a:rPr lang="en-US" dirty="0"/>
              <a:t>NONPROFIT STATUS CARRIES RESPONSIBILITIES:</a:t>
            </a:r>
            <a:br>
              <a:rPr lang="en-US" dirty="0"/>
            </a:br>
            <a:endParaRPr lang="en-US" dirty="0"/>
          </a:p>
        </p:txBody>
      </p:sp>
      <p:sp>
        <p:nvSpPr>
          <p:cNvPr id="3" name="Content Placeholder 2">
            <a:extLst>
              <a:ext uri="{FF2B5EF4-FFF2-40B4-BE49-F238E27FC236}">
                <a16:creationId xmlns:a16="http://schemas.microsoft.com/office/drawing/2014/main" id="{484EF5FD-285E-4557-9C9F-9A7D2FEF5C30}"/>
              </a:ext>
            </a:extLst>
          </p:cNvPr>
          <p:cNvSpPr>
            <a:spLocks noGrp="1"/>
          </p:cNvSpPr>
          <p:nvPr>
            <p:ph idx="1"/>
          </p:nvPr>
        </p:nvSpPr>
        <p:spPr>
          <a:xfrm>
            <a:off x="1141413" y="1276709"/>
            <a:ext cx="9905999" cy="5201729"/>
          </a:xfrm>
        </p:spPr>
        <p:txBody>
          <a:bodyPr>
            <a:normAutofit fontScale="32500" lnSpcReduction="20000"/>
          </a:bodyPr>
          <a:lstStyle/>
          <a:p>
            <a:pPr fontAlgn="base"/>
            <a:r>
              <a:rPr lang="en-US" sz="7400" dirty="0">
                <a:solidFill>
                  <a:schemeClr val="bg1"/>
                </a:solidFill>
              </a:rPr>
              <a:t>Nonprofit hospitals are exempt from taxation by local, state and federal governments.</a:t>
            </a:r>
          </a:p>
          <a:p>
            <a:pPr fontAlgn="base"/>
            <a:r>
              <a:rPr lang="en-US" sz="7400" dirty="0">
                <a:solidFill>
                  <a:schemeClr val="bg1"/>
                </a:solidFill>
              </a:rPr>
              <a:t>In return, they are required to provide charity care (known formally as financial assistance) to people who are “indigent persons”.</a:t>
            </a:r>
          </a:p>
          <a:p>
            <a:pPr fontAlgn="base"/>
            <a:endParaRPr lang="en-US" sz="7400" dirty="0">
              <a:solidFill>
                <a:schemeClr val="bg1"/>
              </a:solidFill>
            </a:endParaRPr>
          </a:p>
          <a:p>
            <a:pPr fontAlgn="base"/>
            <a:r>
              <a:rPr lang="en-US" sz="7400" dirty="0">
                <a:solidFill>
                  <a:schemeClr val="bg1"/>
                </a:solidFill>
              </a:rPr>
              <a:t>WAC 246-453-010(4) defines “Indigent persons” as “those patients who have exhausted third-party sources, including Medicare and Medicaid, and whose income is equal to or below 200% of the federal poverty standards, adjusted for family  size or is otherwise not sufficient to enable them to pay for the care or to pay deductibles or coinsurance amounts required by a third-party payor.”</a:t>
            </a:r>
          </a:p>
          <a:p>
            <a:endParaRPr lang="en-US" dirty="0"/>
          </a:p>
        </p:txBody>
      </p:sp>
    </p:spTree>
    <p:extLst>
      <p:ext uri="{BB962C8B-B14F-4D97-AF65-F5344CB8AC3E}">
        <p14:creationId xmlns:p14="http://schemas.microsoft.com/office/powerpoint/2010/main" val="41494354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04474-C378-4909-A296-99CDD0E73F4C}"/>
              </a:ext>
            </a:extLst>
          </p:cNvPr>
          <p:cNvSpPr>
            <a:spLocks noGrp="1"/>
          </p:cNvSpPr>
          <p:nvPr>
            <p:ph type="title"/>
          </p:nvPr>
        </p:nvSpPr>
        <p:spPr>
          <a:xfrm>
            <a:off x="1141413" y="618518"/>
            <a:ext cx="9905998" cy="860961"/>
          </a:xfrm>
        </p:spPr>
        <p:txBody>
          <a:bodyPr>
            <a:normAutofit fontScale="90000"/>
          </a:bodyPr>
          <a:lstStyle/>
          <a:p>
            <a:r>
              <a:rPr lang="en-US" dirty="0"/>
              <a:t>TWO HOSPITAL SYSTEMS HAVE LOCATIONS IN TACOMA</a:t>
            </a:r>
            <a:br>
              <a:rPr lang="en-US" dirty="0"/>
            </a:br>
            <a:endParaRPr lang="en-US" dirty="0"/>
          </a:p>
        </p:txBody>
      </p:sp>
      <p:sp>
        <p:nvSpPr>
          <p:cNvPr id="3" name="Content Placeholder 2">
            <a:extLst>
              <a:ext uri="{FF2B5EF4-FFF2-40B4-BE49-F238E27FC236}">
                <a16:creationId xmlns:a16="http://schemas.microsoft.com/office/drawing/2014/main" id="{E2AA0E88-8BD7-4BE5-B97A-E6E75A7E993F}"/>
              </a:ext>
            </a:extLst>
          </p:cNvPr>
          <p:cNvSpPr>
            <a:spLocks noGrp="1"/>
          </p:cNvSpPr>
          <p:nvPr>
            <p:ph idx="1"/>
          </p:nvPr>
        </p:nvSpPr>
        <p:spPr>
          <a:xfrm>
            <a:off x="1141412" y="1177159"/>
            <a:ext cx="9905999" cy="5255171"/>
          </a:xfrm>
        </p:spPr>
        <p:txBody>
          <a:bodyPr>
            <a:normAutofit fontScale="92500" lnSpcReduction="20000"/>
          </a:bodyPr>
          <a:lstStyle/>
          <a:p>
            <a:pPr fontAlgn="base"/>
            <a:r>
              <a:rPr lang="en-US" b="1" dirty="0">
                <a:solidFill>
                  <a:schemeClr val="bg1"/>
                </a:solidFill>
              </a:rPr>
              <a:t>Multicare Health System includes:</a:t>
            </a:r>
          </a:p>
          <a:p>
            <a:pPr lvl="1" fontAlgn="base"/>
            <a:r>
              <a:rPr lang="en-US" sz="2400" dirty="0">
                <a:solidFill>
                  <a:schemeClr val="bg1"/>
                </a:solidFill>
              </a:rPr>
              <a:t>Tacoma General Hospital</a:t>
            </a:r>
          </a:p>
          <a:p>
            <a:pPr lvl="1" fontAlgn="base"/>
            <a:r>
              <a:rPr lang="en-US" sz="2400" dirty="0">
                <a:solidFill>
                  <a:schemeClr val="bg1"/>
                </a:solidFill>
              </a:rPr>
              <a:t>Mary Bridge Children's Hospital</a:t>
            </a:r>
          </a:p>
          <a:p>
            <a:pPr lvl="1" fontAlgn="base"/>
            <a:r>
              <a:rPr lang="en-US" sz="2400" dirty="0">
                <a:solidFill>
                  <a:schemeClr val="bg1"/>
                </a:solidFill>
              </a:rPr>
              <a:t>Allenmore  Hospital</a:t>
            </a:r>
          </a:p>
          <a:p>
            <a:pPr lvl="1" fontAlgn="base"/>
            <a:r>
              <a:rPr lang="en-US" sz="2400" dirty="0">
                <a:solidFill>
                  <a:schemeClr val="bg1"/>
                </a:solidFill>
              </a:rPr>
              <a:t>Several Primary Care clinics and Urgent Care clinics, often collocated.</a:t>
            </a:r>
          </a:p>
          <a:p>
            <a:pPr fontAlgn="base"/>
            <a:br>
              <a:rPr lang="en-US" dirty="0">
                <a:solidFill>
                  <a:schemeClr val="bg1"/>
                </a:solidFill>
              </a:rPr>
            </a:br>
            <a:r>
              <a:rPr lang="en-US" b="1" dirty="0">
                <a:solidFill>
                  <a:schemeClr val="bg1"/>
                </a:solidFill>
              </a:rPr>
              <a:t>CHI Franciscan includes:</a:t>
            </a:r>
          </a:p>
          <a:p>
            <a:pPr lvl="1" fontAlgn="base"/>
            <a:r>
              <a:rPr lang="en-US" sz="2400" dirty="0">
                <a:solidFill>
                  <a:schemeClr val="bg1"/>
                </a:solidFill>
              </a:rPr>
              <a:t>St. Joseph Hospital</a:t>
            </a:r>
          </a:p>
          <a:p>
            <a:pPr lvl="1" fontAlgn="base"/>
            <a:r>
              <a:rPr lang="en-US" sz="2400" dirty="0">
                <a:solidFill>
                  <a:schemeClr val="bg1"/>
                </a:solidFill>
              </a:rPr>
              <a:t>Rehabilitation Hospital</a:t>
            </a:r>
          </a:p>
          <a:p>
            <a:pPr lvl="1" fontAlgn="base"/>
            <a:r>
              <a:rPr lang="en-US" sz="2400" dirty="0">
                <a:solidFill>
                  <a:schemeClr val="bg1"/>
                </a:solidFill>
              </a:rPr>
              <a:t>Several Primary Care, Prompt Care, and Urgent Care clinics</a:t>
            </a:r>
          </a:p>
          <a:p>
            <a:pPr lvl="1" fontAlgn="base"/>
            <a:endParaRPr lang="en-US" sz="2400" dirty="0">
              <a:solidFill>
                <a:schemeClr val="bg1"/>
              </a:solidFill>
            </a:endParaRPr>
          </a:p>
          <a:p>
            <a:pPr lvl="1" fontAlgn="base"/>
            <a:r>
              <a:rPr lang="en-US" sz="2400" dirty="0">
                <a:solidFill>
                  <a:schemeClr val="bg1"/>
                </a:solidFill>
              </a:rPr>
              <a:t>The new Wellfound Behavioral Health Hospital is a joint partnership by the two systems.  It </a:t>
            </a:r>
            <a:r>
              <a:rPr lang="en-US" sz="2400">
                <a:solidFill>
                  <a:schemeClr val="bg1"/>
                </a:solidFill>
              </a:rPr>
              <a:t>follows Multicare </a:t>
            </a:r>
            <a:r>
              <a:rPr lang="en-US" sz="2400" dirty="0">
                <a:solidFill>
                  <a:schemeClr val="bg1"/>
                </a:solidFill>
              </a:rPr>
              <a:t>financial </a:t>
            </a:r>
            <a:r>
              <a:rPr lang="en-US" sz="2400">
                <a:solidFill>
                  <a:schemeClr val="bg1"/>
                </a:solidFill>
              </a:rPr>
              <a:t>assistance policies.</a:t>
            </a:r>
            <a:endParaRPr lang="en-US" sz="2400" dirty="0">
              <a:solidFill>
                <a:schemeClr val="bg1"/>
              </a:solidFill>
            </a:endParaRPr>
          </a:p>
          <a:p>
            <a:endParaRPr lang="en-US" dirty="0">
              <a:solidFill>
                <a:schemeClr val="bg1"/>
              </a:solidFill>
            </a:endParaRPr>
          </a:p>
          <a:p>
            <a:endParaRPr lang="en-US" dirty="0"/>
          </a:p>
        </p:txBody>
      </p:sp>
    </p:spTree>
    <p:extLst>
      <p:ext uri="{BB962C8B-B14F-4D97-AF65-F5344CB8AC3E}">
        <p14:creationId xmlns:p14="http://schemas.microsoft.com/office/powerpoint/2010/main" val="2477765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234DB-233E-472E-85EC-5A57A745AAA7}"/>
              </a:ext>
            </a:extLst>
          </p:cNvPr>
          <p:cNvSpPr>
            <a:spLocks noGrp="1"/>
          </p:cNvSpPr>
          <p:nvPr>
            <p:ph type="title"/>
          </p:nvPr>
        </p:nvSpPr>
        <p:spPr/>
        <p:txBody>
          <a:bodyPr/>
          <a:lstStyle/>
          <a:p>
            <a:pPr algn="ctr"/>
            <a:r>
              <a:rPr lang="en-US" dirty="0"/>
              <a:t>Washington State Charity Care Laws</a:t>
            </a:r>
          </a:p>
        </p:txBody>
      </p:sp>
      <p:sp>
        <p:nvSpPr>
          <p:cNvPr id="3" name="Text Placeholder 2">
            <a:extLst>
              <a:ext uri="{FF2B5EF4-FFF2-40B4-BE49-F238E27FC236}">
                <a16:creationId xmlns:a16="http://schemas.microsoft.com/office/drawing/2014/main" id="{B806ED5B-300F-4D5F-B9CB-12BFA3808256}"/>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4250928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56293-5A89-4699-A9DE-E1595B20414B}"/>
              </a:ext>
            </a:extLst>
          </p:cNvPr>
          <p:cNvSpPr>
            <a:spLocks noGrp="1"/>
          </p:cNvSpPr>
          <p:nvPr>
            <p:ph type="title"/>
          </p:nvPr>
        </p:nvSpPr>
        <p:spPr>
          <a:xfrm>
            <a:off x="1141413" y="618518"/>
            <a:ext cx="9905998" cy="994525"/>
          </a:xfrm>
        </p:spPr>
        <p:txBody>
          <a:bodyPr>
            <a:normAutofit fontScale="90000"/>
          </a:bodyPr>
          <a:lstStyle/>
          <a:p>
            <a:r>
              <a:rPr lang="en-US" dirty="0"/>
              <a:t>THE RELEVANT STATE LAW AND REGULATIONS ARE:</a:t>
            </a:r>
            <a:br>
              <a:rPr lang="en-US" dirty="0"/>
            </a:br>
            <a:endParaRPr lang="en-US" dirty="0"/>
          </a:p>
        </p:txBody>
      </p:sp>
      <p:sp>
        <p:nvSpPr>
          <p:cNvPr id="3" name="Content Placeholder 2">
            <a:extLst>
              <a:ext uri="{FF2B5EF4-FFF2-40B4-BE49-F238E27FC236}">
                <a16:creationId xmlns:a16="http://schemas.microsoft.com/office/drawing/2014/main" id="{435F6E91-3CD0-4EE7-89DC-9B94B8474764}"/>
              </a:ext>
            </a:extLst>
          </p:cNvPr>
          <p:cNvSpPr>
            <a:spLocks noGrp="1"/>
          </p:cNvSpPr>
          <p:nvPr>
            <p:ph idx="1"/>
          </p:nvPr>
        </p:nvSpPr>
        <p:spPr>
          <a:xfrm>
            <a:off x="1141413" y="1658143"/>
            <a:ext cx="9905999" cy="4259772"/>
          </a:xfrm>
        </p:spPr>
        <p:txBody>
          <a:bodyPr>
            <a:normAutofit/>
          </a:bodyPr>
          <a:lstStyle/>
          <a:p>
            <a:pPr marL="0" indent="0" fontAlgn="base">
              <a:buNone/>
            </a:pPr>
            <a:r>
              <a:rPr lang="en-US" b="1" dirty="0">
                <a:solidFill>
                  <a:schemeClr val="bg1"/>
                </a:solidFill>
              </a:rPr>
              <a:t>Substitute Senate Bill SSB 6273 became effective October 1, 2018.</a:t>
            </a:r>
          </a:p>
          <a:p>
            <a:pPr algn="ctr" fontAlgn="base"/>
            <a:endParaRPr lang="en-US" dirty="0">
              <a:solidFill>
                <a:schemeClr val="bg1"/>
              </a:solidFill>
            </a:endParaRPr>
          </a:p>
          <a:p>
            <a:pPr fontAlgn="base"/>
            <a:r>
              <a:rPr lang="en-US" dirty="0">
                <a:solidFill>
                  <a:schemeClr val="bg1"/>
                </a:solidFill>
              </a:rPr>
              <a:t>RCW 70.170.060(6) “Charity Care—Prohibited and required hospital practices and policies—Rules—Department to monitor and report</a:t>
            </a:r>
          </a:p>
          <a:p>
            <a:pPr fontAlgn="base"/>
            <a:endParaRPr lang="en-US" dirty="0">
              <a:solidFill>
                <a:schemeClr val="bg1"/>
              </a:solidFill>
            </a:endParaRPr>
          </a:p>
          <a:p>
            <a:pPr fontAlgn="base"/>
            <a:r>
              <a:rPr lang="en-US" dirty="0">
                <a:solidFill>
                  <a:schemeClr val="bg1"/>
                </a:solidFill>
              </a:rPr>
              <a:t>WAC 246-453-020(1)-(2) Uniform procedures for the identification of indigent persons</a:t>
            </a:r>
          </a:p>
          <a:p>
            <a:pPr fontAlgn="base"/>
            <a:endParaRPr lang="en-US" dirty="0"/>
          </a:p>
          <a:p>
            <a:pPr marL="0" indent="0" algn="ctr" fontAlgn="base">
              <a:buNone/>
            </a:pPr>
            <a:endParaRPr lang="en-US" dirty="0"/>
          </a:p>
          <a:p>
            <a:pPr algn="ctr" fontAlgn="base"/>
            <a:endParaRPr lang="en-US" dirty="0"/>
          </a:p>
          <a:p>
            <a:pPr marL="0" indent="0">
              <a:buNone/>
            </a:pPr>
            <a:endParaRPr lang="en-US" dirty="0"/>
          </a:p>
        </p:txBody>
      </p:sp>
    </p:spTree>
    <p:extLst>
      <p:ext uri="{BB962C8B-B14F-4D97-AF65-F5344CB8AC3E}">
        <p14:creationId xmlns:p14="http://schemas.microsoft.com/office/powerpoint/2010/main" val="37965232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441CD-E2BA-4C95-ACF6-FD66DD9CECCE}"/>
              </a:ext>
            </a:extLst>
          </p:cNvPr>
          <p:cNvSpPr>
            <a:spLocks noGrp="1"/>
          </p:cNvSpPr>
          <p:nvPr>
            <p:ph type="title"/>
          </p:nvPr>
        </p:nvSpPr>
        <p:spPr>
          <a:xfrm>
            <a:off x="1141413" y="618519"/>
            <a:ext cx="9905998" cy="1323298"/>
          </a:xfrm>
        </p:spPr>
        <p:txBody>
          <a:bodyPr>
            <a:normAutofit fontScale="90000"/>
          </a:bodyPr>
          <a:lstStyle/>
          <a:p>
            <a:r>
              <a:rPr lang="en-US" dirty="0"/>
              <a:t>Washington LAW ASSIGNS HOSPITALS AN AFFIRMATIVE DUTY TO:</a:t>
            </a:r>
            <a:br>
              <a:rPr lang="en-US" dirty="0"/>
            </a:br>
            <a:endParaRPr lang="en-US" dirty="0"/>
          </a:p>
        </p:txBody>
      </p:sp>
      <p:sp>
        <p:nvSpPr>
          <p:cNvPr id="3" name="Content Placeholder 2">
            <a:extLst>
              <a:ext uri="{FF2B5EF4-FFF2-40B4-BE49-F238E27FC236}">
                <a16:creationId xmlns:a16="http://schemas.microsoft.com/office/drawing/2014/main" id="{8A05223A-2E62-4E3B-834A-67549DBED95D}"/>
              </a:ext>
            </a:extLst>
          </p:cNvPr>
          <p:cNvSpPr>
            <a:spLocks noGrp="1"/>
          </p:cNvSpPr>
          <p:nvPr>
            <p:ph idx="1"/>
          </p:nvPr>
        </p:nvSpPr>
        <p:spPr>
          <a:xfrm>
            <a:off x="1141412" y="1849348"/>
            <a:ext cx="9905999" cy="4304871"/>
          </a:xfrm>
        </p:spPr>
        <p:txBody>
          <a:bodyPr/>
          <a:lstStyle/>
          <a:p>
            <a:pPr fontAlgn="base"/>
            <a:r>
              <a:rPr lang="en-US" dirty="0">
                <a:solidFill>
                  <a:schemeClr val="bg1"/>
                </a:solidFill>
              </a:rPr>
              <a:t>Assess eligibility  for charity care, rather than wait for patients to apply.</a:t>
            </a:r>
          </a:p>
          <a:p>
            <a:pPr fontAlgn="base"/>
            <a:r>
              <a:rPr lang="en-US" dirty="0">
                <a:solidFill>
                  <a:schemeClr val="bg1"/>
                </a:solidFill>
              </a:rPr>
              <a:t>Perform charity care screening before attempting to collect payment</a:t>
            </a:r>
          </a:p>
          <a:p>
            <a:pPr fontAlgn="base"/>
            <a:r>
              <a:rPr lang="en-US" dirty="0">
                <a:solidFill>
                  <a:schemeClr val="bg1"/>
                </a:solidFill>
              </a:rPr>
              <a:t>Provide written notice that free or reduced cost care may be available. </a:t>
            </a:r>
          </a:p>
          <a:p>
            <a:pPr fontAlgn="base"/>
            <a:r>
              <a:rPr lang="en-US" dirty="0">
                <a:solidFill>
                  <a:schemeClr val="bg1"/>
                </a:solidFill>
              </a:rPr>
              <a:t>Interpret charity care information for patients with limited English proficiency</a:t>
            </a:r>
          </a:p>
          <a:p>
            <a:pPr fontAlgn="base"/>
            <a:r>
              <a:rPr lang="en-US" dirty="0">
                <a:solidFill>
                  <a:schemeClr val="bg1"/>
                </a:solidFill>
              </a:rPr>
              <a:t>Ensure that the charity care application process is not burdensome.</a:t>
            </a:r>
          </a:p>
          <a:p>
            <a:endParaRPr lang="en-US" dirty="0"/>
          </a:p>
        </p:txBody>
      </p:sp>
    </p:spTree>
    <p:extLst>
      <p:ext uri="{BB962C8B-B14F-4D97-AF65-F5344CB8AC3E}">
        <p14:creationId xmlns:p14="http://schemas.microsoft.com/office/powerpoint/2010/main" val="687689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C5A2D4-DC76-4A49-8966-50918AEAA282}"/>
              </a:ext>
            </a:extLst>
          </p:cNvPr>
          <p:cNvSpPr>
            <a:spLocks noGrp="1"/>
          </p:cNvSpPr>
          <p:nvPr>
            <p:ph type="title"/>
          </p:nvPr>
        </p:nvSpPr>
        <p:spPr>
          <a:xfrm>
            <a:off x="1141413" y="608008"/>
            <a:ext cx="9905998" cy="821399"/>
          </a:xfrm>
        </p:spPr>
        <p:txBody>
          <a:bodyPr>
            <a:normAutofit fontScale="90000"/>
          </a:bodyPr>
          <a:lstStyle/>
          <a:p>
            <a:r>
              <a:rPr lang="en-US" dirty="0"/>
              <a:t> Washington LAW REQUIRES HOSPITALS TO:</a:t>
            </a:r>
            <a:br>
              <a:rPr lang="en-US" dirty="0"/>
            </a:br>
            <a:endParaRPr lang="en-US" dirty="0"/>
          </a:p>
        </p:txBody>
      </p:sp>
      <p:sp>
        <p:nvSpPr>
          <p:cNvPr id="3" name="Content Placeholder 2">
            <a:extLst>
              <a:ext uri="{FF2B5EF4-FFF2-40B4-BE49-F238E27FC236}">
                <a16:creationId xmlns:a16="http://schemas.microsoft.com/office/drawing/2014/main" id="{842D29D3-5625-45EA-8B2C-9EA79D368460}"/>
              </a:ext>
            </a:extLst>
          </p:cNvPr>
          <p:cNvSpPr>
            <a:spLocks noGrp="1"/>
          </p:cNvSpPr>
          <p:nvPr>
            <p:ph idx="1"/>
          </p:nvPr>
        </p:nvSpPr>
        <p:spPr>
          <a:xfrm>
            <a:off x="1141412" y="1545021"/>
            <a:ext cx="9905999" cy="4829900"/>
          </a:xfrm>
        </p:spPr>
        <p:txBody>
          <a:bodyPr>
            <a:normAutofit/>
          </a:bodyPr>
          <a:lstStyle/>
          <a:p>
            <a:pPr fontAlgn="base"/>
            <a:r>
              <a:rPr lang="en-US" sz="2200" dirty="0">
                <a:solidFill>
                  <a:schemeClr val="bg1"/>
                </a:solidFill>
              </a:rPr>
              <a:t>Make available on the hospital’s website current versions of the hospital’s charity care policy, a plain language summary of the policy, and the application form.</a:t>
            </a:r>
            <a:br>
              <a:rPr lang="en-US" sz="2200" dirty="0">
                <a:solidFill>
                  <a:schemeClr val="bg1"/>
                </a:solidFill>
              </a:rPr>
            </a:br>
            <a:endParaRPr lang="en-US" sz="2200" dirty="0">
              <a:solidFill>
                <a:schemeClr val="bg1"/>
              </a:solidFill>
            </a:endParaRPr>
          </a:p>
          <a:p>
            <a:pPr lvl="1" fontAlgn="base"/>
            <a:r>
              <a:rPr lang="en-US" sz="2200" u="sng" dirty="0">
                <a:solidFill>
                  <a:schemeClr val="bg1"/>
                </a:solidFill>
                <a:uFill>
                  <a:solidFill>
                    <a:schemeClr val="accent6"/>
                  </a:solidFill>
                </a:uFill>
                <a:hlinkClick r:id="rId2">
                  <a:extLst>
                    <a:ext uri="{A12FA001-AC4F-418D-AE19-62706E023703}">
                      <ahyp:hlinkClr xmlns:ahyp="http://schemas.microsoft.com/office/drawing/2018/hyperlinkcolor" val="tx"/>
                    </a:ext>
                  </a:extLst>
                </a:hlinkClick>
              </a:rPr>
              <a:t>CHI ENGLISH LINK: </a:t>
            </a:r>
            <a:r>
              <a:rPr lang="en-US" sz="2200" u="sng" dirty="0">
                <a:solidFill>
                  <a:schemeClr val="bg1"/>
                </a:solidFill>
                <a:hlinkClick r:id="rId2">
                  <a:extLst>
                    <a:ext uri="{A12FA001-AC4F-418D-AE19-62706E023703}">
                      <ahyp:hlinkClr xmlns:ahyp="http://schemas.microsoft.com/office/drawing/2018/hyperlinkcolor" val="tx"/>
                    </a:ext>
                  </a:extLst>
                </a:hlinkClick>
              </a:rPr>
              <a:t>https://www.chifranciscan.org/billing-insurance-and-finances/financial-assistance-discounts-for-patients.html</a:t>
            </a:r>
            <a:endParaRPr lang="en-US" sz="2200" u="sng" dirty="0">
              <a:solidFill>
                <a:schemeClr val="bg1"/>
              </a:solidFill>
            </a:endParaRPr>
          </a:p>
          <a:p>
            <a:r>
              <a:rPr lang="en-US" sz="2200" dirty="0">
                <a:solidFill>
                  <a:schemeClr val="bg1"/>
                </a:solidFill>
                <a:latin typeface="Tw Cen MT" panose="020B0602020104020603" pitchFamily="34" charset="0"/>
              </a:rPr>
              <a:t>      CHI SPANISH LINK:    </a:t>
            </a:r>
            <a:r>
              <a:rPr lang="en-US" altLang="en-US" sz="2200" dirty="0">
                <a:solidFill>
                  <a:schemeClr val="bg1"/>
                </a:solidFill>
                <a:latin typeface="Tw Cen MT" panose="020B0602020104020603" pitchFamily="34" charset="0"/>
                <a:cs typeface="Arial" panose="020B0604020202020204" pitchFamily="34" charset="0"/>
                <a:hlinkClick r:id="rId3">
                  <a:extLst>
                    <a:ext uri="{A12FA001-AC4F-418D-AE19-62706E023703}">
                      <ahyp:hlinkClr xmlns:ahyp="http://schemas.microsoft.com/office/drawing/2018/hyperlinkcolor" val="tx"/>
                    </a:ext>
                  </a:extLst>
                </a:hlinkClick>
              </a:rPr>
              <a:t>aqroAku7Db3uUUQnqq9ivJ5EvcnQ_8&amp;m=LEkRwgenxD32f4E5qVKXaMJ7Y1gdR5hpBxlZmgbtFV4&amp;s=WXaVp0Kr3M0lL3pls7WaSykq9eY1PWT3mnfBP_rGPj4&amp;e=</a:t>
            </a:r>
            <a:r>
              <a:rPr lang="en-US" altLang="en-US" sz="2200" dirty="0">
                <a:solidFill>
                  <a:schemeClr val="bg1"/>
                </a:solidFill>
                <a:latin typeface="Tw Cen MT" panose="020B0602020104020603" pitchFamily="34" charset="0"/>
                <a:cs typeface="Arial" panose="020B0604020202020204" pitchFamily="34" charset="0"/>
              </a:rPr>
              <a:t>&gt;</a:t>
            </a:r>
            <a:br>
              <a:rPr lang="en-US" sz="2200" dirty="0">
                <a:solidFill>
                  <a:schemeClr val="bg1"/>
                </a:solidFill>
              </a:rPr>
            </a:br>
            <a:endParaRPr lang="en-US" sz="2200" dirty="0">
              <a:solidFill>
                <a:schemeClr val="bg1"/>
              </a:solidFill>
            </a:endParaRPr>
          </a:p>
          <a:p>
            <a:pPr lvl="1" fontAlgn="base"/>
            <a:r>
              <a:rPr lang="en-US" sz="2200" u="sng" dirty="0">
                <a:solidFill>
                  <a:schemeClr val="bg1"/>
                </a:solidFill>
                <a:uFill>
                  <a:solidFill>
                    <a:schemeClr val="accent6"/>
                  </a:solidFill>
                </a:uFill>
                <a:hlinkClick r:id="rId4">
                  <a:extLst>
                    <a:ext uri="{A12FA001-AC4F-418D-AE19-62706E023703}">
                      <ahyp:hlinkClr xmlns:ahyp="http://schemas.microsoft.com/office/drawing/2018/hyperlinkcolor" val="tx"/>
                    </a:ext>
                  </a:extLst>
                </a:hlinkClick>
              </a:rPr>
              <a:t>MULTICARE LINK: </a:t>
            </a:r>
            <a:r>
              <a:rPr lang="en-US" sz="2200" u="sng" dirty="0">
                <a:solidFill>
                  <a:schemeClr val="bg1"/>
                </a:solidFill>
                <a:hlinkClick r:id="rId4">
                  <a:extLst>
                    <a:ext uri="{A12FA001-AC4F-418D-AE19-62706E023703}">
                      <ahyp:hlinkClr xmlns:ahyp="http://schemas.microsoft.com/office/drawing/2018/hyperlinkcolor" val="tx"/>
                    </a:ext>
                  </a:extLst>
                </a:hlinkClick>
              </a:rPr>
              <a:t>https://www.multicare.org/financial-assistance/</a:t>
            </a:r>
            <a:endParaRPr lang="en-US" sz="2200" dirty="0">
              <a:solidFill>
                <a:schemeClr val="bg1"/>
              </a:solidFill>
            </a:endParaRP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18175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38DBA-D688-4871-B42F-E4D4BDC07BAC}"/>
              </a:ext>
            </a:extLst>
          </p:cNvPr>
          <p:cNvSpPr>
            <a:spLocks noGrp="1"/>
          </p:cNvSpPr>
          <p:nvPr>
            <p:ph type="title"/>
          </p:nvPr>
        </p:nvSpPr>
        <p:spPr>
          <a:xfrm>
            <a:off x="1141413" y="618518"/>
            <a:ext cx="9905998" cy="813467"/>
          </a:xfrm>
        </p:spPr>
        <p:txBody>
          <a:bodyPr>
            <a:normAutofit fontScale="90000"/>
          </a:bodyPr>
          <a:lstStyle/>
          <a:p>
            <a:r>
              <a:rPr lang="en-US" dirty="0"/>
              <a:t>EXISTING LAW REQUIRES HOSPITALS TO:</a:t>
            </a:r>
            <a:br>
              <a:rPr lang="en-US" dirty="0"/>
            </a:br>
            <a:endParaRPr lang="en-US" dirty="0"/>
          </a:p>
        </p:txBody>
      </p:sp>
      <p:sp>
        <p:nvSpPr>
          <p:cNvPr id="3" name="Content Placeholder 2">
            <a:extLst>
              <a:ext uri="{FF2B5EF4-FFF2-40B4-BE49-F238E27FC236}">
                <a16:creationId xmlns:a16="http://schemas.microsoft.com/office/drawing/2014/main" id="{CAFF5764-62D9-4D0E-8B9E-A4B6C1AA92E9}"/>
              </a:ext>
            </a:extLst>
          </p:cNvPr>
          <p:cNvSpPr>
            <a:spLocks noGrp="1"/>
          </p:cNvSpPr>
          <p:nvPr>
            <p:ph idx="1"/>
          </p:nvPr>
        </p:nvSpPr>
        <p:spPr>
          <a:xfrm>
            <a:off x="1141412" y="1319842"/>
            <a:ext cx="9905999" cy="4471359"/>
          </a:xfrm>
        </p:spPr>
        <p:txBody>
          <a:bodyPr>
            <a:noAutofit/>
          </a:bodyPr>
          <a:lstStyle/>
          <a:p>
            <a:pPr fontAlgn="base"/>
            <a:r>
              <a:rPr lang="en-US" sz="2200" dirty="0">
                <a:solidFill>
                  <a:schemeClr val="bg1"/>
                </a:solidFill>
              </a:rPr>
              <a:t>Post and prominently display notice of charity care availability in areas where patients are admitted or registered, in emergency departments, and financial service or billing areas accessible to patients.  Notice must be posted in all languages spoken by more than 10% of the hospital’s service area.</a:t>
            </a:r>
          </a:p>
          <a:p>
            <a:pPr lvl="1" fontAlgn="base"/>
            <a:r>
              <a:rPr lang="en-US" sz="2200" dirty="0">
                <a:solidFill>
                  <a:schemeClr val="bg1"/>
                </a:solidFill>
              </a:rPr>
              <a:t>Notice must be interpreted for other non-English speaking or limited-English speaking or other patients who can not read or understand the writing and explanation.</a:t>
            </a:r>
          </a:p>
          <a:p>
            <a:pPr lvl="1" fontAlgn="base"/>
            <a:r>
              <a:rPr lang="en-US" sz="2200" dirty="0">
                <a:solidFill>
                  <a:schemeClr val="bg1"/>
                </a:solidFill>
              </a:rPr>
              <a:t>Notice means “posted or prominently displayed within public areas of the hospital, </a:t>
            </a:r>
            <a:r>
              <a:rPr lang="en-US" sz="2200" u="sng" dirty="0">
                <a:solidFill>
                  <a:schemeClr val="bg1"/>
                </a:solidFill>
              </a:rPr>
              <a:t>and </a:t>
            </a:r>
            <a:r>
              <a:rPr lang="en-US" sz="2200" dirty="0">
                <a:solidFill>
                  <a:schemeClr val="bg1"/>
                </a:solidFill>
              </a:rPr>
              <a:t>provided to the individual in writing </a:t>
            </a:r>
            <a:r>
              <a:rPr lang="en-US" sz="2200" u="sng" dirty="0">
                <a:solidFill>
                  <a:schemeClr val="bg1"/>
                </a:solidFill>
              </a:rPr>
              <a:t>and</a:t>
            </a:r>
            <a:r>
              <a:rPr lang="en-US" sz="2200" dirty="0">
                <a:solidFill>
                  <a:schemeClr val="bg1"/>
                </a:solidFill>
              </a:rPr>
              <a:t> explained, at the time the hospital requests information from the responsible party about the availability of any third-party coverage.</a:t>
            </a:r>
          </a:p>
          <a:p>
            <a:br>
              <a:rPr lang="en-US" sz="2000" dirty="0"/>
            </a:br>
            <a:endParaRPr lang="en-US" sz="2000" dirty="0"/>
          </a:p>
        </p:txBody>
      </p:sp>
    </p:spTree>
    <p:extLst>
      <p:ext uri="{BB962C8B-B14F-4D97-AF65-F5344CB8AC3E}">
        <p14:creationId xmlns:p14="http://schemas.microsoft.com/office/powerpoint/2010/main" val="1780691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317"/>
        <p:cNvGrpSpPr/>
        <p:nvPr/>
      </p:nvGrpSpPr>
      <p:grpSpPr>
        <a:xfrm>
          <a:off x="0" y="0"/>
          <a:ext cx="0" cy="0"/>
          <a:chOff x="0" y="0"/>
          <a:chExt cx="0" cy="0"/>
        </a:xfrm>
      </p:grpSpPr>
      <p:sp>
        <p:nvSpPr>
          <p:cNvPr id="318" name="Google Shape;318;p31"/>
          <p:cNvSpPr txBox="1">
            <a:spLocks noGrp="1"/>
          </p:cNvSpPr>
          <p:nvPr>
            <p:ph type="title"/>
          </p:nvPr>
        </p:nvSpPr>
        <p:spPr>
          <a:xfrm>
            <a:off x="1141425" y="495750"/>
            <a:ext cx="9906000" cy="692100"/>
          </a:xfrm>
          <a:prstGeom prst="rect">
            <a:avLst/>
          </a:prstGeom>
          <a:noFill/>
          <a:ln>
            <a:noFill/>
          </a:ln>
        </p:spPr>
        <p:txBody>
          <a:bodyPr spcFirstLastPara="1" wrap="square" lIns="91425" tIns="45700" rIns="91425" bIns="45700" anchor="ctr" anchorCtr="0">
            <a:noAutofit/>
          </a:bodyPr>
          <a:lstStyle/>
          <a:p>
            <a:pPr marL="0" lvl="0" indent="0" algn="ctr" rtl="0">
              <a:lnSpc>
                <a:spcPct val="120000"/>
              </a:lnSpc>
              <a:spcBef>
                <a:spcPts val="1000"/>
              </a:spcBef>
              <a:spcAft>
                <a:spcPts val="0"/>
              </a:spcAft>
              <a:buClr>
                <a:schemeClr val="dk1"/>
              </a:buClr>
              <a:buSzPts val="1100"/>
              <a:buFont typeface="Arial"/>
              <a:buNone/>
            </a:pPr>
            <a:r>
              <a:rPr lang="en-US" dirty="0">
                <a:latin typeface="Questrial" panose="020B0604020202020204" charset="0"/>
              </a:rPr>
              <a:t>INTERPRETIVE SERVICES are available AT EVERY STEP TO HELP PATIENTS:</a:t>
            </a:r>
            <a:endParaRPr dirty="0">
              <a:latin typeface="Questrial" panose="020B0604020202020204" charset="0"/>
            </a:endParaRPr>
          </a:p>
        </p:txBody>
      </p:sp>
      <p:sp>
        <p:nvSpPr>
          <p:cNvPr id="319" name="Google Shape;319;p31"/>
          <p:cNvSpPr txBox="1">
            <a:spLocks noGrp="1"/>
          </p:cNvSpPr>
          <p:nvPr>
            <p:ph type="body" idx="1"/>
          </p:nvPr>
        </p:nvSpPr>
        <p:spPr>
          <a:xfrm>
            <a:off x="1143000" y="2158625"/>
            <a:ext cx="9906000" cy="3724649"/>
          </a:xfrm>
          <a:prstGeom prst="rect">
            <a:avLst/>
          </a:prstGeom>
          <a:noFill/>
          <a:ln>
            <a:noFill/>
          </a:ln>
        </p:spPr>
        <p:txBody>
          <a:bodyPr spcFirstLastPara="1" wrap="square" lIns="91425" tIns="45700" rIns="91425" bIns="45700" anchor="t" anchorCtr="0">
            <a:noAutofit/>
          </a:bodyPr>
          <a:lstStyle/>
          <a:p>
            <a:pPr marL="0" indent="0">
              <a:spcBef>
                <a:spcPts val="0"/>
              </a:spcBef>
              <a:buNone/>
            </a:pPr>
            <a:r>
              <a:rPr lang="en-US" dirty="0">
                <a:solidFill>
                  <a:schemeClr val="bg1"/>
                </a:solidFill>
                <a:latin typeface="Questrial" panose="020B0604020202020204" charset="0"/>
              </a:rPr>
              <a:t>CHI Franciscan</a:t>
            </a:r>
          </a:p>
          <a:p>
            <a:pPr marL="342900" indent="-342900">
              <a:spcBef>
                <a:spcPts val="0"/>
              </a:spcBef>
              <a:buSzPct val="100000"/>
              <a:buFont typeface="Wingdings" panose="05000000000000000000" pitchFamily="2" charset="2"/>
              <a:buChar char="v"/>
            </a:pPr>
            <a:r>
              <a:rPr lang="en-US" dirty="0">
                <a:solidFill>
                  <a:schemeClr val="bg1"/>
                </a:solidFill>
                <a:latin typeface="Questrial" panose="020B0604020202020204" charset="0"/>
              </a:rPr>
              <a:t>Over-the-phone: </a:t>
            </a:r>
            <a:r>
              <a:rPr lang="en-US" dirty="0" err="1">
                <a:solidFill>
                  <a:schemeClr val="bg1"/>
                </a:solidFill>
                <a:latin typeface="Questrial" panose="020B0604020202020204" charset="0"/>
              </a:rPr>
              <a:t>Cyracom</a:t>
            </a:r>
            <a:endParaRPr lang="en-US" dirty="0">
              <a:solidFill>
                <a:schemeClr val="bg1"/>
              </a:solidFill>
              <a:latin typeface="Questrial" panose="020B0604020202020204" charset="0"/>
            </a:endParaRPr>
          </a:p>
          <a:p>
            <a:pPr marL="342900" indent="-342900">
              <a:spcBef>
                <a:spcPts val="0"/>
              </a:spcBef>
              <a:buSzPct val="100000"/>
              <a:buFont typeface="Wingdings" panose="05000000000000000000" pitchFamily="2" charset="2"/>
              <a:buChar char="v"/>
            </a:pPr>
            <a:r>
              <a:rPr lang="en-US" dirty="0">
                <a:solidFill>
                  <a:schemeClr val="bg1"/>
                </a:solidFill>
                <a:latin typeface="Questrial" panose="020B0604020202020204" charset="0"/>
              </a:rPr>
              <a:t>Video-remote: My Accessible Real-Time Trusted Interpreter (MARTTI)</a:t>
            </a:r>
          </a:p>
          <a:p>
            <a:pPr marL="342900" indent="-342900">
              <a:spcBef>
                <a:spcPts val="0"/>
              </a:spcBef>
              <a:buSzPct val="100000"/>
              <a:buFont typeface="Wingdings" panose="05000000000000000000" pitchFamily="2" charset="2"/>
              <a:buChar char="v"/>
            </a:pPr>
            <a:r>
              <a:rPr lang="en-US" dirty="0">
                <a:solidFill>
                  <a:schemeClr val="bg1"/>
                </a:solidFill>
                <a:latin typeface="Questrial" panose="020B0604020202020204" charset="0"/>
              </a:rPr>
              <a:t>DSHS/Medicaid: Universal Language</a:t>
            </a:r>
          </a:p>
          <a:p>
            <a:pPr marL="0" lvl="0" indent="0">
              <a:spcBef>
                <a:spcPts val="3000"/>
              </a:spcBef>
              <a:buSzPct val="100000"/>
              <a:buNone/>
            </a:pPr>
            <a:r>
              <a:rPr lang="en-US" dirty="0">
                <a:solidFill>
                  <a:schemeClr val="bg1"/>
                </a:solidFill>
                <a:latin typeface="Questrial" panose="020B0604020202020204" charset="0"/>
              </a:rPr>
              <a:t>MultiCare</a:t>
            </a:r>
          </a:p>
          <a:p>
            <a:pPr marL="342900" lvl="0" indent="-342900">
              <a:spcBef>
                <a:spcPts val="0"/>
              </a:spcBef>
              <a:buSzPct val="100000"/>
              <a:buFont typeface="Wingdings" panose="05000000000000000000" pitchFamily="2" charset="2"/>
              <a:buChar char="v"/>
            </a:pPr>
            <a:r>
              <a:rPr lang="en-US" dirty="0">
                <a:solidFill>
                  <a:schemeClr val="bg1"/>
                </a:solidFill>
                <a:latin typeface="Questrial" panose="020B0604020202020204" charset="0"/>
              </a:rPr>
              <a:t>Qualified Bilingual Staff Program</a:t>
            </a:r>
          </a:p>
          <a:p>
            <a:pPr marL="342900" lvl="0" indent="-342900">
              <a:spcBef>
                <a:spcPts val="0"/>
              </a:spcBef>
              <a:buSzPct val="100000"/>
              <a:buFont typeface="Wingdings" panose="05000000000000000000" pitchFamily="2" charset="2"/>
              <a:buChar char="v"/>
            </a:pPr>
            <a:r>
              <a:rPr lang="en-US" dirty="0" err="1">
                <a:solidFill>
                  <a:schemeClr val="bg1"/>
                </a:solidFill>
                <a:latin typeface="Questrial" panose="020B0604020202020204" charset="0"/>
              </a:rPr>
              <a:t>InDemand</a:t>
            </a:r>
            <a:r>
              <a:rPr lang="en-US" dirty="0">
                <a:solidFill>
                  <a:schemeClr val="bg1"/>
                </a:solidFill>
                <a:latin typeface="Questrial" panose="020B0604020202020204" charset="0"/>
              </a:rPr>
              <a:t> Interpreting</a:t>
            </a:r>
          </a:p>
        </p:txBody>
      </p:sp>
      <p:sp>
        <p:nvSpPr>
          <p:cNvPr id="320" name="Google Shape;320;p31"/>
          <p:cNvSpPr txBox="1">
            <a:spLocks noGrp="1"/>
          </p:cNvSpPr>
          <p:nvPr>
            <p:ph type="sldNum" idx="12"/>
          </p:nvPr>
        </p:nvSpPr>
        <p:spPr>
          <a:xfrm>
            <a:off x="10276321" y="5883274"/>
            <a:ext cx="7710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17</a:t>
            </a:fld>
            <a:endParaRPr dirty="0"/>
          </a:p>
        </p:txBody>
      </p:sp>
    </p:spTree>
    <p:extLst>
      <p:ext uri="{BB962C8B-B14F-4D97-AF65-F5344CB8AC3E}">
        <p14:creationId xmlns:p14="http://schemas.microsoft.com/office/powerpoint/2010/main" val="3093280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5D067-27E0-48A4-9747-D2E3F3A02DF1}"/>
              </a:ext>
            </a:extLst>
          </p:cNvPr>
          <p:cNvSpPr>
            <a:spLocks noGrp="1"/>
          </p:cNvSpPr>
          <p:nvPr>
            <p:ph type="title"/>
          </p:nvPr>
        </p:nvSpPr>
        <p:spPr>
          <a:xfrm>
            <a:off x="1141413" y="618518"/>
            <a:ext cx="9905998" cy="1015073"/>
          </a:xfrm>
        </p:spPr>
        <p:txBody>
          <a:bodyPr>
            <a:normAutofit/>
          </a:bodyPr>
          <a:lstStyle/>
          <a:p>
            <a:pPr fontAlgn="base"/>
            <a:r>
              <a:rPr lang="en-US" dirty="0"/>
              <a:t>Existing law requires hospitals to:</a:t>
            </a:r>
          </a:p>
        </p:txBody>
      </p:sp>
      <p:sp>
        <p:nvSpPr>
          <p:cNvPr id="3" name="Content Placeholder 2">
            <a:extLst>
              <a:ext uri="{FF2B5EF4-FFF2-40B4-BE49-F238E27FC236}">
                <a16:creationId xmlns:a16="http://schemas.microsoft.com/office/drawing/2014/main" id="{B8915855-E48C-4B8D-8437-0A5F261EDC9A}"/>
              </a:ext>
            </a:extLst>
          </p:cNvPr>
          <p:cNvSpPr>
            <a:spLocks noGrp="1"/>
          </p:cNvSpPr>
          <p:nvPr>
            <p:ph idx="1"/>
          </p:nvPr>
        </p:nvSpPr>
        <p:spPr>
          <a:xfrm>
            <a:off x="1141412" y="1767155"/>
            <a:ext cx="9905999" cy="4024046"/>
          </a:xfrm>
        </p:spPr>
        <p:txBody>
          <a:bodyPr>
            <a:normAutofit fontScale="92500" lnSpcReduction="20000"/>
          </a:bodyPr>
          <a:lstStyle/>
          <a:p>
            <a:pPr fontAlgn="base"/>
            <a:r>
              <a:rPr lang="en-US" dirty="0"/>
              <a:t> </a:t>
            </a:r>
            <a:r>
              <a:rPr lang="en-US" dirty="0">
                <a:solidFill>
                  <a:schemeClr val="bg1"/>
                </a:solidFill>
              </a:rPr>
              <a:t>include a statement prominently displayed on the first page of all hospital billing statements/written communications about billing/collection …</a:t>
            </a:r>
          </a:p>
          <a:p>
            <a:pPr fontAlgn="base"/>
            <a:endParaRPr lang="en-US" dirty="0">
              <a:solidFill>
                <a:schemeClr val="bg1"/>
              </a:solidFill>
            </a:endParaRPr>
          </a:p>
          <a:p>
            <a:pPr lvl="1" fontAlgn="base"/>
            <a:r>
              <a:rPr lang="en-US" sz="2400" dirty="0">
                <a:solidFill>
                  <a:schemeClr val="bg1"/>
                </a:solidFill>
              </a:rPr>
              <a:t>In English and the second most spoken language in the hospital’s service area informing people about charity care…</a:t>
            </a:r>
          </a:p>
          <a:p>
            <a:pPr lvl="1" fontAlgn="base"/>
            <a:r>
              <a:rPr lang="en-US" sz="2400" dirty="0">
                <a:solidFill>
                  <a:schemeClr val="bg1"/>
                </a:solidFill>
              </a:rPr>
              <a:t>In these or similar words:</a:t>
            </a:r>
          </a:p>
          <a:p>
            <a:pPr lvl="1" fontAlgn="base"/>
            <a:endParaRPr lang="en-US" sz="2400" dirty="0">
              <a:solidFill>
                <a:schemeClr val="bg1"/>
              </a:solidFill>
            </a:endParaRPr>
          </a:p>
          <a:p>
            <a:pPr lvl="1" fontAlgn="base"/>
            <a:r>
              <a:rPr lang="en-US" sz="2400" b="1" dirty="0">
                <a:solidFill>
                  <a:schemeClr val="bg1"/>
                </a:solidFill>
              </a:rPr>
              <a:t>“You may qualify for free care or a discount on your hospital bill, whether or not you have insurance.  Please contact our financial assistance office at [website} and [phone number].”</a:t>
            </a:r>
          </a:p>
          <a:p>
            <a:endParaRPr lang="en-US" dirty="0"/>
          </a:p>
        </p:txBody>
      </p:sp>
    </p:spTree>
    <p:extLst>
      <p:ext uri="{BB962C8B-B14F-4D97-AF65-F5344CB8AC3E}">
        <p14:creationId xmlns:p14="http://schemas.microsoft.com/office/powerpoint/2010/main" val="15366135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AB05E8-A17D-4BD8-ABBB-A3B5D33C182A}"/>
              </a:ext>
            </a:extLst>
          </p:cNvPr>
          <p:cNvSpPr>
            <a:spLocks noGrp="1"/>
          </p:cNvSpPr>
          <p:nvPr>
            <p:ph type="title"/>
          </p:nvPr>
        </p:nvSpPr>
        <p:spPr/>
        <p:txBody>
          <a:bodyPr/>
          <a:lstStyle/>
          <a:p>
            <a:pPr algn="ctr"/>
            <a:r>
              <a:rPr lang="en-US" dirty="0"/>
              <a:t>Establishing Financial eligibility </a:t>
            </a:r>
            <a:br>
              <a:rPr lang="en-US" dirty="0"/>
            </a:br>
            <a:r>
              <a:rPr lang="en-US" dirty="0"/>
              <a:t>for charity care</a:t>
            </a:r>
          </a:p>
        </p:txBody>
      </p:sp>
      <p:sp>
        <p:nvSpPr>
          <p:cNvPr id="3" name="Text Placeholder 2">
            <a:extLst>
              <a:ext uri="{FF2B5EF4-FFF2-40B4-BE49-F238E27FC236}">
                <a16:creationId xmlns:a16="http://schemas.microsoft.com/office/drawing/2014/main" id="{08EA40BA-FCE5-4D45-8494-9B67D59C046D}"/>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316569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CD947-019B-4ABD-8A4C-E667ED91B13B}"/>
              </a:ext>
            </a:extLst>
          </p:cNvPr>
          <p:cNvSpPr>
            <a:spLocks noGrp="1"/>
          </p:cNvSpPr>
          <p:nvPr>
            <p:ph type="ctrTitle"/>
          </p:nvPr>
        </p:nvSpPr>
        <p:spPr/>
        <p:txBody>
          <a:bodyPr/>
          <a:lstStyle/>
          <a:p>
            <a:r>
              <a:rPr lang="en-US" dirty="0"/>
              <a:t>Physician/Provider Bills are another matter</a:t>
            </a:r>
          </a:p>
        </p:txBody>
      </p:sp>
      <p:sp>
        <p:nvSpPr>
          <p:cNvPr id="3" name="Subtitle 2">
            <a:extLst>
              <a:ext uri="{FF2B5EF4-FFF2-40B4-BE49-F238E27FC236}">
                <a16:creationId xmlns:a16="http://schemas.microsoft.com/office/drawing/2014/main" id="{1252409C-9EEC-4855-977C-A3B9F8F7BCD9}"/>
              </a:ext>
            </a:extLst>
          </p:cNvPr>
          <p:cNvSpPr>
            <a:spLocks noGrp="1"/>
          </p:cNvSpPr>
          <p:nvPr>
            <p:ph type="subTitle" idx="1"/>
          </p:nvPr>
        </p:nvSpPr>
        <p:spPr>
          <a:xfrm>
            <a:off x="1876424" y="3593412"/>
            <a:ext cx="8791575" cy="1655762"/>
          </a:xfrm>
        </p:spPr>
        <p:txBody>
          <a:bodyPr>
            <a:normAutofit fontScale="25000" lnSpcReduction="20000"/>
          </a:bodyPr>
          <a:lstStyle/>
          <a:p>
            <a:r>
              <a:rPr lang="en-US" sz="7400" dirty="0">
                <a:solidFill>
                  <a:schemeClr val="bg1"/>
                </a:solidFill>
              </a:rPr>
              <a:t>It depends …</a:t>
            </a:r>
          </a:p>
          <a:p>
            <a:r>
              <a:rPr lang="en-US" sz="7400" dirty="0">
                <a:solidFill>
                  <a:schemeClr val="bg1"/>
                </a:solidFill>
              </a:rPr>
              <a:t>We will get to that later in the presentation.</a:t>
            </a:r>
          </a:p>
          <a:p>
            <a:endParaRPr lang="en-US" sz="7400" dirty="0">
              <a:solidFill>
                <a:schemeClr val="bg1"/>
              </a:solidFill>
            </a:endParaRPr>
          </a:p>
          <a:p>
            <a:r>
              <a:rPr lang="en-US" sz="7400" b="1" u="sng" dirty="0">
                <a:solidFill>
                  <a:schemeClr val="bg1"/>
                </a:solidFill>
              </a:rPr>
              <a:t>Always ask </a:t>
            </a:r>
            <a:r>
              <a:rPr lang="en-US" sz="7400" b="1" dirty="0">
                <a:solidFill>
                  <a:schemeClr val="bg1"/>
                </a:solidFill>
              </a:rPr>
              <a:t>for financial Assistance if you cannot afford to pay.</a:t>
            </a:r>
          </a:p>
          <a:p>
            <a:endParaRPr lang="en-US" sz="2200" dirty="0"/>
          </a:p>
          <a:p>
            <a:endParaRPr lang="en-US" dirty="0"/>
          </a:p>
        </p:txBody>
      </p:sp>
    </p:spTree>
    <p:extLst>
      <p:ext uri="{BB962C8B-B14F-4D97-AF65-F5344CB8AC3E}">
        <p14:creationId xmlns:p14="http://schemas.microsoft.com/office/powerpoint/2010/main" val="19010353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317"/>
        <p:cNvGrpSpPr/>
        <p:nvPr/>
      </p:nvGrpSpPr>
      <p:grpSpPr>
        <a:xfrm>
          <a:off x="0" y="0"/>
          <a:ext cx="0" cy="0"/>
          <a:chOff x="0" y="0"/>
          <a:chExt cx="0" cy="0"/>
        </a:xfrm>
      </p:grpSpPr>
      <p:sp>
        <p:nvSpPr>
          <p:cNvPr id="318" name="Google Shape;318;p31"/>
          <p:cNvSpPr txBox="1">
            <a:spLocks noGrp="1"/>
          </p:cNvSpPr>
          <p:nvPr>
            <p:ph type="title"/>
          </p:nvPr>
        </p:nvSpPr>
        <p:spPr>
          <a:xfrm>
            <a:off x="1141425" y="810884"/>
            <a:ext cx="9906000" cy="1006438"/>
          </a:xfrm>
          <a:prstGeom prst="rect">
            <a:avLst/>
          </a:prstGeom>
          <a:noFill/>
          <a:ln>
            <a:noFill/>
          </a:ln>
        </p:spPr>
        <p:txBody>
          <a:bodyPr spcFirstLastPara="1" wrap="square" lIns="91425" tIns="45700" rIns="91425" bIns="45700" anchor="ctr" anchorCtr="0">
            <a:noAutofit/>
          </a:bodyPr>
          <a:lstStyle/>
          <a:p>
            <a:pPr algn="ctr">
              <a:lnSpc>
                <a:spcPct val="120000"/>
              </a:lnSpc>
              <a:spcBef>
                <a:spcPts val="1000"/>
              </a:spcBef>
              <a:buClr>
                <a:schemeClr val="dk1"/>
              </a:buClr>
              <a:buSzPts val="1100"/>
            </a:pPr>
            <a:r>
              <a:rPr lang="en-US" dirty="0">
                <a:latin typeface="Questrial" panose="020B0604020202020204" charset="0"/>
              </a:rPr>
              <a:t>Hospitals gave us these assurances regarding “</a:t>
            </a:r>
            <a:r>
              <a:rPr lang="en-US" dirty="0">
                <a:latin typeface="Tw Cen MT" panose="020B0602020104020603" pitchFamily="34" charset="0"/>
              </a:rPr>
              <a:t>current</a:t>
            </a:r>
            <a:r>
              <a:rPr lang="en-US" dirty="0">
                <a:latin typeface="Questrial" panose="020B0604020202020204" charset="0"/>
              </a:rPr>
              <a:t>” practices:</a:t>
            </a:r>
            <a:br>
              <a:rPr lang="en-US" dirty="0">
                <a:solidFill>
                  <a:schemeClr val="bg1"/>
                </a:solidFill>
                <a:latin typeface="Questrial" panose="020B0604020202020204" charset="0"/>
              </a:rPr>
            </a:br>
            <a:endParaRPr dirty="0">
              <a:latin typeface="Questrial" panose="020B0604020202020204" charset="0"/>
            </a:endParaRPr>
          </a:p>
        </p:txBody>
      </p:sp>
      <p:sp>
        <p:nvSpPr>
          <p:cNvPr id="319" name="Google Shape;319;p31"/>
          <p:cNvSpPr txBox="1">
            <a:spLocks noGrp="1"/>
          </p:cNvSpPr>
          <p:nvPr>
            <p:ph type="body" idx="1"/>
          </p:nvPr>
        </p:nvSpPr>
        <p:spPr>
          <a:xfrm>
            <a:off x="1141425" y="2018581"/>
            <a:ext cx="9906000" cy="4028535"/>
          </a:xfrm>
          <a:prstGeom prst="rect">
            <a:avLst/>
          </a:prstGeom>
          <a:noFill/>
          <a:ln>
            <a:noFill/>
          </a:ln>
        </p:spPr>
        <p:txBody>
          <a:bodyPr spcFirstLastPara="1" wrap="square" lIns="91425" tIns="45700" rIns="91425" bIns="45700" anchor="t" anchorCtr="0">
            <a:noAutofit/>
          </a:bodyPr>
          <a:lstStyle/>
          <a:p>
            <a:pPr>
              <a:spcBef>
                <a:spcPts val="0"/>
              </a:spcBef>
              <a:buSzPct val="100000"/>
              <a:buFont typeface="Wingdings" panose="05000000000000000000" pitchFamily="2" charset="2"/>
              <a:buChar char="v"/>
            </a:pPr>
            <a:r>
              <a:rPr lang="en-US" dirty="0">
                <a:solidFill>
                  <a:schemeClr val="bg1"/>
                </a:solidFill>
                <a:latin typeface="Questrial" panose="020B0604020202020204" charset="0"/>
              </a:rPr>
              <a:t>Patients are affirmatively screened for charity care eligibility as a routine part of admission and registration.</a:t>
            </a:r>
          </a:p>
          <a:p>
            <a:pPr>
              <a:spcBef>
                <a:spcPts val="0"/>
              </a:spcBef>
              <a:buSzPct val="100000"/>
              <a:buFont typeface="Wingdings" panose="05000000000000000000" pitchFamily="2" charset="2"/>
              <a:buChar char="v"/>
            </a:pPr>
            <a:r>
              <a:rPr lang="en-US" dirty="0">
                <a:solidFill>
                  <a:schemeClr val="bg1"/>
                </a:solidFill>
                <a:latin typeface="Questrial" panose="020B0604020202020204" charset="0"/>
              </a:rPr>
              <a:t>Charity care screening is completed before patients are asked to pay deposits.</a:t>
            </a:r>
          </a:p>
          <a:p>
            <a:pPr>
              <a:spcBef>
                <a:spcPts val="0"/>
              </a:spcBef>
              <a:buSzPct val="100000"/>
              <a:buFont typeface="Wingdings" panose="05000000000000000000" pitchFamily="2" charset="2"/>
              <a:buChar char="v"/>
            </a:pPr>
            <a:r>
              <a:rPr lang="en-US" dirty="0">
                <a:solidFill>
                  <a:schemeClr val="bg1"/>
                </a:solidFill>
                <a:latin typeface="Questrial" panose="020B0604020202020204" charset="0"/>
              </a:rPr>
              <a:t>Patients who are preliminarily found eligible for charity care are not asked to make any payments until a final determination is made.</a:t>
            </a:r>
          </a:p>
          <a:p>
            <a:pPr>
              <a:spcBef>
                <a:spcPts val="0"/>
              </a:spcBef>
              <a:buSzPct val="100000"/>
              <a:buFont typeface="Wingdings" panose="05000000000000000000" pitchFamily="2" charset="2"/>
              <a:buChar char="v"/>
            </a:pPr>
            <a:r>
              <a:rPr lang="en-US" dirty="0">
                <a:solidFill>
                  <a:schemeClr val="bg1"/>
                </a:solidFill>
                <a:latin typeface="Questrial" panose="020B0604020202020204" charset="0"/>
              </a:rPr>
              <a:t>Income verification requirements are consistent with Washington law.</a:t>
            </a:r>
          </a:p>
          <a:p>
            <a:pPr>
              <a:spcBef>
                <a:spcPts val="0"/>
              </a:spcBef>
              <a:buSzPct val="100000"/>
              <a:buFont typeface="Wingdings" panose="05000000000000000000" pitchFamily="2" charset="2"/>
              <a:buChar char="v"/>
            </a:pPr>
            <a:r>
              <a:rPr lang="en-US" dirty="0">
                <a:solidFill>
                  <a:schemeClr val="bg1"/>
                </a:solidFill>
                <a:latin typeface="Questrial" panose="020B0604020202020204" charset="0"/>
              </a:rPr>
              <a:t>Patients are not sent to collections without screening for charity care eligibility.</a:t>
            </a:r>
          </a:p>
          <a:p>
            <a:pPr>
              <a:spcBef>
                <a:spcPts val="0"/>
              </a:spcBef>
              <a:buSzPct val="100000"/>
              <a:buFont typeface="Wingdings" panose="05000000000000000000" pitchFamily="2" charset="2"/>
              <a:buChar char="v"/>
            </a:pPr>
            <a:endParaRPr lang="en-US" sz="2000" dirty="0">
              <a:latin typeface="Questrial" panose="020B0604020202020204" charset="0"/>
            </a:endParaRPr>
          </a:p>
        </p:txBody>
      </p:sp>
      <p:sp>
        <p:nvSpPr>
          <p:cNvPr id="320" name="Google Shape;320;p31"/>
          <p:cNvSpPr txBox="1">
            <a:spLocks noGrp="1"/>
          </p:cNvSpPr>
          <p:nvPr>
            <p:ph type="sldNum" idx="12"/>
          </p:nvPr>
        </p:nvSpPr>
        <p:spPr>
          <a:xfrm>
            <a:off x="10276321" y="5883274"/>
            <a:ext cx="7710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20</a:t>
            </a:fld>
            <a:endParaRPr dirty="0"/>
          </a:p>
        </p:txBody>
      </p:sp>
    </p:spTree>
    <p:extLst>
      <p:ext uri="{BB962C8B-B14F-4D97-AF65-F5344CB8AC3E}">
        <p14:creationId xmlns:p14="http://schemas.microsoft.com/office/powerpoint/2010/main" val="26536291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D3541-3B3A-4AE1-8140-5490F5F3C825}"/>
              </a:ext>
            </a:extLst>
          </p:cNvPr>
          <p:cNvSpPr>
            <a:spLocks noGrp="1"/>
          </p:cNvSpPr>
          <p:nvPr>
            <p:ph type="title"/>
          </p:nvPr>
        </p:nvSpPr>
        <p:spPr/>
        <p:txBody>
          <a:bodyPr>
            <a:normAutofit fontScale="90000"/>
          </a:bodyPr>
          <a:lstStyle/>
          <a:p>
            <a:r>
              <a:rPr lang="en-US" dirty="0"/>
              <a:t>PATIENTS QUALIFY BASED ON A COMPARISON OF THEIR FINANCIAL RESOURCES AND/OR INCOME TO FEDERAL POVERTY GUIDELINES. </a:t>
            </a:r>
            <a:br>
              <a:rPr lang="en-US" dirty="0"/>
            </a:br>
            <a:endParaRPr lang="en-US" dirty="0"/>
          </a:p>
        </p:txBody>
      </p:sp>
      <p:sp>
        <p:nvSpPr>
          <p:cNvPr id="3" name="Content Placeholder 2">
            <a:extLst>
              <a:ext uri="{FF2B5EF4-FFF2-40B4-BE49-F238E27FC236}">
                <a16:creationId xmlns:a16="http://schemas.microsoft.com/office/drawing/2014/main" id="{D413A218-CDF7-42BD-A6C6-5BAF4CBF4680}"/>
              </a:ext>
            </a:extLst>
          </p:cNvPr>
          <p:cNvSpPr>
            <a:spLocks noGrp="1"/>
          </p:cNvSpPr>
          <p:nvPr>
            <p:ph idx="1"/>
          </p:nvPr>
        </p:nvSpPr>
        <p:spPr>
          <a:xfrm>
            <a:off x="1141412" y="2097089"/>
            <a:ext cx="9905999" cy="3694112"/>
          </a:xfrm>
        </p:spPr>
        <p:txBody>
          <a:bodyPr>
            <a:normAutofit/>
          </a:bodyPr>
          <a:lstStyle/>
          <a:p>
            <a:pPr marL="0" indent="0" fontAlgn="base">
              <a:buNone/>
            </a:pPr>
            <a:r>
              <a:rPr lang="en-US" dirty="0">
                <a:solidFill>
                  <a:schemeClr val="bg1"/>
                </a:solidFill>
              </a:rPr>
              <a:t>CHI Financial Assistance Eligibility Guidelines: “Financial assistance is provided to those with an annual family income of less than </a:t>
            </a:r>
            <a:r>
              <a:rPr lang="en-US" u="sng" dirty="0">
                <a:solidFill>
                  <a:schemeClr val="bg1"/>
                </a:solidFill>
              </a:rPr>
              <a:t>300%</a:t>
            </a:r>
            <a:r>
              <a:rPr lang="en-US" dirty="0">
                <a:solidFill>
                  <a:schemeClr val="bg1"/>
                </a:solidFill>
              </a:rPr>
              <a:t> of the Federal Poverty Guidelines.”</a:t>
            </a:r>
          </a:p>
          <a:p>
            <a:pPr marL="0" indent="0" fontAlgn="base">
              <a:buNone/>
            </a:pPr>
            <a:r>
              <a:rPr lang="en-US" dirty="0">
                <a:solidFill>
                  <a:schemeClr val="bg1"/>
                </a:solidFill>
              </a:rPr>
              <a:t>Multicare Financial Assistance Eligibility Guidelines: [Click Ctrl + Link]</a:t>
            </a:r>
          </a:p>
          <a:p>
            <a:pPr marL="0" indent="0" fontAlgn="base">
              <a:buNone/>
            </a:pPr>
            <a:r>
              <a:rPr lang="en-US" u="sng" dirty="0">
                <a:solidFill>
                  <a:schemeClr val="bg1"/>
                </a:solidFill>
                <a:hlinkClick r:id="rId2">
                  <a:extLst>
                    <a:ext uri="{A12FA001-AC4F-418D-AE19-62706E023703}">
                      <ahyp:hlinkClr xmlns:ahyp="http://schemas.microsoft.com/office/drawing/2018/hyperlinkcolor" val="tx"/>
                    </a:ext>
                  </a:extLst>
                </a:hlinkClick>
              </a:rPr>
              <a:t>https://www.multicare.org/file_viewer.php?id=11807&amp;title=Financial+Assistance+Eligibility+Grid</a:t>
            </a:r>
            <a:r>
              <a:rPr lang="en-US" dirty="0">
                <a:solidFill>
                  <a:schemeClr val="bg1"/>
                </a:solidFill>
              </a:rPr>
              <a:t> Multicare offers four additional levels of discount for income up to 500% of Federal Poverty Guidelines.</a:t>
            </a:r>
          </a:p>
        </p:txBody>
      </p:sp>
    </p:spTree>
    <p:extLst>
      <p:ext uri="{BB962C8B-B14F-4D97-AF65-F5344CB8AC3E}">
        <p14:creationId xmlns:p14="http://schemas.microsoft.com/office/powerpoint/2010/main" val="22395748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E36BA-D777-4E8B-A7B8-A3F113C0318B}"/>
              </a:ext>
            </a:extLst>
          </p:cNvPr>
          <p:cNvSpPr>
            <a:spLocks noGrp="1"/>
          </p:cNvSpPr>
          <p:nvPr>
            <p:ph type="title"/>
          </p:nvPr>
        </p:nvSpPr>
        <p:spPr>
          <a:xfrm>
            <a:off x="1141413" y="618518"/>
            <a:ext cx="9905998" cy="871235"/>
          </a:xfrm>
        </p:spPr>
        <p:txBody>
          <a:bodyPr/>
          <a:lstStyle/>
          <a:p>
            <a:r>
              <a:rPr lang="en-US" dirty="0"/>
              <a:t>Application process cannot be burdensome</a:t>
            </a:r>
          </a:p>
        </p:txBody>
      </p:sp>
      <p:sp>
        <p:nvSpPr>
          <p:cNvPr id="3" name="Content Placeholder 2">
            <a:extLst>
              <a:ext uri="{FF2B5EF4-FFF2-40B4-BE49-F238E27FC236}">
                <a16:creationId xmlns:a16="http://schemas.microsoft.com/office/drawing/2014/main" id="{AAF52ACF-45A6-4045-8B03-A153F4F2C92E}"/>
              </a:ext>
            </a:extLst>
          </p:cNvPr>
          <p:cNvSpPr>
            <a:spLocks noGrp="1"/>
          </p:cNvSpPr>
          <p:nvPr>
            <p:ph idx="1"/>
          </p:nvPr>
        </p:nvSpPr>
        <p:spPr>
          <a:xfrm>
            <a:off x="1143000" y="1658142"/>
            <a:ext cx="9905999" cy="4383061"/>
          </a:xfrm>
        </p:spPr>
        <p:txBody>
          <a:bodyPr>
            <a:noAutofit/>
          </a:bodyPr>
          <a:lstStyle/>
          <a:p>
            <a:r>
              <a:rPr lang="en-US" dirty="0">
                <a:solidFill>
                  <a:schemeClr val="bg1"/>
                </a:solidFill>
              </a:rPr>
              <a:t>Any of these documents is sufficient proof of income:</a:t>
            </a:r>
          </a:p>
          <a:p>
            <a:pPr lvl="1"/>
            <a:r>
              <a:rPr lang="en-US" sz="2400" dirty="0">
                <a:solidFill>
                  <a:schemeClr val="bg1"/>
                </a:solidFill>
              </a:rPr>
              <a:t>W-2</a:t>
            </a:r>
          </a:p>
          <a:p>
            <a:pPr lvl="1"/>
            <a:r>
              <a:rPr lang="en-US" sz="2400" dirty="0">
                <a:solidFill>
                  <a:schemeClr val="bg1"/>
                </a:solidFill>
              </a:rPr>
              <a:t>Pay Stub</a:t>
            </a:r>
          </a:p>
          <a:p>
            <a:pPr lvl="1"/>
            <a:r>
              <a:rPr lang="en-US" sz="2400" dirty="0">
                <a:solidFill>
                  <a:schemeClr val="bg1"/>
                </a:solidFill>
              </a:rPr>
              <a:t>Income tax return</a:t>
            </a:r>
          </a:p>
          <a:p>
            <a:pPr lvl="1"/>
            <a:r>
              <a:rPr lang="en-US" sz="2400" dirty="0">
                <a:solidFill>
                  <a:schemeClr val="bg1"/>
                </a:solidFill>
              </a:rPr>
              <a:t>Forms approving or denying eligibility for Medicaid, state-funded medical assistance, or unemployment compensation.</a:t>
            </a:r>
          </a:p>
          <a:p>
            <a:pPr lvl="1"/>
            <a:r>
              <a:rPr lang="en-US" sz="2400" dirty="0">
                <a:solidFill>
                  <a:schemeClr val="bg1"/>
                </a:solidFill>
              </a:rPr>
              <a:t>Written statement from employers or welfare agencies.</a:t>
            </a:r>
          </a:p>
          <a:p>
            <a:r>
              <a:rPr lang="en-US" dirty="0">
                <a:solidFill>
                  <a:schemeClr val="bg1"/>
                </a:solidFill>
              </a:rPr>
              <a:t>For reaching </a:t>
            </a:r>
            <a:r>
              <a:rPr lang="en-US" u="sng" dirty="0">
                <a:solidFill>
                  <a:schemeClr val="bg1"/>
                </a:solidFill>
              </a:rPr>
              <a:t>initial</a:t>
            </a:r>
            <a:r>
              <a:rPr lang="en-US" dirty="0">
                <a:solidFill>
                  <a:schemeClr val="bg1"/>
                </a:solidFill>
              </a:rPr>
              <a:t> determination of Charity Care eligibility, hospitals are to rely on information provided orally by the responsible party.</a:t>
            </a:r>
          </a:p>
        </p:txBody>
      </p:sp>
    </p:spTree>
    <p:extLst>
      <p:ext uri="{BB962C8B-B14F-4D97-AF65-F5344CB8AC3E}">
        <p14:creationId xmlns:p14="http://schemas.microsoft.com/office/powerpoint/2010/main" val="35669090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C45148-BA7F-4446-A505-BD43726FD422}"/>
              </a:ext>
            </a:extLst>
          </p:cNvPr>
          <p:cNvSpPr>
            <a:spLocks noGrp="1"/>
          </p:cNvSpPr>
          <p:nvPr>
            <p:ph type="title"/>
          </p:nvPr>
        </p:nvSpPr>
        <p:spPr/>
        <p:txBody>
          <a:bodyPr/>
          <a:lstStyle/>
          <a:p>
            <a:r>
              <a:rPr lang="en-US" dirty="0"/>
              <a:t>Application process cannot be burdensome</a:t>
            </a:r>
          </a:p>
        </p:txBody>
      </p:sp>
      <p:sp>
        <p:nvSpPr>
          <p:cNvPr id="3" name="Content Placeholder 2">
            <a:extLst>
              <a:ext uri="{FF2B5EF4-FFF2-40B4-BE49-F238E27FC236}">
                <a16:creationId xmlns:a16="http://schemas.microsoft.com/office/drawing/2014/main" id="{D4CE7026-EBDD-43F6-8C2F-66CE7CE33D7A}"/>
              </a:ext>
            </a:extLst>
          </p:cNvPr>
          <p:cNvSpPr>
            <a:spLocks noGrp="1"/>
          </p:cNvSpPr>
          <p:nvPr>
            <p:ph idx="1"/>
          </p:nvPr>
        </p:nvSpPr>
        <p:spPr/>
        <p:txBody>
          <a:bodyPr/>
          <a:lstStyle/>
          <a:p>
            <a:r>
              <a:rPr lang="en-US" dirty="0">
                <a:solidFill>
                  <a:schemeClr val="bg1"/>
                </a:solidFill>
              </a:rPr>
              <a:t>When it is obvious that the responsible party is indigent, the hospital is not obligated to require the person to complete the application process.  </a:t>
            </a:r>
          </a:p>
          <a:p>
            <a:pPr marL="0" indent="0">
              <a:buNone/>
            </a:pPr>
            <a:endParaRPr lang="en-US" dirty="0">
              <a:solidFill>
                <a:schemeClr val="bg1"/>
              </a:solidFill>
            </a:endParaRPr>
          </a:p>
          <a:p>
            <a:pPr marL="0" indent="0">
              <a:buNone/>
            </a:pPr>
            <a:r>
              <a:rPr lang="en-US" dirty="0">
                <a:solidFill>
                  <a:schemeClr val="bg1"/>
                </a:solidFill>
              </a:rPr>
              <a:t>When the responsible party cannot provide the documentation previously listed, hospitals are required to rely upon a written statement from the responsible party</a:t>
            </a:r>
          </a:p>
        </p:txBody>
      </p:sp>
    </p:spTree>
    <p:extLst>
      <p:ext uri="{BB962C8B-B14F-4D97-AF65-F5344CB8AC3E}">
        <p14:creationId xmlns:p14="http://schemas.microsoft.com/office/powerpoint/2010/main" val="142419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23CA7-4B63-44CC-B1A4-702F14CFAB70}"/>
              </a:ext>
            </a:extLst>
          </p:cNvPr>
          <p:cNvSpPr>
            <a:spLocks noGrp="1"/>
          </p:cNvSpPr>
          <p:nvPr>
            <p:ph type="title"/>
          </p:nvPr>
        </p:nvSpPr>
        <p:spPr>
          <a:xfrm>
            <a:off x="1141413" y="618518"/>
            <a:ext cx="9905998" cy="799316"/>
          </a:xfrm>
        </p:spPr>
        <p:txBody>
          <a:bodyPr/>
          <a:lstStyle/>
          <a:p>
            <a:r>
              <a:rPr lang="en-US" dirty="0"/>
              <a:t>So, how does one apply for charity care?</a:t>
            </a:r>
          </a:p>
        </p:txBody>
      </p:sp>
      <p:sp>
        <p:nvSpPr>
          <p:cNvPr id="3" name="Content Placeholder 2">
            <a:extLst>
              <a:ext uri="{FF2B5EF4-FFF2-40B4-BE49-F238E27FC236}">
                <a16:creationId xmlns:a16="http://schemas.microsoft.com/office/drawing/2014/main" id="{D22B92EC-027B-47B5-91A1-4E6D7265E569}"/>
              </a:ext>
            </a:extLst>
          </p:cNvPr>
          <p:cNvSpPr>
            <a:spLocks noGrp="1"/>
          </p:cNvSpPr>
          <p:nvPr>
            <p:ph idx="1"/>
          </p:nvPr>
        </p:nvSpPr>
        <p:spPr>
          <a:xfrm>
            <a:off x="1141412" y="1417834"/>
            <a:ext cx="9905999" cy="4373367"/>
          </a:xfrm>
        </p:spPr>
        <p:txBody>
          <a:bodyPr>
            <a:noAutofit/>
          </a:bodyPr>
          <a:lstStyle/>
          <a:p>
            <a:pPr fontAlgn="base"/>
            <a:r>
              <a:rPr lang="en-US" sz="2200" dirty="0">
                <a:solidFill>
                  <a:schemeClr val="bg1"/>
                </a:solidFill>
              </a:rPr>
              <a:t>Both hospital systems now ask upon entry whether financial assistance is needed.  Screening for eligibility takes place immediately or very early in the care process and does not delay medically necessary care.</a:t>
            </a:r>
          </a:p>
          <a:p>
            <a:pPr fontAlgn="base"/>
            <a:r>
              <a:rPr lang="en-US" sz="2200" dirty="0">
                <a:solidFill>
                  <a:schemeClr val="bg1"/>
                </a:solidFill>
              </a:rPr>
              <a:t>Application forms are available in several languages and are essentially identical:</a:t>
            </a:r>
          </a:p>
          <a:p>
            <a:pPr lvl="1" fontAlgn="base"/>
            <a:br>
              <a:rPr lang="en-US" sz="1800" dirty="0">
                <a:solidFill>
                  <a:schemeClr val="bg1"/>
                </a:solidFill>
              </a:rPr>
            </a:br>
            <a:r>
              <a:rPr lang="en-US" sz="2200" dirty="0">
                <a:solidFill>
                  <a:schemeClr val="bg1"/>
                </a:solidFill>
              </a:rPr>
              <a:t>CHI instructions and form: </a:t>
            </a:r>
            <a:r>
              <a:rPr lang="en-US" sz="2200" dirty="0">
                <a:solidFill>
                  <a:schemeClr val="bg1"/>
                </a:solidFill>
                <a:hlinkClick r:id="rId2">
                  <a:extLst>
                    <a:ext uri="{A12FA001-AC4F-418D-AE19-62706E023703}">
                      <ahyp:hlinkClr xmlns:ahyp="http://schemas.microsoft.com/office/drawing/2018/hyperlinkcolor" val="tx"/>
                    </a:ext>
                  </a:extLst>
                </a:hlinkClick>
              </a:rPr>
              <a:t>https://www.chifranciscan.org/billing-insurance-and-finances/financial-assistance-discounts-for-patients</a:t>
            </a:r>
            <a:endParaRPr lang="en-US" sz="2200" dirty="0">
              <a:solidFill>
                <a:schemeClr val="bg1"/>
              </a:solidFill>
            </a:endParaRPr>
          </a:p>
          <a:p>
            <a:pPr lvl="1" fontAlgn="base"/>
            <a:r>
              <a:rPr lang="en-US" sz="2200" dirty="0">
                <a:solidFill>
                  <a:schemeClr val="bg1"/>
                </a:solidFill>
              </a:rPr>
              <a:t>Multicare instructions and form:  </a:t>
            </a:r>
            <a:r>
              <a:rPr lang="en-US" sz="2200" dirty="0">
                <a:solidFill>
                  <a:schemeClr val="bg1"/>
                </a:solidFill>
                <a:hlinkClick r:id="rId3">
                  <a:extLst>
                    <a:ext uri="{A12FA001-AC4F-418D-AE19-62706E023703}">
                      <ahyp:hlinkClr xmlns:ahyp="http://schemas.microsoft.com/office/drawing/2018/hyperlinkcolor" val="tx"/>
                    </a:ext>
                  </a:extLst>
                </a:hlinkClick>
              </a:rPr>
              <a:t>https://www.multicare.org/financial-assistance/</a:t>
            </a:r>
            <a:r>
              <a:rPr lang="en-US" sz="2200" dirty="0">
                <a:solidFill>
                  <a:schemeClr val="bg1"/>
                </a:solidFill>
              </a:rPr>
              <a:t> </a:t>
            </a:r>
          </a:p>
          <a:p>
            <a:pPr fontAlgn="base"/>
            <a:r>
              <a:rPr lang="en-US" sz="2200" dirty="0">
                <a:solidFill>
                  <a:schemeClr val="bg1"/>
                </a:solidFill>
              </a:rPr>
              <a:t>        NOTE: Click on “language” link in </a:t>
            </a:r>
            <a:r>
              <a:rPr lang="en-US" sz="2200" u="sng" dirty="0">
                <a:solidFill>
                  <a:schemeClr val="bg1"/>
                </a:solidFill>
              </a:rPr>
              <a:t>upper right-hand corner</a:t>
            </a:r>
            <a:r>
              <a:rPr lang="en-US" sz="2200" dirty="0">
                <a:solidFill>
                  <a:schemeClr val="bg1"/>
                </a:solidFill>
              </a:rPr>
              <a:t> of </a:t>
            </a:r>
            <a:r>
              <a:rPr lang="en-US" sz="2200" u="sng" dirty="0">
                <a:solidFill>
                  <a:schemeClr val="bg1"/>
                </a:solidFill>
                <a:uFill>
                  <a:solidFill>
                    <a:schemeClr val="accent6"/>
                  </a:solidFill>
                </a:uFill>
              </a:rPr>
              <a:t>screen</a:t>
            </a:r>
            <a:r>
              <a:rPr lang="en-US" sz="2200" dirty="0">
                <a:solidFill>
                  <a:schemeClr val="bg1"/>
                </a:solidFill>
              </a:rPr>
              <a:t>.</a:t>
            </a:r>
          </a:p>
          <a:p>
            <a:r>
              <a:rPr lang="en-US" sz="2200" b="1" dirty="0">
                <a:solidFill>
                  <a:schemeClr val="bg1"/>
                </a:solidFill>
              </a:rPr>
              <a:t>Shortcut</a:t>
            </a:r>
            <a:r>
              <a:rPr lang="en-US" sz="2200" dirty="0">
                <a:solidFill>
                  <a:schemeClr val="bg1"/>
                </a:solidFill>
              </a:rPr>
              <a:t>: Apply first to Community Health Care, Sea-Mar clinics, or Pierce County Project Access and ask for application assistance. </a:t>
            </a:r>
          </a:p>
        </p:txBody>
      </p:sp>
    </p:spTree>
    <p:extLst>
      <p:ext uri="{BB962C8B-B14F-4D97-AF65-F5344CB8AC3E}">
        <p14:creationId xmlns:p14="http://schemas.microsoft.com/office/powerpoint/2010/main" val="8712841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28D77-43BB-4617-99EF-4CBF22C94C3C}"/>
              </a:ext>
            </a:extLst>
          </p:cNvPr>
          <p:cNvSpPr>
            <a:spLocks noGrp="1"/>
          </p:cNvSpPr>
          <p:nvPr>
            <p:ph type="title"/>
          </p:nvPr>
        </p:nvSpPr>
        <p:spPr>
          <a:xfrm>
            <a:off x="1141413" y="618518"/>
            <a:ext cx="9905998" cy="819864"/>
          </a:xfrm>
        </p:spPr>
        <p:txBody>
          <a:bodyPr/>
          <a:lstStyle/>
          <a:p>
            <a:r>
              <a:rPr lang="en-US" dirty="0"/>
              <a:t>How often must you reapply?</a:t>
            </a:r>
          </a:p>
        </p:txBody>
      </p:sp>
      <p:sp>
        <p:nvSpPr>
          <p:cNvPr id="3" name="Content Placeholder 2">
            <a:extLst>
              <a:ext uri="{FF2B5EF4-FFF2-40B4-BE49-F238E27FC236}">
                <a16:creationId xmlns:a16="http://schemas.microsoft.com/office/drawing/2014/main" id="{D9162488-9ACE-4DB5-AF60-3C2E012B150F}"/>
              </a:ext>
            </a:extLst>
          </p:cNvPr>
          <p:cNvSpPr>
            <a:spLocks noGrp="1"/>
          </p:cNvSpPr>
          <p:nvPr>
            <p:ph idx="1"/>
          </p:nvPr>
        </p:nvSpPr>
        <p:spPr>
          <a:xfrm>
            <a:off x="1141412" y="1561672"/>
            <a:ext cx="9905999" cy="4428162"/>
          </a:xfrm>
        </p:spPr>
        <p:txBody>
          <a:bodyPr/>
          <a:lstStyle/>
          <a:p>
            <a:r>
              <a:rPr lang="en-US" dirty="0">
                <a:solidFill>
                  <a:schemeClr val="bg1"/>
                </a:solidFill>
              </a:rPr>
              <a:t>CHI: Reapply every six months.</a:t>
            </a:r>
          </a:p>
          <a:p>
            <a:endParaRPr lang="en-US" dirty="0">
              <a:solidFill>
                <a:schemeClr val="bg1"/>
              </a:solidFill>
            </a:endParaRPr>
          </a:p>
          <a:p>
            <a:r>
              <a:rPr lang="en-US" dirty="0">
                <a:solidFill>
                  <a:schemeClr val="bg1"/>
                </a:solidFill>
              </a:rPr>
              <a:t>Multicare:  If on fixed income, reapply annually.  If income varies, reapply after six months.</a:t>
            </a:r>
          </a:p>
        </p:txBody>
      </p:sp>
    </p:spTree>
    <p:extLst>
      <p:ext uri="{BB962C8B-B14F-4D97-AF65-F5344CB8AC3E}">
        <p14:creationId xmlns:p14="http://schemas.microsoft.com/office/powerpoint/2010/main" val="42550506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ECCDB-1D83-41F5-8C74-D110F2E25F54}"/>
              </a:ext>
            </a:extLst>
          </p:cNvPr>
          <p:cNvSpPr>
            <a:spLocks noGrp="1"/>
          </p:cNvSpPr>
          <p:nvPr>
            <p:ph type="title"/>
          </p:nvPr>
        </p:nvSpPr>
        <p:spPr/>
        <p:txBody>
          <a:bodyPr>
            <a:normAutofit fontScale="90000"/>
          </a:bodyPr>
          <a:lstStyle/>
          <a:p>
            <a:r>
              <a:rPr lang="en-US" dirty="0"/>
              <a:t>IF you RECEIVED BILLS FOR PAST CARE, YOU MAY APPLY RETROACTIVELY</a:t>
            </a:r>
            <a:br>
              <a:rPr lang="en-US" dirty="0"/>
            </a:br>
            <a:endParaRPr lang="en-US" dirty="0"/>
          </a:p>
        </p:txBody>
      </p:sp>
      <p:sp>
        <p:nvSpPr>
          <p:cNvPr id="3" name="Content Placeholder 2">
            <a:extLst>
              <a:ext uri="{FF2B5EF4-FFF2-40B4-BE49-F238E27FC236}">
                <a16:creationId xmlns:a16="http://schemas.microsoft.com/office/drawing/2014/main" id="{2BC4E36D-4686-4EDF-A2EA-8CA8696D9C1B}"/>
              </a:ext>
            </a:extLst>
          </p:cNvPr>
          <p:cNvSpPr>
            <a:spLocks noGrp="1"/>
          </p:cNvSpPr>
          <p:nvPr>
            <p:ph idx="1"/>
          </p:nvPr>
        </p:nvSpPr>
        <p:spPr/>
        <p:txBody>
          <a:bodyPr>
            <a:normAutofit/>
          </a:bodyPr>
          <a:lstStyle/>
          <a:p>
            <a:r>
              <a:rPr lang="en-US" dirty="0">
                <a:solidFill>
                  <a:schemeClr val="bg1"/>
                </a:solidFill>
              </a:rPr>
              <a:t>Hospitals must refund payments if a patient subsequently is found to have met charity care criteria.</a:t>
            </a:r>
          </a:p>
          <a:p>
            <a:endParaRPr lang="en-US" dirty="0">
              <a:solidFill>
                <a:schemeClr val="bg1"/>
              </a:solidFill>
            </a:endParaRPr>
          </a:p>
          <a:p>
            <a:r>
              <a:rPr lang="en-US" dirty="0">
                <a:solidFill>
                  <a:schemeClr val="bg1"/>
                </a:solidFill>
              </a:rPr>
              <a:t>Contact hospital financial assistance staff for screening.</a:t>
            </a:r>
          </a:p>
        </p:txBody>
      </p:sp>
    </p:spTree>
    <p:extLst>
      <p:ext uri="{BB962C8B-B14F-4D97-AF65-F5344CB8AC3E}">
        <p14:creationId xmlns:p14="http://schemas.microsoft.com/office/powerpoint/2010/main" val="333750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Shape 324"/>
        <p:cNvGrpSpPr/>
        <p:nvPr/>
      </p:nvGrpSpPr>
      <p:grpSpPr>
        <a:xfrm>
          <a:off x="0" y="0"/>
          <a:ext cx="0" cy="0"/>
          <a:chOff x="0" y="0"/>
          <a:chExt cx="0" cy="0"/>
        </a:xfrm>
      </p:grpSpPr>
      <p:sp>
        <p:nvSpPr>
          <p:cNvPr id="325" name="Google Shape;325;p32"/>
          <p:cNvSpPr txBox="1">
            <a:spLocks noGrp="1"/>
          </p:cNvSpPr>
          <p:nvPr>
            <p:ph type="title"/>
          </p:nvPr>
        </p:nvSpPr>
        <p:spPr>
          <a:xfrm>
            <a:off x="1141425" y="495750"/>
            <a:ext cx="9906000" cy="692100"/>
          </a:xfrm>
          <a:prstGeom prst="rect">
            <a:avLst/>
          </a:prstGeom>
          <a:noFill/>
          <a:ln>
            <a:noFill/>
          </a:ln>
        </p:spPr>
        <p:txBody>
          <a:bodyPr spcFirstLastPara="1" wrap="square" lIns="91425" tIns="45700" rIns="91425" bIns="45700" anchor="ctr" anchorCtr="0">
            <a:noAutofit/>
          </a:bodyPr>
          <a:lstStyle/>
          <a:p>
            <a:pPr marL="0" lvl="0" indent="0" algn="ctr" rtl="0">
              <a:lnSpc>
                <a:spcPct val="120000"/>
              </a:lnSpc>
              <a:spcBef>
                <a:spcPts val="1000"/>
              </a:spcBef>
              <a:spcAft>
                <a:spcPts val="0"/>
              </a:spcAft>
              <a:buClr>
                <a:schemeClr val="dk1"/>
              </a:buClr>
              <a:buSzPts val="1100"/>
              <a:buFont typeface="Arial"/>
              <a:buNone/>
            </a:pPr>
            <a:r>
              <a:rPr lang="en-US" dirty="0"/>
              <a:t>REFUNDS</a:t>
            </a:r>
            <a:endParaRPr dirty="0"/>
          </a:p>
        </p:txBody>
      </p:sp>
      <p:sp>
        <p:nvSpPr>
          <p:cNvPr id="326" name="Google Shape;326;p32"/>
          <p:cNvSpPr txBox="1">
            <a:spLocks noGrp="1"/>
          </p:cNvSpPr>
          <p:nvPr>
            <p:ph type="body" idx="1"/>
          </p:nvPr>
        </p:nvSpPr>
        <p:spPr>
          <a:xfrm>
            <a:off x="1143000" y="2158625"/>
            <a:ext cx="9906000" cy="3882600"/>
          </a:xfrm>
          <a:prstGeom prst="rect">
            <a:avLst/>
          </a:prstGeom>
          <a:noFill/>
          <a:ln>
            <a:noFill/>
          </a:ln>
        </p:spPr>
        <p:txBody>
          <a:bodyPr spcFirstLastPara="1" wrap="square" lIns="91425" tIns="45700" rIns="91425" bIns="45700" anchor="t" anchorCtr="0">
            <a:noAutofit/>
          </a:bodyPr>
          <a:lstStyle/>
          <a:p>
            <a:pPr marL="0" lvl="0" indent="0">
              <a:spcBef>
                <a:spcPts val="0"/>
              </a:spcBef>
              <a:buClr>
                <a:srgbClr val="FFFFFF"/>
              </a:buClr>
              <a:buNone/>
            </a:pPr>
            <a:r>
              <a:rPr lang="en-US" dirty="0">
                <a:solidFill>
                  <a:schemeClr val="bg1"/>
                </a:solidFill>
              </a:rPr>
              <a:t>If the responsible party pays a portion or all of the charges related to eligible medical services, and is subsequently found to be eligible for charity care, the hospital will issue a refund within 30 days of determining eligibility for charity care [WAC 246-453-020(11)].</a:t>
            </a:r>
          </a:p>
          <a:p>
            <a:pPr indent="-355600">
              <a:spcBef>
                <a:spcPts val="0"/>
              </a:spcBef>
              <a:buSzPts val="2000"/>
              <a:buFont typeface="Questrial"/>
              <a:buChar char="❖"/>
            </a:pPr>
            <a:endParaRPr sz="2000" dirty="0"/>
          </a:p>
        </p:txBody>
      </p:sp>
      <p:sp>
        <p:nvSpPr>
          <p:cNvPr id="327" name="Google Shape;327;p32"/>
          <p:cNvSpPr txBox="1">
            <a:spLocks noGrp="1"/>
          </p:cNvSpPr>
          <p:nvPr>
            <p:ph type="sldNum" idx="12"/>
          </p:nvPr>
        </p:nvSpPr>
        <p:spPr>
          <a:xfrm>
            <a:off x="10276321" y="5883274"/>
            <a:ext cx="771000" cy="365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27</a:t>
            </a:fld>
            <a:endParaRPr dirty="0"/>
          </a:p>
        </p:txBody>
      </p:sp>
    </p:spTree>
    <p:extLst>
      <p:ext uri="{BB962C8B-B14F-4D97-AF65-F5344CB8AC3E}">
        <p14:creationId xmlns:p14="http://schemas.microsoft.com/office/powerpoint/2010/main" val="6204758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EB2819-8C92-46DF-89F1-172B112B553C}"/>
              </a:ext>
            </a:extLst>
          </p:cNvPr>
          <p:cNvSpPr>
            <a:spLocks noGrp="1"/>
          </p:cNvSpPr>
          <p:nvPr>
            <p:ph type="title"/>
          </p:nvPr>
        </p:nvSpPr>
        <p:spPr>
          <a:xfrm>
            <a:off x="1141413" y="618518"/>
            <a:ext cx="9905998" cy="840412"/>
          </a:xfrm>
        </p:spPr>
        <p:txBody>
          <a:bodyPr/>
          <a:lstStyle/>
          <a:p>
            <a:r>
              <a:rPr lang="en-US" dirty="0"/>
              <a:t>Appeal process</a:t>
            </a:r>
          </a:p>
        </p:txBody>
      </p:sp>
      <p:sp>
        <p:nvSpPr>
          <p:cNvPr id="3" name="Content Placeholder 2">
            <a:extLst>
              <a:ext uri="{FF2B5EF4-FFF2-40B4-BE49-F238E27FC236}">
                <a16:creationId xmlns:a16="http://schemas.microsoft.com/office/drawing/2014/main" id="{25598F29-BDE3-470B-96E6-CC0BBE2D0F1F}"/>
              </a:ext>
            </a:extLst>
          </p:cNvPr>
          <p:cNvSpPr>
            <a:spLocks noGrp="1"/>
          </p:cNvSpPr>
          <p:nvPr>
            <p:ph idx="1"/>
          </p:nvPr>
        </p:nvSpPr>
        <p:spPr>
          <a:xfrm>
            <a:off x="1141412" y="1551398"/>
            <a:ext cx="9905999" cy="4551451"/>
          </a:xfrm>
        </p:spPr>
        <p:txBody>
          <a:bodyPr>
            <a:normAutofit/>
          </a:bodyPr>
          <a:lstStyle/>
          <a:p>
            <a:pPr marL="0" indent="0">
              <a:buNone/>
            </a:pPr>
            <a:r>
              <a:rPr lang="en-US" dirty="0">
                <a:solidFill>
                  <a:schemeClr val="bg1"/>
                </a:solidFill>
              </a:rPr>
              <a:t>Hospitals must notify charity care applicants about their eligibility within 14 calendar days of receiving necessary information.  </a:t>
            </a:r>
          </a:p>
          <a:p>
            <a:pPr marL="0" indent="0">
              <a:buNone/>
            </a:pPr>
            <a:r>
              <a:rPr lang="en-US" dirty="0">
                <a:solidFill>
                  <a:schemeClr val="bg1"/>
                </a:solidFill>
              </a:rPr>
              <a:t>Applicants have 30 days to appeal.  Collection efforts must cease during an appeal.</a:t>
            </a:r>
          </a:p>
          <a:p>
            <a:pPr marL="0" indent="0">
              <a:buNone/>
            </a:pPr>
            <a:r>
              <a:rPr lang="en-US" dirty="0">
                <a:solidFill>
                  <a:schemeClr val="bg1"/>
                </a:solidFill>
              </a:rPr>
              <a:t>If approved, notification must include details about the amount for which the patient will be held responsible.</a:t>
            </a:r>
          </a:p>
          <a:p>
            <a:pPr marL="0" indent="0">
              <a:buNone/>
            </a:pPr>
            <a:r>
              <a:rPr lang="en-US" dirty="0">
                <a:solidFill>
                  <a:schemeClr val="bg1"/>
                </a:solidFill>
              </a:rPr>
              <a:t>If denied, hospitals must notify patients of the basis for denial, and must inform patients that they have 30 days to appeal the decision.</a:t>
            </a:r>
          </a:p>
        </p:txBody>
      </p:sp>
    </p:spTree>
    <p:extLst>
      <p:ext uri="{BB962C8B-B14F-4D97-AF65-F5344CB8AC3E}">
        <p14:creationId xmlns:p14="http://schemas.microsoft.com/office/powerpoint/2010/main" val="3240838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477FDD-8DD9-4F18-BB00-A2979A412783}"/>
              </a:ext>
            </a:extLst>
          </p:cNvPr>
          <p:cNvSpPr>
            <a:spLocks noGrp="1"/>
          </p:cNvSpPr>
          <p:nvPr>
            <p:ph type="title"/>
          </p:nvPr>
        </p:nvSpPr>
        <p:spPr>
          <a:xfrm>
            <a:off x="1141413" y="618518"/>
            <a:ext cx="9905998" cy="692697"/>
          </a:xfrm>
        </p:spPr>
        <p:txBody>
          <a:bodyPr/>
          <a:lstStyle/>
          <a:p>
            <a:r>
              <a:rPr lang="en-US" dirty="0"/>
              <a:t>Physician billing – ASK at first contact</a:t>
            </a:r>
          </a:p>
        </p:txBody>
      </p:sp>
      <p:sp>
        <p:nvSpPr>
          <p:cNvPr id="3" name="Content Placeholder 2">
            <a:extLst>
              <a:ext uri="{FF2B5EF4-FFF2-40B4-BE49-F238E27FC236}">
                <a16:creationId xmlns:a16="http://schemas.microsoft.com/office/drawing/2014/main" id="{C4197FA8-4A58-4E44-8E3F-1D99B9906FAB}"/>
              </a:ext>
            </a:extLst>
          </p:cNvPr>
          <p:cNvSpPr>
            <a:spLocks noGrp="1"/>
          </p:cNvSpPr>
          <p:nvPr>
            <p:ph idx="1"/>
          </p:nvPr>
        </p:nvSpPr>
        <p:spPr>
          <a:xfrm>
            <a:off x="1141412" y="1233577"/>
            <a:ext cx="9905999" cy="5158597"/>
          </a:xfrm>
        </p:spPr>
        <p:txBody>
          <a:bodyPr>
            <a:noAutofit/>
          </a:bodyPr>
          <a:lstStyle/>
          <a:p>
            <a:pPr fontAlgn="base"/>
            <a:r>
              <a:rPr lang="en-US" dirty="0">
                <a:solidFill>
                  <a:schemeClr val="bg1"/>
                </a:solidFill>
              </a:rPr>
              <a:t>Multicare provides on its website a list of all related providers who accept charity care discounts for services: </a:t>
            </a:r>
          </a:p>
          <a:p>
            <a:pPr fontAlgn="base"/>
            <a:r>
              <a:rPr lang="en-US" u="sng" dirty="0">
                <a:solidFill>
                  <a:schemeClr val="bg1"/>
                </a:solidFill>
                <a:hlinkClick r:id="rId2">
                  <a:extLst>
                    <a:ext uri="{A12FA001-AC4F-418D-AE19-62706E023703}">
                      <ahyp:hlinkClr xmlns:ahyp="http://schemas.microsoft.com/office/drawing/2018/hyperlinkcolor" val="tx"/>
                    </a:ext>
                  </a:extLst>
                </a:hlinkClick>
              </a:rPr>
              <a:t>https://www.multicare.org/file_viewer.php?id=15101&amp;title=Providers+that+accept+financial+assistance</a:t>
            </a:r>
            <a:endParaRPr lang="en-US" dirty="0">
              <a:solidFill>
                <a:schemeClr val="bg1"/>
              </a:solidFill>
            </a:endParaRPr>
          </a:p>
          <a:p>
            <a:pPr fontAlgn="base"/>
            <a:r>
              <a:rPr lang="en-US" dirty="0">
                <a:solidFill>
                  <a:schemeClr val="bg1"/>
                </a:solidFill>
              </a:rPr>
              <a:t>CHI posts a list of </a:t>
            </a:r>
            <a:r>
              <a:rPr lang="en-US" u="sng" dirty="0">
                <a:solidFill>
                  <a:schemeClr val="bg1"/>
                </a:solidFill>
              </a:rPr>
              <a:t>employed</a:t>
            </a:r>
            <a:r>
              <a:rPr lang="en-US" dirty="0">
                <a:solidFill>
                  <a:schemeClr val="bg1"/>
                </a:solidFill>
              </a:rPr>
              <a:t> physicians who do follow financial assistance policies: </a:t>
            </a:r>
            <a:r>
              <a:rPr lang="en-US" u="sng" dirty="0">
                <a:solidFill>
                  <a:schemeClr val="bg1"/>
                </a:solidFill>
                <a:hlinkClick r:id="rId3">
                  <a:extLst>
                    <a:ext uri="{A12FA001-AC4F-418D-AE19-62706E023703}">
                      <ahyp:hlinkClr xmlns:ahyp="http://schemas.microsoft.com/office/drawing/2018/hyperlinkcolor" val="tx"/>
                    </a:ext>
                  </a:extLst>
                </a:hlinkClick>
              </a:rPr>
              <a:t>https://www.chifranciscan.org/billing-insurance-and-finances/financial-assistance-discounts-for-patients.html</a:t>
            </a:r>
            <a:endParaRPr lang="en-US" dirty="0">
              <a:solidFill>
                <a:schemeClr val="bg1"/>
              </a:solidFill>
            </a:endParaRPr>
          </a:p>
          <a:p>
            <a:pPr marL="457200" lvl="1" indent="0" fontAlgn="base">
              <a:buNone/>
            </a:pPr>
            <a:r>
              <a:rPr lang="en-US" sz="2400" dirty="0">
                <a:solidFill>
                  <a:schemeClr val="bg1"/>
                </a:solidFill>
              </a:rPr>
              <a:t>NOTE: You must apply separately to the hospital and to provider offices for financial assistance.</a:t>
            </a:r>
          </a:p>
          <a:p>
            <a:r>
              <a:rPr lang="en-US" dirty="0">
                <a:solidFill>
                  <a:schemeClr val="bg1"/>
                </a:solidFill>
              </a:rPr>
              <a:t>CHI offers a 50% discount to patients who pay cash.</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299593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7C26B-118C-44F8-92D1-E4BB0AB9F6CA}"/>
              </a:ext>
            </a:extLst>
          </p:cNvPr>
          <p:cNvSpPr>
            <a:spLocks noGrp="1"/>
          </p:cNvSpPr>
          <p:nvPr>
            <p:ph type="title"/>
          </p:nvPr>
        </p:nvSpPr>
        <p:spPr>
          <a:xfrm>
            <a:off x="1141413" y="618518"/>
            <a:ext cx="9905998" cy="1045895"/>
          </a:xfrm>
        </p:spPr>
        <p:txBody>
          <a:bodyPr/>
          <a:lstStyle/>
          <a:p>
            <a:r>
              <a:rPr lang="en-US" dirty="0"/>
              <a:t>Tacoma human rights commission</a:t>
            </a:r>
          </a:p>
        </p:txBody>
      </p:sp>
      <p:sp>
        <p:nvSpPr>
          <p:cNvPr id="3" name="Content Placeholder 2">
            <a:extLst>
              <a:ext uri="{FF2B5EF4-FFF2-40B4-BE49-F238E27FC236}">
                <a16:creationId xmlns:a16="http://schemas.microsoft.com/office/drawing/2014/main" id="{C9556CDA-9733-4950-98F1-A9BF6F2347C3}"/>
              </a:ext>
            </a:extLst>
          </p:cNvPr>
          <p:cNvSpPr>
            <a:spLocks noGrp="1"/>
          </p:cNvSpPr>
          <p:nvPr>
            <p:ph idx="1"/>
          </p:nvPr>
        </p:nvSpPr>
        <p:spPr>
          <a:xfrm>
            <a:off x="1141412" y="1931542"/>
            <a:ext cx="9905999" cy="4006921"/>
          </a:xfrm>
        </p:spPr>
        <p:txBody>
          <a:bodyPr>
            <a:normAutofit fontScale="92500" lnSpcReduction="20000"/>
          </a:bodyPr>
          <a:lstStyle/>
          <a:p>
            <a:r>
              <a:rPr lang="en-US" dirty="0">
                <a:solidFill>
                  <a:schemeClr val="bg1"/>
                </a:solidFill>
              </a:rPr>
              <a:t>History and Mission:</a:t>
            </a:r>
          </a:p>
          <a:p>
            <a:pPr lvl="1"/>
            <a:r>
              <a:rPr lang="en-US" sz="2400" dirty="0">
                <a:solidFill>
                  <a:schemeClr val="bg1"/>
                </a:solidFill>
              </a:rPr>
              <a:t>Tacoma Municipal Code 1.29.010 The City Council creates and empowers a commission to study and investigate problems of prejudice, bigotry, and discrimination, and to encourage and coordinate the implementation of programs consistent with the needs and rights of all residents of the City of Tacoma.</a:t>
            </a:r>
          </a:p>
          <a:p>
            <a:pPr lvl="1"/>
            <a:r>
              <a:rPr lang="en-US" sz="2400" dirty="0">
                <a:solidFill>
                  <a:schemeClr val="bg1"/>
                </a:solidFill>
              </a:rPr>
              <a:t>Current protected categories are:</a:t>
            </a:r>
          </a:p>
          <a:p>
            <a:pPr lvl="2"/>
            <a:r>
              <a:rPr lang="en-US" sz="2400" dirty="0">
                <a:solidFill>
                  <a:schemeClr val="bg1"/>
                </a:solidFill>
              </a:rPr>
              <a:t>Race	Religion	Color	National origin or ancestry	Sex	Disability</a:t>
            </a:r>
          </a:p>
          <a:p>
            <a:pPr lvl="2"/>
            <a:r>
              <a:rPr lang="en-US" sz="2400" dirty="0">
                <a:solidFill>
                  <a:schemeClr val="bg1"/>
                </a:solidFill>
              </a:rPr>
              <a:t>Gender identity	Sexual orientation	Marital status	Familial status</a:t>
            </a:r>
          </a:p>
          <a:p>
            <a:pPr lvl="2"/>
            <a:r>
              <a:rPr lang="en-US" sz="2400" dirty="0">
                <a:solidFill>
                  <a:schemeClr val="bg1"/>
                </a:solidFill>
              </a:rPr>
              <a:t>Honorably discharged veteran or military status	Source of Income</a:t>
            </a:r>
          </a:p>
          <a:p>
            <a:pPr lvl="1"/>
            <a:endParaRPr lang="en-US" dirty="0"/>
          </a:p>
        </p:txBody>
      </p:sp>
    </p:spTree>
    <p:extLst>
      <p:ext uri="{BB962C8B-B14F-4D97-AF65-F5344CB8AC3E}">
        <p14:creationId xmlns:p14="http://schemas.microsoft.com/office/powerpoint/2010/main" val="42625889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2FA42-9DCF-48DB-942B-611656A605C9}"/>
              </a:ext>
            </a:extLst>
          </p:cNvPr>
          <p:cNvSpPr>
            <a:spLocks noGrp="1"/>
          </p:cNvSpPr>
          <p:nvPr>
            <p:ph type="title"/>
          </p:nvPr>
        </p:nvSpPr>
        <p:spPr>
          <a:xfrm>
            <a:off x="1141413" y="618518"/>
            <a:ext cx="9905998" cy="915992"/>
          </a:xfrm>
        </p:spPr>
        <p:txBody>
          <a:bodyPr/>
          <a:lstStyle/>
          <a:p>
            <a:r>
              <a:rPr lang="en-US" dirty="0"/>
              <a:t>Ask for Charity care at primary care clinics:</a:t>
            </a:r>
          </a:p>
        </p:txBody>
      </p:sp>
      <p:sp>
        <p:nvSpPr>
          <p:cNvPr id="3" name="Content Placeholder 2">
            <a:extLst>
              <a:ext uri="{FF2B5EF4-FFF2-40B4-BE49-F238E27FC236}">
                <a16:creationId xmlns:a16="http://schemas.microsoft.com/office/drawing/2014/main" id="{6DA655F6-39D8-47F9-96F5-E6A1F6631732}"/>
              </a:ext>
            </a:extLst>
          </p:cNvPr>
          <p:cNvSpPr>
            <a:spLocks noGrp="1"/>
          </p:cNvSpPr>
          <p:nvPr>
            <p:ph idx="1"/>
          </p:nvPr>
        </p:nvSpPr>
        <p:spPr>
          <a:xfrm>
            <a:off x="1141412" y="1534510"/>
            <a:ext cx="9905999" cy="4943928"/>
          </a:xfrm>
        </p:spPr>
        <p:txBody>
          <a:bodyPr>
            <a:normAutofit/>
          </a:bodyPr>
          <a:lstStyle/>
          <a:p>
            <a:pPr fontAlgn="base"/>
            <a:r>
              <a:rPr lang="en-US" sz="2600" dirty="0">
                <a:solidFill>
                  <a:schemeClr val="bg1"/>
                </a:solidFill>
              </a:rPr>
              <a:t>Sea-Mar  Health Clinics, Community Health Care clinics and Pierce County Project Access can prescreen for hospital financial assistance.</a:t>
            </a:r>
          </a:p>
          <a:p>
            <a:pPr fontAlgn="base"/>
            <a:r>
              <a:rPr lang="en-US" sz="2600" dirty="0">
                <a:solidFill>
                  <a:schemeClr val="bg1"/>
                </a:solidFill>
              </a:rPr>
              <a:t>CHI Primary Care/Family Medicine  and Prompt Care clinics</a:t>
            </a:r>
          </a:p>
          <a:p>
            <a:pPr fontAlgn="base"/>
            <a:r>
              <a:rPr lang="en-US" sz="2600" dirty="0">
                <a:solidFill>
                  <a:schemeClr val="bg1"/>
                </a:solidFill>
              </a:rPr>
              <a:t>Multicare </a:t>
            </a:r>
            <a:r>
              <a:rPr lang="en-US" sz="2600" u="sng" dirty="0">
                <a:solidFill>
                  <a:schemeClr val="bg1"/>
                </a:solidFill>
              </a:rPr>
              <a:t>family medicine</a:t>
            </a:r>
            <a:r>
              <a:rPr lang="en-US" sz="2600" dirty="0">
                <a:solidFill>
                  <a:schemeClr val="bg1"/>
                </a:solidFill>
              </a:rPr>
              <a:t> locations. You should </a:t>
            </a:r>
            <a:r>
              <a:rPr lang="en-US" sz="2600" b="1" dirty="0">
                <a:solidFill>
                  <a:schemeClr val="bg1"/>
                </a:solidFill>
              </a:rPr>
              <a:t>ask</a:t>
            </a:r>
            <a:r>
              <a:rPr lang="en-US" sz="2600" dirty="0">
                <a:solidFill>
                  <a:schemeClr val="bg1"/>
                </a:solidFill>
              </a:rPr>
              <a:t> for Financial Assistance because their co-location with Urgent Care is confusing.</a:t>
            </a:r>
          </a:p>
          <a:p>
            <a:pPr lvl="1" fontAlgn="base"/>
            <a:r>
              <a:rPr lang="en-US" sz="2600" b="1" dirty="0">
                <a:solidFill>
                  <a:schemeClr val="bg1"/>
                </a:solidFill>
              </a:rPr>
              <a:t>Urgent Care Clinics </a:t>
            </a:r>
            <a:r>
              <a:rPr lang="en-US" sz="2600" b="1" u="sng" dirty="0">
                <a:solidFill>
                  <a:schemeClr val="bg1"/>
                </a:solidFill>
              </a:rPr>
              <a:t>do</a:t>
            </a:r>
            <a:r>
              <a:rPr lang="en-US" sz="2600" b="1" dirty="0">
                <a:solidFill>
                  <a:schemeClr val="bg1"/>
                </a:solidFill>
              </a:rPr>
              <a:t> </a:t>
            </a:r>
            <a:r>
              <a:rPr lang="en-US" sz="2600" b="1" u="sng" dirty="0">
                <a:solidFill>
                  <a:schemeClr val="bg1"/>
                </a:solidFill>
              </a:rPr>
              <a:t>not</a:t>
            </a:r>
            <a:r>
              <a:rPr lang="en-US" sz="2600" b="1" dirty="0">
                <a:solidFill>
                  <a:schemeClr val="bg1"/>
                </a:solidFill>
              </a:rPr>
              <a:t> provide financial assistance.</a:t>
            </a:r>
          </a:p>
          <a:p>
            <a:pPr fontAlgn="base"/>
            <a:r>
              <a:rPr lang="en-US" sz="2600" dirty="0">
                <a:solidFill>
                  <a:schemeClr val="bg1"/>
                </a:solidFill>
              </a:rPr>
              <a:t>We encourage persons to seek primary care at one of these resources and only go the Emergency Room if it is truly an emergency.</a:t>
            </a:r>
          </a:p>
          <a:p>
            <a:endParaRPr lang="en-US" dirty="0"/>
          </a:p>
        </p:txBody>
      </p:sp>
    </p:spTree>
    <p:extLst>
      <p:ext uri="{BB962C8B-B14F-4D97-AF65-F5344CB8AC3E}">
        <p14:creationId xmlns:p14="http://schemas.microsoft.com/office/powerpoint/2010/main" val="9838190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2869F-FC52-4DCC-A331-EEBFBA25A155}"/>
              </a:ext>
            </a:extLst>
          </p:cNvPr>
          <p:cNvSpPr>
            <a:spLocks noGrp="1"/>
          </p:cNvSpPr>
          <p:nvPr>
            <p:ph type="title"/>
          </p:nvPr>
        </p:nvSpPr>
        <p:spPr/>
        <p:txBody>
          <a:bodyPr/>
          <a:lstStyle/>
          <a:p>
            <a:r>
              <a:rPr lang="en-US" dirty="0"/>
              <a:t>ENCOURAGE YOUR LOW-INCOME CLIENTS TO </a:t>
            </a:r>
            <a:r>
              <a:rPr lang="en-US" u="sng" dirty="0"/>
              <a:t>ASK</a:t>
            </a:r>
            <a:r>
              <a:rPr lang="en-US" dirty="0"/>
              <a:t> ABOUT FINANCIAL ASSISTANCE WHEN:</a:t>
            </a:r>
          </a:p>
        </p:txBody>
      </p:sp>
      <p:sp>
        <p:nvSpPr>
          <p:cNvPr id="3" name="Text Placeholder 2">
            <a:extLst>
              <a:ext uri="{FF2B5EF4-FFF2-40B4-BE49-F238E27FC236}">
                <a16:creationId xmlns:a16="http://schemas.microsoft.com/office/drawing/2014/main" id="{87C7973C-EE2A-4EB5-92D6-35499D5F380C}"/>
              </a:ext>
            </a:extLst>
          </p:cNvPr>
          <p:cNvSpPr>
            <a:spLocks noGrp="1"/>
          </p:cNvSpPr>
          <p:nvPr>
            <p:ph type="body" idx="1"/>
          </p:nvPr>
        </p:nvSpPr>
        <p:spPr/>
        <p:txBody>
          <a:bodyPr/>
          <a:lstStyle/>
          <a:p>
            <a:r>
              <a:rPr lang="en-US" dirty="0">
                <a:solidFill>
                  <a:schemeClr val="bg1"/>
                </a:solidFill>
              </a:rPr>
              <a:t>They seek hospital or emergency department care.</a:t>
            </a:r>
          </a:p>
          <a:p>
            <a:r>
              <a:rPr lang="en-US" dirty="0">
                <a:solidFill>
                  <a:schemeClr val="bg1"/>
                </a:solidFill>
              </a:rPr>
              <a:t>They make appointments with health care providers who are employed by the hospital or by contracted provider groups.</a:t>
            </a:r>
          </a:p>
          <a:p>
            <a:r>
              <a:rPr lang="en-US" dirty="0">
                <a:solidFill>
                  <a:schemeClr val="bg1"/>
                </a:solidFill>
              </a:rPr>
              <a:t>They are enrolled in outpatient primary care clinics operated by the hospital systems.</a:t>
            </a:r>
          </a:p>
          <a:p>
            <a:r>
              <a:rPr lang="en-US" dirty="0">
                <a:solidFill>
                  <a:schemeClr val="bg1"/>
                </a:solidFill>
              </a:rPr>
              <a:t>REMEMBER: Urgent Care patients are not eligible for financial assistance</a:t>
            </a:r>
          </a:p>
        </p:txBody>
      </p:sp>
      <p:sp>
        <p:nvSpPr>
          <p:cNvPr id="4" name="Slide Number Placeholder 3">
            <a:extLst>
              <a:ext uri="{FF2B5EF4-FFF2-40B4-BE49-F238E27FC236}">
                <a16:creationId xmlns:a16="http://schemas.microsoft.com/office/drawing/2014/main" id="{76B7BA3A-A3F3-4E54-8955-08003F28632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31</a:t>
            </a:fld>
            <a:endParaRPr lang="en-US"/>
          </a:p>
        </p:txBody>
      </p:sp>
    </p:spTree>
    <p:extLst>
      <p:ext uri="{BB962C8B-B14F-4D97-AF65-F5344CB8AC3E}">
        <p14:creationId xmlns:p14="http://schemas.microsoft.com/office/powerpoint/2010/main" val="379835803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81D000-0198-43A1-961F-E495C4875BD5}"/>
              </a:ext>
            </a:extLst>
          </p:cNvPr>
          <p:cNvSpPr>
            <a:spLocks noGrp="1"/>
          </p:cNvSpPr>
          <p:nvPr>
            <p:ph type="title"/>
          </p:nvPr>
        </p:nvSpPr>
        <p:spPr>
          <a:xfrm>
            <a:off x="1141413" y="618518"/>
            <a:ext cx="9905998" cy="891105"/>
          </a:xfrm>
        </p:spPr>
        <p:txBody>
          <a:bodyPr/>
          <a:lstStyle/>
          <a:p>
            <a:r>
              <a:rPr lang="en-US" dirty="0"/>
              <a:t>Release of Identifying information?</a:t>
            </a:r>
          </a:p>
        </p:txBody>
      </p:sp>
      <p:sp>
        <p:nvSpPr>
          <p:cNvPr id="3" name="Content Placeholder 2">
            <a:extLst>
              <a:ext uri="{FF2B5EF4-FFF2-40B4-BE49-F238E27FC236}">
                <a16:creationId xmlns:a16="http://schemas.microsoft.com/office/drawing/2014/main" id="{378B4CD9-6712-4E82-9496-B49DDA532531}"/>
              </a:ext>
            </a:extLst>
          </p:cNvPr>
          <p:cNvSpPr>
            <a:spLocks noGrp="1"/>
          </p:cNvSpPr>
          <p:nvPr>
            <p:ph idx="1"/>
          </p:nvPr>
        </p:nvSpPr>
        <p:spPr>
          <a:xfrm>
            <a:off x="1141412" y="1509624"/>
            <a:ext cx="9905999" cy="4281578"/>
          </a:xfrm>
        </p:spPr>
        <p:txBody>
          <a:bodyPr>
            <a:noAutofit/>
          </a:bodyPr>
          <a:lstStyle/>
          <a:p>
            <a:r>
              <a:rPr lang="en-US" dirty="0">
                <a:solidFill>
                  <a:schemeClr val="bg1"/>
                </a:solidFill>
              </a:rPr>
              <a:t>Neither hospital system releases HIPAA protected consumer information to law enforcement or immigration authorities unless:</a:t>
            </a:r>
          </a:p>
          <a:p>
            <a:r>
              <a:rPr lang="en-US" dirty="0">
                <a:solidFill>
                  <a:schemeClr val="bg1"/>
                </a:solidFill>
              </a:rPr>
              <a:t>The individual consumer has given voluntary informed written consent for release of information.</a:t>
            </a:r>
          </a:p>
          <a:p>
            <a:r>
              <a:rPr lang="en-US" dirty="0">
                <a:solidFill>
                  <a:schemeClr val="bg1"/>
                </a:solidFill>
              </a:rPr>
              <a:t>Or</a:t>
            </a:r>
          </a:p>
          <a:p>
            <a:r>
              <a:rPr lang="en-US" dirty="0">
                <a:solidFill>
                  <a:schemeClr val="bg1"/>
                </a:solidFill>
              </a:rPr>
              <a:t>The hospital is presented with a formal court order, signed by a judge requiring release of information about a specifically named person.  In that situation, the hospital can, and probably will, request that the judge review the requested information “in camera” for a final decision about whether </a:t>
            </a:r>
            <a:r>
              <a:rPr lang="en-US">
                <a:solidFill>
                  <a:schemeClr val="bg1"/>
                </a:solidFill>
              </a:rPr>
              <a:t>and what information </a:t>
            </a:r>
            <a:r>
              <a:rPr lang="en-US" dirty="0">
                <a:solidFill>
                  <a:schemeClr val="bg1"/>
                </a:solidFill>
              </a:rPr>
              <a:t>should be released.</a:t>
            </a:r>
          </a:p>
        </p:txBody>
      </p:sp>
    </p:spTree>
    <p:extLst>
      <p:ext uri="{BB962C8B-B14F-4D97-AF65-F5344CB8AC3E}">
        <p14:creationId xmlns:p14="http://schemas.microsoft.com/office/powerpoint/2010/main" val="418331455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CE280-D15D-4266-86BE-AC2D70EB680E}"/>
              </a:ext>
            </a:extLst>
          </p:cNvPr>
          <p:cNvSpPr>
            <a:spLocks noGrp="1"/>
          </p:cNvSpPr>
          <p:nvPr>
            <p:ph type="title"/>
          </p:nvPr>
        </p:nvSpPr>
        <p:spPr/>
        <p:txBody>
          <a:bodyPr/>
          <a:lstStyle/>
          <a:p>
            <a:r>
              <a:rPr lang="en-US" dirty="0"/>
              <a:t>For a questions or a Copy of this training, </a:t>
            </a:r>
          </a:p>
        </p:txBody>
      </p:sp>
      <p:sp>
        <p:nvSpPr>
          <p:cNvPr id="3" name="Content Placeholder 2">
            <a:extLst>
              <a:ext uri="{FF2B5EF4-FFF2-40B4-BE49-F238E27FC236}">
                <a16:creationId xmlns:a16="http://schemas.microsoft.com/office/drawing/2014/main" id="{6D33169E-D3F4-46C3-8036-DF68ADD5F88E}"/>
              </a:ext>
            </a:extLst>
          </p:cNvPr>
          <p:cNvSpPr>
            <a:spLocks noGrp="1"/>
          </p:cNvSpPr>
          <p:nvPr>
            <p:ph idx="1"/>
          </p:nvPr>
        </p:nvSpPr>
        <p:spPr/>
        <p:txBody>
          <a:bodyPr/>
          <a:lstStyle/>
          <a:p>
            <a:r>
              <a:rPr lang="en-US" dirty="0">
                <a:solidFill>
                  <a:schemeClr val="bg1"/>
                </a:solidFill>
              </a:rPr>
              <a:t>Send an email request to:  </a:t>
            </a:r>
            <a:r>
              <a:rPr lang="en-US" dirty="0">
                <a:solidFill>
                  <a:schemeClr val="bg1"/>
                </a:solidFill>
                <a:hlinkClick r:id="rId2">
                  <a:extLst>
                    <a:ext uri="{A12FA001-AC4F-418D-AE19-62706E023703}">
                      <ahyp:hlinkClr xmlns:ahyp="http://schemas.microsoft.com/office/drawing/2018/hyperlinkcolor" val="tx"/>
                    </a:ext>
                  </a:extLst>
                </a:hlinkClick>
              </a:rPr>
              <a:t>alratcliffe@gmail.com</a:t>
            </a:r>
            <a:endParaRPr lang="en-US" dirty="0">
              <a:solidFill>
                <a:schemeClr val="bg1"/>
              </a:solidFill>
            </a:endParaRPr>
          </a:p>
          <a:p>
            <a:r>
              <a:rPr lang="en-US" dirty="0">
                <a:solidFill>
                  <a:schemeClr val="bg1"/>
                </a:solidFill>
              </a:rPr>
              <a:t>Subject</a:t>
            </a:r>
            <a:r>
              <a:rPr lang="en-US">
                <a:solidFill>
                  <a:schemeClr val="bg1"/>
                </a:solidFill>
              </a:rPr>
              <a:t>: Hospital </a:t>
            </a:r>
            <a:r>
              <a:rPr lang="en-US" dirty="0">
                <a:solidFill>
                  <a:schemeClr val="bg1"/>
                </a:solidFill>
              </a:rPr>
              <a:t>Financial Assistance Training</a:t>
            </a:r>
          </a:p>
          <a:p>
            <a:endParaRPr lang="en-US" dirty="0">
              <a:solidFill>
                <a:schemeClr val="bg1"/>
              </a:solidFill>
            </a:endParaRPr>
          </a:p>
          <a:p>
            <a:r>
              <a:rPr lang="en-US" dirty="0">
                <a:solidFill>
                  <a:schemeClr val="bg1"/>
                </a:solidFill>
              </a:rPr>
              <a:t>I will attach the training and reply to your request.</a:t>
            </a:r>
          </a:p>
          <a:p>
            <a:endParaRPr lang="en-US" dirty="0">
              <a:solidFill>
                <a:schemeClr val="bg1"/>
              </a:solidFill>
            </a:endParaRPr>
          </a:p>
          <a:p>
            <a:r>
              <a:rPr lang="en-US" dirty="0">
                <a:solidFill>
                  <a:schemeClr val="bg1"/>
                </a:solidFill>
              </a:rPr>
              <a:t>Thanks!</a:t>
            </a:r>
          </a:p>
        </p:txBody>
      </p:sp>
    </p:spTree>
    <p:extLst>
      <p:ext uri="{BB962C8B-B14F-4D97-AF65-F5344CB8AC3E}">
        <p14:creationId xmlns:p14="http://schemas.microsoft.com/office/powerpoint/2010/main" val="3028308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99FC94-68FF-4106-BC1C-34263C03A71E}"/>
              </a:ext>
            </a:extLst>
          </p:cNvPr>
          <p:cNvSpPr>
            <a:spLocks noGrp="1"/>
          </p:cNvSpPr>
          <p:nvPr>
            <p:ph type="title"/>
          </p:nvPr>
        </p:nvSpPr>
        <p:spPr>
          <a:xfrm>
            <a:off x="1141413" y="618518"/>
            <a:ext cx="9905998" cy="789042"/>
          </a:xfrm>
        </p:spPr>
        <p:txBody>
          <a:bodyPr/>
          <a:lstStyle/>
          <a:p>
            <a:r>
              <a:rPr lang="en-US" dirty="0"/>
              <a:t>Why we addressed this issue:</a:t>
            </a:r>
          </a:p>
        </p:txBody>
      </p:sp>
      <p:sp>
        <p:nvSpPr>
          <p:cNvPr id="3" name="Content Placeholder 2">
            <a:extLst>
              <a:ext uri="{FF2B5EF4-FFF2-40B4-BE49-F238E27FC236}">
                <a16:creationId xmlns:a16="http://schemas.microsoft.com/office/drawing/2014/main" id="{BD7C2F04-8526-4682-949B-0A9533B6FD24}"/>
              </a:ext>
            </a:extLst>
          </p:cNvPr>
          <p:cNvSpPr>
            <a:spLocks noGrp="1"/>
          </p:cNvSpPr>
          <p:nvPr>
            <p:ph idx="1"/>
          </p:nvPr>
        </p:nvSpPr>
        <p:spPr>
          <a:xfrm>
            <a:off x="1141412" y="1345722"/>
            <a:ext cx="9905999" cy="4442604"/>
          </a:xfrm>
        </p:spPr>
        <p:txBody>
          <a:bodyPr>
            <a:normAutofit fontScale="70000" lnSpcReduction="20000"/>
          </a:bodyPr>
          <a:lstStyle/>
          <a:p>
            <a:endParaRPr lang="en-US" sz="2800" dirty="0">
              <a:solidFill>
                <a:schemeClr val="bg1"/>
              </a:solidFill>
            </a:endParaRPr>
          </a:p>
          <a:p>
            <a:r>
              <a:rPr lang="en-US" sz="2800" dirty="0">
                <a:solidFill>
                  <a:schemeClr val="bg1"/>
                </a:solidFill>
              </a:rPr>
              <a:t>2017 </a:t>
            </a:r>
            <a:r>
              <a:rPr lang="en-US" sz="2800" i="1" dirty="0">
                <a:solidFill>
                  <a:schemeClr val="bg1"/>
                </a:solidFill>
              </a:rPr>
              <a:t>Access Denied </a:t>
            </a:r>
            <a:r>
              <a:rPr lang="en-US" sz="2800" dirty="0">
                <a:solidFill>
                  <a:schemeClr val="bg1"/>
                </a:solidFill>
              </a:rPr>
              <a:t>report by Columbia Legal Services found that hospitals were not adequately addressing language barriers tor patients with limited English Proficiency.  </a:t>
            </a:r>
          </a:p>
          <a:p>
            <a:r>
              <a:rPr lang="en-US" sz="2800" dirty="0">
                <a:solidFill>
                  <a:schemeClr val="bg1"/>
                </a:solidFill>
              </a:rPr>
              <a:t>Access was markedly less for Spanish-speakers than for English speakers:</a:t>
            </a:r>
          </a:p>
          <a:p>
            <a:pPr lvl="1"/>
            <a:r>
              <a:rPr lang="en-US" sz="2800" dirty="0">
                <a:solidFill>
                  <a:schemeClr val="bg1"/>
                </a:solidFill>
              </a:rPr>
              <a:t>80% of hospitals (16 0f 20) hung up at least once on Spanish-speaking telephone testers.</a:t>
            </a:r>
          </a:p>
          <a:p>
            <a:pPr lvl="1"/>
            <a:r>
              <a:rPr lang="en-US" sz="2800" dirty="0">
                <a:solidFill>
                  <a:schemeClr val="bg1"/>
                </a:solidFill>
              </a:rPr>
              <a:t>Spanish speakers were told about charity care availability by only 40% of the hospitals tested, while English speakers were informed 100% of the time.</a:t>
            </a:r>
          </a:p>
          <a:p>
            <a:pPr lvl="1"/>
            <a:r>
              <a:rPr lang="en-US" sz="2800" dirty="0">
                <a:solidFill>
                  <a:schemeClr val="bg1"/>
                </a:solidFill>
              </a:rPr>
              <a:t>Just 5 of the 20 websites mentioned language assistance for those with LEP.</a:t>
            </a:r>
          </a:p>
          <a:p>
            <a:r>
              <a:rPr lang="en-US" sz="2800" dirty="0">
                <a:solidFill>
                  <a:schemeClr val="bg1"/>
                </a:solidFill>
              </a:rPr>
              <a:t>Our Task Force was formed in November 2017 to look at disparate access to charity care.</a:t>
            </a:r>
          </a:p>
          <a:p>
            <a:pPr lvl="1"/>
            <a:endParaRPr lang="en-US" dirty="0"/>
          </a:p>
        </p:txBody>
      </p:sp>
    </p:spTree>
    <p:extLst>
      <p:ext uri="{BB962C8B-B14F-4D97-AF65-F5344CB8AC3E}">
        <p14:creationId xmlns:p14="http://schemas.microsoft.com/office/powerpoint/2010/main" val="2029149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691D5-BD87-4B4F-8436-68A04FA722D5}"/>
              </a:ext>
            </a:extLst>
          </p:cNvPr>
          <p:cNvSpPr>
            <a:spLocks noGrp="1"/>
          </p:cNvSpPr>
          <p:nvPr>
            <p:ph type="title"/>
          </p:nvPr>
        </p:nvSpPr>
        <p:spPr>
          <a:xfrm>
            <a:off x="1141413" y="608244"/>
            <a:ext cx="9905998" cy="758219"/>
          </a:xfrm>
        </p:spPr>
        <p:txBody>
          <a:bodyPr/>
          <a:lstStyle/>
          <a:p>
            <a:r>
              <a:rPr lang="en-US" dirty="0"/>
              <a:t>We reached out to Information sources:</a:t>
            </a:r>
          </a:p>
        </p:txBody>
      </p:sp>
      <p:sp>
        <p:nvSpPr>
          <p:cNvPr id="3" name="Content Placeholder 2">
            <a:extLst>
              <a:ext uri="{FF2B5EF4-FFF2-40B4-BE49-F238E27FC236}">
                <a16:creationId xmlns:a16="http://schemas.microsoft.com/office/drawing/2014/main" id="{7A9FC325-ED46-4428-9DAC-02A96A1D1364}"/>
              </a:ext>
            </a:extLst>
          </p:cNvPr>
          <p:cNvSpPr>
            <a:spLocks noGrp="1"/>
          </p:cNvSpPr>
          <p:nvPr>
            <p:ph idx="1"/>
          </p:nvPr>
        </p:nvSpPr>
        <p:spPr>
          <a:xfrm>
            <a:off x="1141412" y="1993186"/>
            <a:ext cx="9905999" cy="4017195"/>
          </a:xfrm>
        </p:spPr>
        <p:txBody>
          <a:bodyPr>
            <a:noAutofit/>
          </a:bodyPr>
          <a:lstStyle/>
          <a:p>
            <a:r>
              <a:rPr lang="en-US" sz="2000" dirty="0">
                <a:solidFill>
                  <a:schemeClr val="bg1"/>
                </a:solidFill>
              </a:rPr>
              <a:t>CHI-Franciscan,	Columbia Legal Services,	</a:t>
            </a:r>
            <a:r>
              <a:rPr lang="en-US" sz="2000" dirty="0" err="1">
                <a:solidFill>
                  <a:schemeClr val="bg1"/>
                </a:solidFill>
              </a:rPr>
              <a:t>Consejo</a:t>
            </a:r>
            <a:r>
              <a:rPr lang="en-US" sz="2000" dirty="0">
                <a:solidFill>
                  <a:schemeClr val="bg1"/>
                </a:solidFill>
              </a:rPr>
              <a:t> Counseling and Referral Service,</a:t>
            </a:r>
          </a:p>
          <a:p>
            <a:r>
              <a:rPr lang="en-US" sz="2000" dirty="0">
                <a:solidFill>
                  <a:schemeClr val="bg1"/>
                </a:solidFill>
              </a:rPr>
              <a:t>Department of Health,		Equal Rights Center, 	Korean Women’s Association,</a:t>
            </a:r>
          </a:p>
          <a:p>
            <a:r>
              <a:rPr lang="en-US" sz="2000" dirty="0">
                <a:solidFill>
                  <a:schemeClr val="bg1"/>
                </a:solidFill>
              </a:rPr>
              <a:t>Representative Laurie Jinkins	Multicare		Nativity House		</a:t>
            </a:r>
          </a:p>
          <a:p>
            <a:r>
              <a:rPr lang="en-US" sz="2000" dirty="0">
                <a:solidFill>
                  <a:schemeClr val="bg1"/>
                </a:solidFill>
              </a:rPr>
              <a:t>Pierce County Community Healthcare Alliance		SEIU 1199 NW</a:t>
            </a:r>
          </a:p>
          <a:p>
            <a:r>
              <a:rPr lang="en-US" sz="2000" dirty="0">
                <a:solidFill>
                  <a:schemeClr val="bg1"/>
                </a:solidFill>
              </a:rPr>
              <a:t>Tacoma Community House</a:t>
            </a:r>
          </a:p>
        </p:txBody>
      </p:sp>
    </p:spTree>
    <p:extLst>
      <p:ext uri="{BB962C8B-B14F-4D97-AF65-F5344CB8AC3E}">
        <p14:creationId xmlns:p14="http://schemas.microsoft.com/office/powerpoint/2010/main" val="1499544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5CCCE-6172-4460-85E9-3C4F9321FBA2}"/>
              </a:ext>
            </a:extLst>
          </p:cNvPr>
          <p:cNvSpPr>
            <a:spLocks noGrp="1"/>
          </p:cNvSpPr>
          <p:nvPr>
            <p:ph type="title"/>
          </p:nvPr>
        </p:nvSpPr>
        <p:spPr/>
        <p:txBody>
          <a:bodyPr/>
          <a:lstStyle/>
          <a:p>
            <a:r>
              <a:rPr lang="en-US" dirty="0"/>
              <a:t>What we learned:</a:t>
            </a:r>
          </a:p>
        </p:txBody>
      </p:sp>
      <p:sp>
        <p:nvSpPr>
          <p:cNvPr id="3" name="Content Placeholder 2">
            <a:extLst>
              <a:ext uri="{FF2B5EF4-FFF2-40B4-BE49-F238E27FC236}">
                <a16:creationId xmlns:a16="http://schemas.microsoft.com/office/drawing/2014/main" id="{51D97FD3-183A-4499-B999-A985BD307643}"/>
              </a:ext>
            </a:extLst>
          </p:cNvPr>
          <p:cNvSpPr>
            <a:spLocks noGrp="1"/>
          </p:cNvSpPr>
          <p:nvPr>
            <p:ph idx="1"/>
          </p:nvPr>
        </p:nvSpPr>
        <p:spPr/>
        <p:txBody>
          <a:bodyPr>
            <a:normAutofit fontScale="92500" lnSpcReduction="20000"/>
          </a:bodyPr>
          <a:lstStyle/>
          <a:p>
            <a:pPr fontAlgn="base"/>
            <a:r>
              <a:rPr lang="en-US" sz="2600" dirty="0">
                <a:solidFill>
                  <a:schemeClr val="bg1"/>
                </a:solidFill>
              </a:rPr>
              <a:t>Many patients do not realize they may be eligible for medical financial assistance or charity care.</a:t>
            </a:r>
          </a:p>
          <a:p>
            <a:pPr fontAlgn="base"/>
            <a:r>
              <a:rPr lang="en-US" sz="2600" dirty="0">
                <a:solidFill>
                  <a:schemeClr val="bg1"/>
                </a:solidFill>
              </a:rPr>
              <a:t>Many do not know how to apply for financial assistance. </a:t>
            </a:r>
          </a:p>
          <a:p>
            <a:pPr fontAlgn="base"/>
            <a:r>
              <a:rPr lang="en-US" sz="2600" dirty="0">
                <a:solidFill>
                  <a:schemeClr val="bg1"/>
                </a:solidFill>
              </a:rPr>
              <a:t>English Language Learners may have extra difficulty communicating their needs to hospital staff and understanding the information they are provided about financial assistance</a:t>
            </a:r>
          </a:p>
          <a:p>
            <a:pPr fontAlgn="base"/>
            <a:r>
              <a:rPr lang="en-US" sz="2600" dirty="0">
                <a:solidFill>
                  <a:schemeClr val="bg1"/>
                </a:solidFill>
              </a:rPr>
              <a:t>Many English Language Learners fear medical bills and/or running afoul of immigration authorities, so they avoid getting medical care early.  </a:t>
            </a:r>
          </a:p>
          <a:p>
            <a:endParaRPr lang="en-US" dirty="0"/>
          </a:p>
        </p:txBody>
      </p:sp>
    </p:spTree>
    <p:extLst>
      <p:ext uri="{BB962C8B-B14F-4D97-AF65-F5344CB8AC3E}">
        <p14:creationId xmlns:p14="http://schemas.microsoft.com/office/powerpoint/2010/main" val="2922951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7AFA1-50E1-4818-87D8-0D8294254448}"/>
              </a:ext>
            </a:extLst>
          </p:cNvPr>
          <p:cNvSpPr>
            <a:spLocks noGrp="1"/>
          </p:cNvSpPr>
          <p:nvPr>
            <p:ph type="title"/>
          </p:nvPr>
        </p:nvSpPr>
        <p:spPr>
          <a:xfrm>
            <a:off x="1141413" y="618518"/>
            <a:ext cx="9905998" cy="984251"/>
          </a:xfrm>
        </p:spPr>
        <p:txBody>
          <a:bodyPr/>
          <a:lstStyle/>
          <a:p>
            <a:r>
              <a:rPr lang="en-US" dirty="0"/>
              <a:t>Topics to be covered:</a:t>
            </a:r>
          </a:p>
        </p:txBody>
      </p:sp>
      <p:sp>
        <p:nvSpPr>
          <p:cNvPr id="3" name="Content Placeholder 2">
            <a:extLst>
              <a:ext uri="{FF2B5EF4-FFF2-40B4-BE49-F238E27FC236}">
                <a16:creationId xmlns:a16="http://schemas.microsoft.com/office/drawing/2014/main" id="{CE361818-78CE-4E75-B4F6-30C098736C44}"/>
              </a:ext>
            </a:extLst>
          </p:cNvPr>
          <p:cNvSpPr>
            <a:spLocks noGrp="1"/>
          </p:cNvSpPr>
          <p:nvPr>
            <p:ph idx="1"/>
          </p:nvPr>
        </p:nvSpPr>
        <p:spPr>
          <a:xfrm>
            <a:off x="1141412" y="1705510"/>
            <a:ext cx="9905999" cy="3986373"/>
          </a:xfrm>
        </p:spPr>
        <p:txBody>
          <a:bodyPr/>
          <a:lstStyle/>
          <a:p>
            <a:r>
              <a:rPr lang="en-US" dirty="0">
                <a:solidFill>
                  <a:schemeClr val="bg1"/>
                </a:solidFill>
              </a:rPr>
              <a:t>Issues</a:t>
            </a:r>
          </a:p>
          <a:p>
            <a:pPr lvl="1"/>
            <a:r>
              <a:rPr lang="en-US" sz="2400" dirty="0">
                <a:solidFill>
                  <a:schemeClr val="bg1"/>
                </a:solidFill>
              </a:rPr>
              <a:t>Washington charity care laws</a:t>
            </a:r>
          </a:p>
          <a:p>
            <a:pPr lvl="1"/>
            <a:r>
              <a:rPr lang="en-US" sz="2400" dirty="0">
                <a:solidFill>
                  <a:schemeClr val="bg1"/>
                </a:solidFill>
              </a:rPr>
              <a:t>Language barriers to obtaining charity care</a:t>
            </a:r>
          </a:p>
          <a:p>
            <a:pPr marL="457200" lvl="1" indent="0">
              <a:buNone/>
            </a:pPr>
            <a:endParaRPr lang="en-US" sz="2400" dirty="0">
              <a:solidFill>
                <a:schemeClr val="bg1"/>
              </a:solidFill>
            </a:endParaRPr>
          </a:p>
          <a:p>
            <a:r>
              <a:rPr lang="en-US" dirty="0">
                <a:solidFill>
                  <a:schemeClr val="bg1"/>
                </a:solidFill>
              </a:rPr>
              <a:t>Current efforts to Eliminate Barriers to Charity Care</a:t>
            </a:r>
          </a:p>
          <a:p>
            <a:pPr lvl="1"/>
            <a:r>
              <a:rPr lang="en-US" sz="2400" dirty="0">
                <a:solidFill>
                  <a:schemeClr val="bg1"/>
                </a:solidFill>
              </a:rPr>
              <a:t>Multicare</a:t>
            </a:r>
          </a:p>
          <a:p>
            <a:pPr lvl="1"/>
            <a:r>
              <a:rPr lang="en-US" sz="2400" dirty="0">
                <a:solidFill>
                  <a:schemeClr val="bg1"/>
                </a:solidFill>
              </a:rPr>
              <a:t>CHI Franciscan</a:t>
            </a:r>
          </a:p>
          <a:p>
            <a:pPr marL="0" indent="0">
              <a:buNone/>
            </a:pPr>
            <a:endParaRPr lang="en-US" dirty="0"/>
          </a:p>
        </p:txBody>
      </p:sp>
    </p:spTree>
    <p:extLst>
      <p:ext uri="{BB962C8B-B14F-4D97-AF65-F5344CB8AC3E}">
        <p14:creationId xmlns:p14="http://schemas.microsoft.com/office/powerpoint/2010/main" val="2067125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7B45D-570B-4CFD-A5E0-74A945410CC4}"/>
              </a:ext>
            </a:extLst>
          </p:cNvPr>
          <p:cNvSpPr>
            <a:spLocks noGrp="1"/>
          </p:cNvSpPr>
          <p:nvPr>
            <p:ph type="title"/>
          </p:nvPr>
        </p:nvSpPr>
        <p:spPr/>
        <p:txBody>
          <a:bodyPr/>
          <a:lstStyle/>
          <a:p>
            <a:r>
              <a:rPr lang="en-US" dirty="0"/>
              <a:t>What is Charity Care/Financial Assistance?</a:t>
            </a:r>
          </a:p>
        </p:txBody>
      </p:sp>
      <p:sp>
        <p:nvSpPr>
          <p:cNvPr id="3" name="Content Placeholder 2">
            <a:extLst>
              <a:ext uri="{FF2B5EF4-FFF2-40B4-BE49-F238E27FC236}">
                <a16:creationId xmlns:a16="http://schemas.microsoft.com/office/drawing/2014/main" id="{141525B1-6BCE-4613-B26C-C3AC64787979}"/>
              </a:ext>
            </a:extLst>
          </p:cNvPr>
          <p:cNvSpPr>
            <a:spLocks noGrp="1"/>
          </p:cNvSpPr>
          <p:nvPr>
            <p:ph idx="1"/>
          </p:nvPr>
        </p:nvSpPr>
        <p:spPr/>
        <p:txBody>
          <a:bodyPr>
            <a:normAutofit fontScale="92500"/>
          </a:bodyPr>
          <a:lstStyle/>
          <a:p>
            <a:r>
              <a:rPr lang="en-US" dirty="0">
                <a:solidFill>
                  <a:schemeClr val="bg1"/>
                </a:solidFill>
              </a:rPr>
              <a:t>Charity care is hospital care provided for free or at reduced cost to low-income patients.  Some health care systems choose to offer charity care eligibility to persons seeking primary care.</a:t>
            </a:r>
          </a:p>
          <a:p>
            <a:pPr marL="0" indent="0">
              <a:buNone/>
            </a:pPr>
            <a:endParaRPr lang="en-US" dirty="0">
              <a:solidFill>
                <a:schemeClr val="bg1"/>
              </a:solidFill>
            </a:endParaRPr>
          </a:p>
          <a:p>
            <a:r>
              <a:rPr lang="en-US" dirty="0">
                <a:solidFill>
                  <a:schemeClr val="bg1"/>
                </a:solidFill>
              </a:rPr>
              <a:t>Hospital charity care laws have existed since 1989 and are meant to ensure that health care is not out of reach for those who cannot afford it.  Those laws and regulations have evolved over the years to strengthen access to financial assistance.</a:t>
            </a:r>
          </a:p>
        </p:txBody>
      </p:sp>
    </p:spTree>
    <p:extLst>
      <p:ext uri="{BB962C8B-B14F-4D97-AF65-F5344CB8AC3E}">
        <p14:creationId xmlns:p14="http://schemas.microsoft.com/office/powerpoint/2010/main" val="11868133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624525-FFAE-4BCD-8D49-D2D3AC841990}"/>
              </a:ext>
            </a:extLst>
          </p:cNvPr>
          <p:cNvSpPr>
            <a:spLocks noGrp="1"/>
          </p:cNvSpPr>
          <p:nvPr>
            <p:ph type="title"/>
          </p:nvPr>
        </p:nvSpPr>
        <p:spPr>
          <a:xfrm>
            <a:off x="1141413" y="618518"/>
            <a:ext cx="9905998" cy="770335"/>
          </a:xfrm>
        </p:spPr>
        <p:txBody>
          <a:bodyPr>
            <a:normAutofit fontScale="90000"/>
          </a:bodyPr>
          <a:lstStyle/>
          <a:p>
            <a:pPr algn="ctr"/>
            <a:r>
              <a:rPr lang="en-US" dirty="0"/>
              <a:t>Charity care is good policy </a:t>
            </a:r>
            <a:br>
              <a:rPr lang="en-US" dirty="0"/>
            </a:br>
            <a:r>
              <a:rPr lang="en-US" dirty="0"/>
              <a:t>and promotes health equity</a:t>
            </a:r>
          </a:p>
        </p:txBody>
      </p:sp>
      <p:sp>
        <p:nvSpPr>
          <p:cNvPr id="3" name="Content Placeholder 2">
            <a:extLst>
              <a:ext uri="{FF2B5EF4-FFF2-40B4-BE49-F238E27FC236}">
                <a16:creationId xmlns:a16="http://schemas.microsoft.com/office/drawing/2014/main" id="{6095EBB7-0764-4084-9863-996B0419D8F3}"/>
              </a:ext>
            </a:extLst>
          </p:cNvPr>
          <p:cNvSpPr>
            <a:spLocks noGrp="1"/>
          </p:cNvSpPr>
          <p:nvPr>
            <p:ph idx="1"/>
          </p:nvPr>
        </p:nvSpPr>
        <p:spPr>
          <a:xfrm>
            <a:off x="1141412" y="1643865"/>
            <a:ext cx="9905999" cy="4595617"/>
          </a:xfrm>
        </p:spPr>
        <p:txBody>
          <a:bodyPr>
            <a:normAutofit fontScale="70000" lnSpcReduction="20000"/>
          </a:bodyPr>
          <a:lstStyle/>
          <a:p>
            <a:r>
              <a:rPr lang="en-US" sz="2800" dirty="0">
                <a:solidFill>
                  <a:schemeClr val="bg1"/>
                </a:solidFill>
              </a:rPr>
              <a:t>Charity care is a fair exchange for the many public benefits conferred on Washington hospitals:</a:t>
            </a:r>
          </a:p>
          <a:p>
            <a:pPr fontAlgn="base"/>
            <a:r>
              <a:rPr lang="en-US" sz="2800" dirty="0">
                <a:solidFill>
                  <a:schemeClr val="bg1"/>
                </a:solidFill>
              </a:rPr>
              <a:t>Public funds for hospital construction, </a:t>
            </a:r>
          </a:p>
          <a:p>
            <a:pPr fontAlgn="base"/>
            <a:r>
              <a:rPr lang="en-US" sz="2800" dirty="0">
                <a:solidFill>
                  <a:schemeClr val="bg1"/>
                </a:solidFill>
              </a:rPr>
              <a:t>Federal income and state property tax exemptions,</a:t>
            </a:r>
          </a:p>
          <a:p>
            <a:pPr fontAlgn="base"/>
            <a:r>
              <a:rPr lang="en-US" sz="2800" dirty="0">
                <a:solidFill>
                  <a:schemeClr val="bg1"/>
                </a:solidFill>
              </a:rPr>
              <a:t>Certain state business and occupation tax exemptions, </a:t>
            </a:r>
          </a:p>
          <a:p>
            <a:pPr fontAlgn="base"/>
            <a:r>
              <a:rPr lang="en-US" sz="2800" dirty="0">
                <a:solidFill>
                  <a:schemeClr val="bg1"/>
                </a:solidFill>
              </a:rPr>
              <a:t>The ability to issue levies or public-guarantee bonds,</a:t>
            </a:r>
          </a:p>
          <a:p>
            <a:pPr fontAlgn="base"/>
            <a:r>
              <a:rPr lang="en-US" sz="2800" dirty="0">
                <a:solidFill>
                  <a:schemeClr val="bg1"/>
                </a:solidFill>
              </a:rPr>
              <a:t>Favorable tax treatment that incentivizes charitable donations to hospitals or their foundations,</a:t>
            </a:r>
          </a:p>
          <a:p>
            <a:pPr fontAlgn="base"/>
            <a:r>
              <a:rPr lang="en-US" sz="2800" dirty="0">
                <a:solidFill>
                  <a:schemeClr val="bg1"/>
                </a:solidFill>
              </a:rPr>
              <a:t>Substantial public monies as compensation for hospital services,</a:t>
            </a:r>
          </a:p>
          <a:p>
            <a:pPr fontAlgn="base"/>
            <a:r>
              <a:rPr lang="en-US" sz="2800" dirty="0">
                <a:solidFill>
                  <a:schemeClr val="bg1"/>
                </a:solidFill>
              </a:rPr>
              <a:t>Certificate of Need Program limits the number of beds and concentrates services at certain hospitals, protecting hospitals from competition.</a:t>
            </a:r>
          </a:p>
          <a:p>
            <a:endParaRPr lang="en-US" dirty="0"/>
          </a:p>
        </p:txBody>
      </p:sp>
    </p:spTree>
    <p:extLst>
      <p:ext uri="{BB962C8B-B14F-4D97-AF65-F5344CB8AC3E}">
        <p14:creationId xmlns:p14="http://schemas.microsoft.com/office/powerpoint/2010/main" val="1486067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TM04033919[[fn=Circuit]]</Template>
  <TotalTime>2010</TotalTime>
  <Words>2387</Words>
  <Application>Microsoft Office PowerPoint</Application>
  <PresentationFormat>Widescreen</PresentationFormat>
  <Paragraphs>195</Paragraphs>
  <Slides>33</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33</vt:i4>
      </vt:variant>
    </vt:vector>
  </HeadingPairs>
  <TitlesOfParts>
    <vt:vector size="39" baseType="lpstr">
      <vt:lpstr>Arial</vt:lpstr>
      <vt:lpstr>Calibri</vt:lpstr>
      <vt:lpstr>Questrial</vt:lpstr>
      <vt:lpstr>Tw Cen MT</vt:lpstr>
      <vt:lpstr>Wingdings</vt:lpstr>
      <vt:lpstr>Circuit</vt:lpstr>
      <vt:lpstr>Helping your clients apply for hospital financial assistance </vt:lpstr>
      <vt:lpstr>Physician/Provider Bills are another matter</vt:lpstr>
      <vt:lpstr>Tacoma human rights commission</vt:lpstr>
      <vt:lpstr>Why we addressed this issue:</vt:lpstr>
      <vt:lpstr>We reached out to Information sources:</vt:lpstr>
      <vt:lpstr>What we learned:</vt:lpstr>
      <vt:lpstr>Topics to be covered:</vt:lpstr>
      <vt:lpstr>What is Charity Care/Financial Assistance?</vt:lpstr>
      <vt:lpstr>Charity care is good policy  and promotes health equity</vt:lpstr>
      <vt:lpstr>NONPROFIT STATUS CARRIES RESPONSIBILITIES: </vt:lpstr>
      <vt:lpstr>TWO HOSPITAL SYSTEMS HAVE LOCATIONS IN TACOMA </vt:lpstr>
      <vt:lpstr>Washington State Charity Care Laws</vt:lpstr>
      <vt:lpstr>THE RELEVANT STATE LAW AND REGULATIONS ARE: </vt:lpstr>
      <vt:lpstr>Washington LAW ASSIGNS HOSPITALS AN AFFIRMATIVE DUTY TO: </vt:lpstr>
      <vt:lpstr> Washington LAW REQUIRES HOSPITALS TO: </vt:lpstr>
      <vt:lpstr>EXISTING LAW REQUIRES HOSPITALS TO: </vt:lpstr>
      <vt:lpstr>INTERPRETIVE SERVICES are available AT EVERY STEP TO HELP PATIENTS:</vt:lpstr>
      <vt:lpstr>Existing law requires hospitals to:</vt:lpstr>
      <vt:lpstr>Establishing Financial eligibility  for charity care</vt:lpstr>
      <vt:lpstr>Hospitals gave us these assurances regarding “current” practices: </vt:lpstr>
      <vt:lpstr>PATIENTS QUALIFY BASED ON A COMPARISON OF THEIR FINANCIAL RESOURCES AND/OR INCOME TO FEDERAL POVERTY GUIDELINES.  </vt:lpstr>
      <vt:lpstr>Application process cannot be burdensome</vt:lpstr>
      <vt:lpstr>Application process cannot be burdensome</vt:lpstr>
      <vt:lpstr>So, how does one apply for charity care?</vt:lpstr>
      <vt:lpstr>How often must you reapply?</vt:lpstr>
      <vt:lpstr>IF you RECEIVED BILLS FOR PAST CARE, YOU MAY APPLY RETROACTIVELY </vt:lpstr>
      <vt:lpstr>REFUNDS</vt:lpstr>
      <vt:lpstr>Appeal process</vt:lpstr>
      <vt:lpstr>Physician billing – ASK at first contact</vt:lpstr>
      <vt:lpstr>Ask for Charity care at primary care clinics:</vt:lpstr>
      <vt:lpstr>ENCOURAGE YOUR LOW-INCOME CLIENTS TO ASK ABOUT FINANCIAL ASSISTANCE WHEN:</vt:lpstr>
      <vt:lpstr>Release of Identifying information?</vt:lpstr>
      <vt:lpstr>For a questions or a Copy of this training,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ELIMINATING LANGUAGE BARRIERS TO CHARITY CARE </dc:title>
  <dc:creator>Al Ratcliffe</dc:creator>
  <cp:lastModifiedBy>Al Ratcliffe</cp:lastModifiedBy>
  <cp:revision>81</cp:revision>
  <cp:lastPrinted>2019-01-20T19:43:43Z</cp:lastPrinted>
  <dcterms:created xsi:type="dcterms:W3CDTF">2018-08-16T03:29:53Z</dcterms:created>
  <dcterms:modified xsi:type="dcterms:W3CDTF">2020-01-09T18:26:27Z</dcterms:modified>
</cp:coreProperties>
</file>