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96"/>
  </p:normalViewPr>
  <p:slideViewPr>
    <p:cSldViewPr snapToGrid="0" snapToObjects="1">
      <p:cViewPr varScale="1">
        <p:scale>
          <a:sx n="76" d="100"/>
          <a:sy n="76" d="100"/>
        </p:scale>
        <p:origin x="21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0-19</c:v>
                </c:pt>
                <c:pt idx="1">
                  <c:v>20-39</c:v>
                </c:pt>
                <c:pt idx="2">
                  <c:v>40-59</c:v>
                </c:pt>
                <c:pt idx="3">
                  <c:v>60-79</c:v>
                </c:pt>
                <c:pt idx="4">
                  <c:v>80+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0.03</c:v>
                </c:pt>
                <c:pt idx="1">
                  <c:v>0.27</c:v>
                </c:pt>
                <c:pt idx="2">
                  <c:v>0.35</c:v>
                </c:pt>
                <c:pt idx="3">
                  <c:v>0.25</c:v>
                </c:pt>
                <c:pt idx="4">
                  <c:v>0.1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D-0E44-8E6E-1438219180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of Deaths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0-19</c:v>
                </c:pt>
                <c:pt idx="1">
                  <c:v>20-39</c:v>
                </c:pt>
                <c:pt idx="2">
                  <c:v>40-59</c:v>
                </c:pt>
                <c:pt idx="3">
                  <c:v>60-79</c:v>
                </c:pt>
                <c:pt idx="4">
                  <c:v>80+</c:v>
                </c:pt>
                <c:pt idx="5">
                  <c:v>Unknown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0.08</c:v>
                </c:pt>
                <c:pt idx="3">
                  <c:v>0.37</c:v>
                </c:pt>
                <c:pt idx="4">
                  <c:v>0.55000000000000004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0D-0E44-8E6E-1438219180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42468639"/>
        <c:axId val="1842953903"/>
      </c:barChart>
      <c:catAx>
        <c:axId val="184246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953903"/>
        <c:crosses val="autoZero"/>
        <c:auto val="1"/>
        <c:lblAlgn val="ctr"/>
        <c:lblOffset val="100"/>
        <c:noMultiLvlLbl val="0"/>
      </c:catAx>
      <c:valAx>
        <c:axId val="184295390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246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Cases*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Hispanic</c:v>
                </c:pt>
                <c:pt idx="1">
                  <c:v>Non-Hispanic American Indian or Alaska Native</c:v>
                </c:pt>
                <c:pt idx="2">
                  <c:v>Non-Hispanic Asian</c:v>
                </c:pt>
                <c:pt idx="3">
                  <c:v>Non-Hispanic Black</c:v>
                </c:pt>
                <c:pt idx="4">
                  <c:v>Non-Hispanic White</c:v>
                </c:pt>
                <c:pt idx="5">
                  <c:v>Non-Hispanic Native Hawaiian or Other Pacific Islander</c:v>
                </c:pt>
                <c:pt idx="6">
                  <c:v>Non-Hispanic Multiracial</c:v>
                </c:pt>
                <c:pt idx="7">
                  <c:v>Non-Hispanic Other Race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0.24</c:v>
                </c:pt>
                <c:pt idx="1">
                  <c:v>0.01</c:v>
                </c:pt>
                <c:pt idx="2">
                  <c:v>0.09</c:v>
                </c:pt>
                <c:pt idx="3">
                  <c:v>0.06</c:v>
                </c:pt>
                <c:pt idx="4">
                  <c:v>0.56000000000000005</c:v>
                </c:pt>
                <c:pt idx="5">
                  <c:v>0.01</c:v>
                </c:pt>
                <c:pt idx="6">
                  <c:v>0.02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5-7349-9229-40A2D2E95A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of Total WA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Hispanic</c:v>
                </c:pt>
                <c:pt idx="1">
                  <c:v>Non-Hispanic American Indian or Alaska Native</c:v>
                </c:pt>
                <c:pt idx="2">
                  <c:v>Non-Hispanic Asian</c:v>
                </c:pt>
                <c:pt idx="3">
                  <c:v>Non-Hispanic Black</c:v>
                </c:pt>
                <c:pt idx="4">
                  <c:v>Non-Hispanic White</c:v>
                </c:pt>
                <c:pt idx="5">
                  <c:v>Non-Hispanic Native Hawaiian or Other Pacific Islander</c:v>
                </c:pt>
                <c:pt idx="6">
                  <c:v>Non-Hispanic Multiracial</c:v>
                </c:pt>
                <c:pt idx="7">
                  <c:v>Non-Hispanic Other Race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0.13</c:v>
                </c:pt>
                <c:pt idx="1">
                  <c:v>0.01</c:v>
                </c:pt>
                <c:pt idx="2">
                  <c:v>0.09</c:v>
                </c:pt>
                <c:pt idx="3">
                  <c:v>0.04</c:v>
                </c:pt>
                <c:pt idx="4">
                  <c:v>0.68</c:v>
                </c:pt>
                <c:pt idx="5">
                  <c:v>0.01</c:v>
                </c:pt>
                <c:pt idx="6">
                  <c:v>0.04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5-7349-9229-40A2D2E95A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4500335"/>
        <c:axId val="1883852543"/>
      </c:barChart>
      <c:catAx>
        <c:axId val="185450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852543"/>
        <c:crosses val="autoZero"/>
        <c:auto val="1"/>
        <c:lblAlgn val="ctr"/>
        <c:lblOffset val="100"/>
        <c:noMultiLvlLbl val="0"/>
      </c:catAx>
      <c:valAx>
        <c:axId val="188385254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450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Cases*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Hispanic</c:v>
                </c:pt>
                <c:pt idx="1">
                  <c:v>Non-Hispanic American Indian or Alaska Native</c:v>
                </c:pt>
                <c:pt idx="2">
                  <c:v>Non-Hispanic Asian</c:v>
                </c:pt>
                <c:pt idx="3">
                  <c:v>Non-Hispanic Black</c:v>
                </c:pt>
                <c:pt idx="4">
                  <c:v>Non-Hispanic White</c:v>
                </c:pt>
                <c:pt idx="5">
                  <c:v>Non-Hispanic Native Hawaiian or Other Pacific Islander</c:v>
                </c:pt>
                <c:pt idx="6">
                  <c:v>Non-Hispanic Multiracial</c:v>
                </c:pt>
                <c:pt idx="7">
                  <c:v>Non-Hispanic Other Race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0.06</c:v>
                </c:pt>
                <c:pt idx="1">
                  <c:v>0.01</c:v>
                </c:pt>
                <c:pt idx="2">
                  <c:v>0.11</c:v>
                </c:pt>
                <c:pt idx="3">
                  <c:v>0.03</c:v>
                </c:pt>
                <c:pt idx="4">
                  <c:v>0.75</c:v>
                </c:pt>
                <c:pt idx="5">
                  <c:v>0</c:v>
                </c:pt>
                <c:pt idx="6">
                  <c:v>0.01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5-7349-9229-40A2D2E95A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of Total WA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Hispanic</c:v>
                </c:pt>
                <c:pt idx="1">
                  <c:v>Non-Hispanic American Indian or Alaska Native</c:v>
                </c:pt>
                <c:pt idx="2">
                  <c:v>Non-Hispanic Asian</c:v>
                </c:pt>
                <c:pt idx="3">
                  <c:v>Non-Hispanic Black</c:v>
                </c:pt>
                <c:pt idx="4">
                  <c:v>Non-Hispanic White</c:v>
                </c:pt>
                <c:pt idx="5">
                  <c:v>Non-Hispanic Native Hawaiian or Other Pacific Islander</c:v>
                </c:pt>
                <c:pt idx="6">
                  <c:v>Non-Hispanic Multiracial</c:v>
                </c:pt>
                <c:pt idx="7">
                  <c:v>Non-Hispanic Other Race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0.13</c:v>
                </c:pt>
                <c:pt idx="1">
                  <c:v>0.01</c:v>
                </c:pt>
                <c:pt idx="2">
                  <c:v>0.09</c:v>
                </c:pt>
                <c:pt idx="3">
                  <c:v>0.04</c:v>
                </c:pt>
                <c:pt idx="4">
                  <c:v>0.68</c:v>
                </c:pt>
                <c:pt idx="5">
                  <c:v>0.01</c:v>
                </c:pt>
                <c:pt idx="6">
                  <c:v>0.04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5-7349-9229-40A2D2E95A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4500335"/>
        <c:axId val="1883852543"/>
      </c:barChart>
      <c:catAx>
        <c:axId val="185450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852543"/>
        <c:crosses val="autoZero"/>
        <c:auto val="1"/>
        <c:lblAlgn val="ctr"/>
        <c:lblOffset val="100"/>
        <c:noMultiLvlLbl val="0"/>
      </c:catAx>
      <c:valAx>
        <c:axId val="188385254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450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0.92925</cdr:x>
      <cdr:y>0.71131</cdr:y>
    </cdr:from>
    <cdr:to>
      <cdr:x>0.96934</cdr:x>
      <cdr:y>0.76905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BDD73C41-3DBB-394C-97B8-C4F3C67BA2B9}"/>
            </a:ext>
          </a:extLst>
        </cdr:cNvPr>
        <cdr:cNvSpPr/>
      </cdr:nvSpPr>
      <cdr:spPr>
        <a:xfrm xmlns:a="http://schemas.openxmlformats.org/drawingml/2006/main">
          <a:off x="10442712" y="2938670"/>
          <a:ext cx="450574" cy="2385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dirty="0">
              <a:solidFill>
                <a:sysClr val="windowText" lastClr="000000"/>
              </a:solidFill>
            </a:rPr>
            <a:t>N/A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04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7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1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7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2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6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1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73" r:id="rId6"/>
    <p:sldLayoutId id="2147483768" r:id="rId7"/>
    <p:sldLayoutId id="2147483769" r:id="rId8"/>
    <p:sldLayoutId id="2147483770" r:id="rId9"/>
    <p:sldLayoutId id="2147483772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81309-075A-4940-BAEE-E52C62E85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9" t="5756" r="15945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7" name="Rectangle 2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46B7F-E49A-2F4F-99D5-3F81F3786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Washington State COVID-19 Data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76CDC-89F9-FB45-B166-83A48FE4B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/>
              <a:t>Megan Veith</a:t>
            </a:r>
          </a:p>
          <a:p>
            <a:pPr>
              <a:lnSpc>
                <a:spcPct val="100000"/>
              </a:lnSpc>
            </a:pPr>
            <a:r>
              <a:rPr lang="en-US" sz="1400"/>
              <a:t>Senior Manager, Policy, Advocacy, &amp; Research </a:t>
            </a:r>
          </a:p>
          <a:p>
            <a:pPr>
              <a:lnSpc>
                <a:spcPct val="100000"/>
              </a:lnSpc>
            </a:pPr>
            <a:r>
              <a:rPr lang="en-US" sz="1400"/>
              <a:t>Building Changes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E28B7-B497-A545-BC06-5932769CE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093" y="125836"/>
            <a:ext cx="2700867" cy="16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2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A3C0-017C-7143-A004-A2B8640A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Confirmed Cases /Deaths by 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BBB960-6403-9249-800D-B9AFF19B7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097023"/>
              </p:ext>
            </p:extLst>
          </p:nvPr>
        </p:nvGraphicFramePr>
        <p:xfrm>
          <a:off x="543339" y="2146852"/>
          <a:ext cx="11184835" cy="402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A2032D-A7BD-2744-A916-740217BCC80B}"/>
              </a:ext>
            </a:extLst>
          </p:cNvPr>
          <p:cNvSpPr txBox="1"/>
          <p:nvPr/>
        </p:nvSpPr>
        <p:spPr>
          <a:xfrm>
            <a:off x="967409" y="6308035"/>
            <a:ext cx="9740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Washington State Department of Health (Data updated 7:00 PM 04/13/2020)</a:t>
            </a:r>
          </a:p>
        </p:txBody>
      </p:sp>
    </p:spTree>
    <p:extLst>
      <p:ext uri="{BB962C8B-B14F-4D97-AF65-F5344CB8AC3E}">
        <p14:creationId xmlns:p14="http://schemas.microsoft.com/office/powerpoint/2010/main" val="67883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2682-7A67-3D4C-ACE9-DE38BE59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Confirmed Cases by Race/Ethnicity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8D71F0-8337-8947-A05F-5C0A7080A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669357"/>
              </p:ext>
            </p:extLst>
          </p:nvPr>
        </p:nvGraphicFramePr>
        <p:xfrm>
          <a:off x="516835" y="2040835"/>
          <a:ext cx="11237843" cy="4131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BF50C9-B0A6-6A40-BC63-6D1559E45027}"/>
              </a:ext>
            </a:extLst>
          </p:cNvPr>
          <p:cNvSpPr txBox="1"/>
          <p:nvPr/>
        </p:nvSpPr>
        <p:spPr>
          <a:xfrm>
            <a:off x="8772939" y="2505670"/>
            <a:ext cx="290222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data represent only 51% of total confirmed cases in WA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40B31-530C-7041-99C2-30356A4FD45F}"/>
              </a:ext>
            </a:extLst>
          </p:cNvPr>
          <p:cNvSpPr txBox="1"/>
          <p:nvPr/>
        </p:nvSpPr>
        <p:spPr>
          <a:xfrm>
            <a:off x="967409" y="6308035"/>
            <a:ext cx="974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Out of total with reported race/ethnicity</a:t>
            </a:r>
          </a:p>
          <a:p>
            <a:r>
              <a:rPr lang="en-US" sz="1200" dirty="0"/>
              <a:t>Source: Washington State Department of Health (Data updated 7:00 PM 04/13/2020)</a:t>
            </a:r>
          </a:p>
        </p:txBody>
      </p:sp>
    </p:spTree>
    <p:extLst>
      <p:ext uri="{BB962C8B-B14F-4D97-AF65-F5344CB8AC3E}">
        <p14:creationId xmlns:p14="http://schemas.microsoft.com/office/powerpoint/2010/main" val="252589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2682-7A67-3D4C-ACE9-DE38BE59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Deaths by Race/Ethnicity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8D71F0-8337-8947-A05F-5C0A7080A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583443"/>
              </p:ext>
            </p:extLst>
          </p:nvPr>
        </p:nvGraphicFramePr>
        <p:xfrm>
          <a:off x="516835" y="2040835"/>
          <a:ext cx="11237843" cy="4131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BF50C9-B0A6-6A40-BC63-6D1559E45027}"/>
              </a:ext>
            </a:extLst>
          </p:cNvPr>
          <p:cNvSpPr txBox="1"/>
          <p:nvPr/>
        </p:nvSpPr>
        <p:spPr>
          <a:xfrm>
            <a:off x="8772939" y="2505670"/>
            <a:ext cx="290222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data represent only 87% of total confirmed cases in WA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40B31-530C-7041-99C2-30356A4FD45F}"/>
              </a:ext>
            </a:extLst>
          </p:cNvPr>
          <p:cNvSpPr txBox="1"/>
          <p:nvPr/>
        </p:nvSpPr>
        <p:spPr>
          <a:xfrm>
            <a:off x="967409" y="6308035"/>
            <a:ext cx="974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Out of total with reported race/ethnicity</a:t>
            </a:r>
          </a:p>
          <a:p>
            <a:r>
              <a:rPr lang="en-US" sz="1200" dirty="0"/>
              <a:t>Source: Washington State Department of Health (Data updated 7:00 PM 04/13/2020)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73C41-3DBB-394C-97B8-C4F3C67BA2B9}"/>
              </a:ext>
            </a:extLst>
          </p:cNvPr>
          <p:cNvSpPr/>
          <p:nvPr/>
        </p:nvSpPr>
        <p:spPr>
          <a:xfrm>
            <a:off x="10999304" y="4969565"/>
            <a:ext cx="450574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210460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E550E-9CED-6A44-9D13-C5040445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 and Challenges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4C7597-DA79-DA43-824D-0947B94CB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Caveats to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1C59-95E6-3E4C-8BA8-ACBEDDC037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Small sample sizes</a:t>
            </a:r>
          </a:p>
          <a:p>
            <a:r>
              <a:rPr lang="en-US" dirty="0"/>
              <a:t>Lack of widespread testing </a:t>
            </a:r>
          </a:p>
          <a:p>
            <a:r>
              <a:rPr lang="en-US" dirty="0"/>
              <a:t>Not representative of general population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6B83AD-EC90-0D43-BC00-BF74F287E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Challenges to getting accurate and comprehensive data disaggregated by race and ethnicity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A4FF3-734F-E342-A405-733E45D46B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pPr lvl="1"/>
            <a:r>
              <a:rPr lang="en-US" dirty="0"/>
              <a:t>Being refused testing and care;</a:t>
            </a:r>
          </a:p>
          <a:p>
            <a:pPr lvl="1"/>
            <a:r>
              <a:rPr lang="en-US" dirty="0"/>
              <a:t>Unavailability of testing and care nearby;</a:t>
            </a:r>
          </a:p>
          <a:p>
            <a:pPr lvl="1"/>
            <a:r>
              <a:rPr lang="en-US" dirty="0"/>
              <a:t>Lack of childcare;</a:t>
            </a:r>
          </a:p>
          <a:p>
            <a:pPr lvl="1"/>
            <a:r>
              <a:rPr lang="en-US" dirty="0"/>
              <a:t>Work schedules and the need for employment make it impossible to take time off;</a:t>
            </a:r>
          </a:p>
          <a:p>
            <a:pPr lvl="1"/>
            <a:r>
              <a:rPr lang="en-US" dirty="0"/>
              <a:t>Fear of contracting the virus; and</a:t>
            </a:r>
          </a:p>
          <a:p>
            <a:pPr lvl="1"/>
            <a:r>
              <a:rPr lang="en-US" dirty="0"/>
              <a:t>Lack of medical insurance and fear of high medical costs.</a:t>
            </a:r>
          </a:p>
          <a:p>
            <a:endParaRPr lang="en-US" dirty="0"/>
          </a:p>
        </p:txBody>
      </p:sp>
      <p:pic>
        <p:nvPicPr>
          <p:cNvPr id="9" name="Graphic 8" descr="Bar chart">
            <a:extLst>
              <a:ext uri="{FF2B5EF4-FFF2-40B4-BE49-F238E27FC236}">
                <a16:creationId xmlns:a16="http://schemas.microsoft.com/office/drawing/2014/main" id="{B389D631-DA81-7D44-A10D-3038B7BCD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0532" y="136966"/>
            <a:ext cx="1913467" cy="19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7733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204</Words>
  <Application>Microsoft Macintosh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Avenir Next LT Pro</vt:lpstr>
      <vt:lpstr>Calibri</vt:lpstr>
      <vt:lpstr>AccentBoxVTI</vt:lpstr>
      <vt:lpstr>Washington State COVID-19 Data</vt:lpstr>
      <vt:lpstr>Confirmed Cases /Deaths by Age</vt:lpstr>
      <vt:lpstr>Confirmed Cases by Race/Ethnicity</vt:lpstr>
      <vt:lpstr>Deaths by Race/Ethnicity</vt:lpstr>
      <vt:lpstr>Caveats and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COVID-19 Data</dc:title>
  <dc:creator>Megan Veith</dc:creator>
  <cp:lastModifiedBy>Megan Veith</cp:lastModifiedBy>
  <cp:revision>3</cp:revision>
  <dcterms:created xsi:type="dcterms:W3CDTF">2020-04-14T18:04:43Z</dcterms:created>
  <dcterms:modified xsi:type="dcterms:W3CDTF">2020-04-14T18:30:03Z</dcterms:modified>
</cp:coreProperties>
</file>