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533" r:id="rId5"/>
    <p:sldId id="534" r:id="rId6"/>
    <p:sldId id="522" r:id="rId7"/>
    <p:sldId id="519" r:id="rId8"/>
    <p:sldId id="520" r:id="rId9"/>
    <p:sldId id="523" r:id="rId10"/>
    <p:sldId id="524" r:id="rId11"/>
    <p:sldId id="525" r:id="rId12"/>
    <p:sldId id="526" r:id="rId13"/>
    <p:sldId id="527" r:id="rId14"/>
    <p:sldId id="528" r:id="rId15"/>
    <p:sldId id="51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CC4A06-51A5-495E-A049-73AE95523696}" v="19" dt="2020-06-24T16:12:35.8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304" autoAdjust="0"/>
  </p:normalViewPr>
  <p:slideViewPr>
    <p:cSldViewPr snapToGrid="0">
      <p:cViewPr varScale="1">
        <p:scale>
          <a:sx n="102" d="100"/>
          <a:sy n="102" d="100"/>
        </p:scale>
        <p:origin x="9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5.svg"/><Relationship Id="rId1" Type="http://schemas.openxmlformats.org/officeDocument/2006/relationships/image" Target="../media/image12.png"/><Relationship Id="rId6" Type="http://schemas.openxmlformats.org/officeDocument/2006/relationships/image" Target="../media/image9.svg"/><Relationship Id="rId5" Type="http://schemas.openxmlformats.org/officeDocument/2006/relationships/image" Target="../media/image14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DDA346-53B7-48EE-9BD3-875D1647890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4A2CDA3-56DD-4B36-B816-62D1CDA472E3}">
      <dgm:prSet/>
      <dgm:spPr/>
      <dgm:t>
        <a:bodyPr/>
        <a:lstStyle/>
        <a:p>
          <a:r>
            <a:rPr lang="en-US"/>
            <a:t>Homelessness and pandemic disproportionately affect persons of color and marginalized communities  -- identify and remediate disparities</a:t>
          </a:r>
        </a:p>
      </dgm:t>
    </dgm:pt>
    <dgm:pt modelId="{D49AB8BF-7BEA-4D5F-B3A9-4B4C5ACD3D47}" type="parTrans" cxnId="{10B482E8-8BDF-497F-85BE-36FF26F296D9}">
      <dgm:prSet/>
      <dgm:spPr/>
      <dgm:t>
        <a:bodyPr/>
        <a:lstStyle/>
        <a:p>
          <a:endParaRPr lang="en-US"/>
        </a:p>
      </dgm:t>
    </dgm:pt>
    <dgm:pt modelId="{7C580671-76F1-4D73-B76A-25D720F609AC}" type="sibTrans" cxnId="{10B482E8-8BDF-497F-85BE-36FF26F296D9}">
      <dgm:prSet/>
      <dgm:spPr/>
      <dgm:t>
        <a:bodyPr/>
        <a:lstStyle/>
        <a:p>
          <a:endParaRPr lang="en-US"/>
        </a:p>
      </dgm:t>
    </dgm:pt>
    <dgm:pt modelId="{F8D21BC5-ED95-41D4-8CC6-408682CA0FB6}">
      <dgm:prSet/>
      <dgm:spPr/>
      <dgm:t>
        <a:bodyPr/>
        <a:lstStyle/>
        <a:p>
          <a:r>
            <a:rPr lang="en-US"/>
            <a:t>Address highest needs first</a:t>
          </a:r>
        </a:p>
      </dgm:t>
    </dgm:pt>
    <dgm:pt modelId="{EF335F0F-122F-4C23-BF52-4C1EFDB9F322}" type="parTrans" cxnId="{821B2F00-D74E-45DB-A4D6-40079AF6DF5D}">
      <dgm:prSet/>
      <dgm:spPr/>
      <dgm:t>
        <a:bodyPr/>
        <a:lstStyle/>
        <a:p>
          <a:endParaRPr lang="en-US"/>
        </a:p>
      </dgm:t>
    </dgm:pt>
    <dgm:pt modelId="{EAE6314D-D138-40BD-B757-B901C5B3531F}" type="sibTrans" cxnId="{821B2F00-D74E-45DB-A4D6-40079AF6DF5D}">
      <dgm:prSet/>
      <dgm:spPr/>
      <dgm:t>
        <a:bodyPr/>
        <a:lstStyle/>
        <a:p>
          <a:endParaRPr lang="en-US"/>
        </a:p>
      </dgm:t>
    </dgm:pt>
    <dgm:pt modelId="{CCFA358B-2B51-4870-9407-D16AA6A85F63}">
      <dgm:prSet/>
      <dgm:spPr/>
      <dgm:t>
        <a:bodyPr/>
        <a:lstStyle/>
        <a:p>
          <a:r>
            <a:rPr lang="en-US"/>
            <a:t>Get people into housing – prevention after immediate concerns are addressed</a:t>
          </a:r>
        </a:p>
      </dgm:t>
    </dgm:pt>
    <dgm:pt modelId="{28C9CC4F-0870-45ED-9F25-50161C689C91}" type="parTrans" cxnId="{38040B3D-1AB0-4BC7-A621-AF9408BB444D}">
      <dgm:prSet/>
      <dgm:spPr/>
      <dgm:t>
        <a:bodyPr/>
        <a:lstStyle/>
        <a:p>
          <a:endParaRPr lang="en-US"/>
        </a:p>
      </dgm:t>
    </dgm:pt>
    <dgm:pt modelId="{66D76DC3-9538-47A4-BB64-28A000F94E51}" type="sibTrans" cxnId="{38040B3D-1AB0-4BC7-A621-AF9408BB444D}">
      <dgm:prSet/>
      <dgm:spPr/>
      <dgm:t>
        <a:bodyPr/>
        <a:lstStyle/>
        <a:p>
          <a:endParaRPr lang="en-US"/>
        </a:p>
      </dgm:t>
    </dgm:pt>
    <dgm:pt modelId="{009FB3A7-6308-4F36-9DA6-9376AC5A3B2D}">
      <dgm:prSet/>
      <dgm:spPr/>
      <dgm:t>
        <a:bodyPr/>
        <a:lstStyle/>
        <a:p>
          <a:r>
            <a:rPr lang="en-US"/>
            <a:t>Create partnerships</a:t>
          </a:r>
        </a:p>
      </dgm:t>
    </dgm:pt>
    <dgm:pt modelId="{5FFA1200-C0DF-47A2-8C02-4F375DBA7C5E}" type="parTrans" cxnId="{6DD81624-1B44-4CFD-9491-A2E90A927EAB}">
      <dgm:prSet/>
      <dgm:spPr/>
      <dgm:t>
        <a:bodyPr/>
        <a:lstStyle/>
        <a:p>
          <a:endParaRPr lang="en-US"/>
        </a:p>
      </dgm:t>
    </dgm:pt>
    <dgm:pt modelId="{3EEAF770-5255-4F98-AEA8-1E626DF3110B}" type="sibTrans" cxnId="{6DD81624-1B44-4CFD-9491-A2E90A927EAB}">
      <dgm:prSet/>
      <dgm:spPr/>
      <dgm:t>
        <a:bodyPr/>
        <a:lstStyle/>
        <a:p>
          <a:endParaRPr lang="en-US"/>
        </a:p>
      </dgm:t>
    </dgm:pt>
    <dgm:pt modelId="{BAF74C94-386F-447A-8E1A-6BF8C4DC1B33}" type="pres">
      <dgm:prSet presAssocID="{EBDDA346-53B7-48EE-9BD3-875D16478904}" presName="root" presStyleCnt="0">
        <dgm:presLayoutVars>
          <dgm:dir/>
          <dgm:resizeHandles val="exact"/>
        </dgm:presLayoutVars>
      </dgm:prSet>
      <dgm:spPr/>
    </dgm:pt>
    <dgm:pt modelId="{6049A0D6-05FD-4DF3-96BD-43E7FE54F859}" type="pres">
      <dgm:prSet presAssocID="{34A2CDA3-56DD-4B36-B816-62D1CDA472E3}" presName="compNode" presStyleCnt="0"/>
      <dgm:spPr/>
    </dgm:pt>
    <dgm:pt modelId="{53E4F369-5E21-4E60-B2A9-CF16541CED57}" type="pres">
      <dgm:prSet presAssocID="{34A2CDA3-56DD-4B36-B816-62D1CDA472E3}" presName="bgRect" presStyleLbl="bgShp" presStyleIdx="0" presStyleCnt="4"/>
      <dgm:spPr/>
    </dgm:pt>
    <dgm:pt modelId="{CD4A7820-12C0-464D-A3DF-45CB2269516C}" type="pres">
      <dgm:prSet presAssocID="{34A2CDA3-56DD-4B36-B816-62D1CDA472E3}" presName="iconRect" presStyleLbl="node1" presStyleIdx="0" presStyleCnt="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F26A8E54-4E95-4FD3-BE73-8F8CCEA0688B}" type="pres">
      <dgm:prSet presAssocID="{34A2CDA3-56DD-4B36-B816-62D1CDA472E3}" presName="spaceRect" presStyleCnt="0"/>
      <dgm:spPr/>
    </dgm:pt>
    <dgm:pt modelId="{6E9840E5-B32D-4C4B-B9C8-A75C91FF543D}" type="pres">
      <dgm:prSet presAssocID="{34A2CDA3-56DD-4B36-B816-62D1CDA472E3}" presName="parTx" presStyleLbl="revTx" presStyleIdx="0" presStyleCnt="4">
        <dgm:presLayoutVars>
          <dgm:chMax val="0"/>
          <dgm:chPref val="0"/>
        </dgm:presLayoutVars>
      </dgm:prSet>
      <dgm:spPr/>
    </dgm:pt>
    <dgm:pt modelId="{A8D04D5C-027D-4E31-A00A-3D0287F738DB}" type="pres">
      <dgm:prSet presAssocID="{7C580671-76F1-4D73-B76A-25D720F609AC}" presName="sibTrans" presStyleCnt="0"/>
      <dgm:spPr/>
    </dgm:pt>
    <dgm:pt modelId="{E5C489E5-1C96-43EE-BADF-115FEC7BC951}" type="pres">
      <dgm:prSet presAssocID="{F8D21BC5-ED95-41D4-8CC6-408682CA0FB6}" presName="compNode" presStyleCnt="0"/>
      <dgm:spPr/>
    </dgm:pt>
    <dgm:pt modelId="{4DA393CD-9EC7-49BB-99A4-883F3D3B24F9}" type="pres">
      <dgm:prSet presAssocID="{F8D21BC5-ED95-41D4-8CC6-408682CA0FB6}" presName="bgRect" presStyleLbl="bgShp" presStyleIdx="1" presStyleCnt="4"/>
      <dgm:spPr/>
    </dgm:pt>
    <dgm:pt modelId="{54FED2EF-027B-4743-BEE0-54E742AAEF7D}" type="pres">
      <dgm:prSet presAssocID="{F8D21BC5-ED95-41D4-8CC6-408682CA0FB6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B55E74A-A72A-41DD-AFCA-7F996EF9E6E4}" type="pres">
      <dgm:prSet presAssocID="{F8D21BC5-ED95-41D4-8CC6-408682CA0FB6}" presName="spaceRect" presStyleCnt="0"/>
      <dgm:spPr/>
    </dgm:pt>
    <dgm:pt modelId="{EBE5E3F6-F4E3-4643-A284-F11BFD433F54}" type="pres">
      <dgm:prSet presAssocID="{F8D21BC5-ED95-41D4-8CC6-408682CA0FB6}" presName="parTx" presStyleLbl="revTx" presStyleIdx="1" presStyleCnt="4">
        <dgm:presLayoutVars>
          <dgm:chMax val="0"/>
          <dgm:chPref val="0"/>
        </dgm:presLayoutVars>
      </dgm:prSet>
      <dgm:spPr/>
    </dgm:pt>
    <dgm:pt modelId="{650C0355-5463-4E72-A43F-F5275A979B4E}" type="pres">
      <dgm:prSet presAssocID="{EAE6314D-D138-40BD-B757-B901C5B3531F}" presName="sibTrans" presStyleCnt="0"/>
      <dgm:spPr/>
    </dgm:pt>
    <dgm:pt modelId="{DC761522-2F0D-4225-A66D-167C5660240D}" type="pres">
      <dgm:prSet presAssocID="{CCFA358B-2B51-4870-9407-D16AA6A85F63}" presName="compNode" presStyleCnt="0"/>
      <dgm:spPr/>
    </dgm:pt>
    <dgm:pt modelId="{D6CEAF40-DD46-4F13-9E86-7DD850657FD9}" type="pres">
      <dgm:prSet presAssocID="{CCFA358B-2B51-4870-9407-D16AA6A85F63}" presName="bgRect" presStyleLbl="bgShp" presStyleIdx="2" presStyleCnt="4"/>
      <dgm:spPr/>
    </dgm:pt>
    <dgm:pt modelId="{C87DF6E8-C7B8-4B19-A038-589D0C69FF0E}" type="pres">
      <dgm:prSet presAssocID="{CCFA358B-2B51-4870-9407-D16AA6A85F63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111A979D-AF04-423A-9658-EE21040D7068}" type="pres">
      <dgm:prSet presAssocID="{CCFA358B-2B51-4870-9407-D16AA6A85F63}" presName="spaceRect" presStyleCnt="0"/>
      <dgm:spPr/>
    </dgm:pt>
    <dgm:pt modelId="{5F359744-0A6E-4A33-A48F-9F3F2B7E1439}" type="pres">
      <dgm:prSet presAssocID="{CCFA358B-2B51-4870-9407-D16AA6A85F63}" presName="parTx" presStyleLbl="revTx" presStyleIdx="2" presStyleCnt="4">
        <dgm:presLayoutVars>
          <dgm:chMax val="0"/>
          <dgm:chPref val="0"/>
        </dgm:presLayoutVars>
      </dgm:prSet>
      <dgm:spPr/>
    </dgm:pt>
    <dgm:pt modelId="{30A1D88D-FADE-4B49-A1F3-57CC587A930C}" type="pres">
      <dgm:prSet presAssocID="{66D76DC3-9538-47A4-BB64-28A000F94E51}" presName="sibTrans" presStyleCnt="0"/>
      <dgm:spPr/>
    </dgm:pt>
    <dgm:pt modelId="{C0E2DECC-46CB-4D8E-928F-B7B50417F50C}" type="pres">
      <dgm:prSet presAssocID="{009FB3A7-6308-4F36-9DA6-9376AC5A3B2D}" presName="compNode" presStyleCnt="0"/>
      <dgm:spPr/>
    </dgm:pt>
    <dgm:pt modelId="{95C19D17-8D1D-4495-837D-DA0AC4DAEB5A}" type="pres">
      <dgm:prSet presAssocID="{009FB3A7-6308-4F36-9DA6-9376AC5A3B2D}" presName="bgRect" presStyleLbl="bgShp" presStyleIdx="3" presStyleCnt="4"/>
      <dgm:spPr/>
    </dgm:pt>
    <dgm:pt modelId="{790080A1-84DC-4B75-A5D6-5F1A7D7C3180}" type="pres">
      <dgm:prSet presAssocID="{009FB3A7-6308-4F36-9DA6-9376AC5A3B2D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134BF7A0-8948-4D52-B921-A5BADD30A75A}" type="pres">
      <dgm:prSet presAssocID="{009FB3A7-6308-4F36-9DA6-9376AC5A3B2D}" presName="spaceRect" presStyleCnt="0"/>
      <dgm:spPr/>
    </dgm:pt>
    <dgm:pt modelId="{EB976271-CE09-4C56-AC1C-46D56B6EBECD}" type="pres">
      <dgm:prSet presAssocID="{009FB3A7-6308-4F36-9DA6-9376AC5A3B2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21B2F00-D74E-45DB-A4D6-40079AF6DF5D}" srcId="{EBDDA346-53B7-48EE-9BD3-875D16478904}" destId="{F8D21BC5-ED95-41D4-8CC6-408682CA0FB6}" srcOrd="1" destOrd="0" parTransId="{EF335F0F-122F-4C23-BF52-4C1EFDB9F322}" sibTransId="{EAE6314D-D138-40BD-B757-B901C5B3531F}"/>
    <dgm:cxn modelId="{6DD81624-1B44-4CFD-9491-A2E90A927EAB}" srcId="{EBDDA346-53B7-48EE-9BD3-875D16478904}" destId="{009FB3A7-6308-4F36-9DA6-9376AC5A3B2D}" srcOrd="3" destOrd="0" parTransId="{5FFA1200-C0DF-47A2-8C02-4F375DBA7C5E}" sibTransId="{3EEAF770-5255-4F98-AEA8-1E626DF3110B}"/>
    <dgm:cxn modelId="{09043425-B93C-410E-95F3-530510D2C2DD}" type="presOf" srcId="{009FB3A7-6308-4F36-9DA6-9376AC5A3B2D}" destId="{EB976271-CE09-4C56-AC1C-46D56B6EBECD}" srcOrd="0" destOrd="0" presId="urn:microsoft.com/office/officeart/2018/2/layout/IconVerticalSolidList"/>
    <dgm:cxn modelId="{38040B3D-1AB0-4BC7-A621-AF9408BB444D}" srcId="{EBDDA346-53B7-48EE-9BD3-875D16478904}" destId="{CCFA358B-2B51-4870-9407-D16AA6A85F63}" srcOrd="2" destOrd="0" parTransId="{28C9CC4F-0870-45ED-9F25-50161C689C91}" sibTransId="{66D76DC3-9538-47A4-BB64-28A000F94E51}"/>
    <dgm:cxn modelId="{B0BE5D4F-64B4-4F7E-895C-70ACBD28EAFA}" type="presOf" srcId="{F8D21BC5-ED95-41D4-8CC6-408682CA0FB6}" destId="{EBE5E3F6-F4E3-4643-A284-F11BFD433F54}" srcOrd="0" destOrd="0" presId="urn:microsoft.com/office/officeart/2018/2/layout/IconVerticalSolidList"/>
    <dgm:cxn modelId="{A5E0C85A-AB62-49C6-A3A8-DB9EC8BB321C}" type="presOf" srcId="{EBDDA346-53B7-48EE-9BD3-875D16478904}" destId="{BAF74C94-386F-447A-8E1A-6BF8C4DC1B33}" srcOrd="0" destOrd="0" presId="urn:microsoft.com/office/officeart/2018/2/layout/IconVerticalSolidList"/>
    <dgm:cxn modelId="{CA1DEAA3-4BE7-4461-9B49-3DD7691D6822}" type="presOf" srcId="{34A2CDA3-56DD-4B36-B816-62D1CDA472E3}" destId="{6E9840E5-B32D-4C4B-B9C8-A75C91FF543D}" srcOrd="0" destOrd="0" presId="urn:microsoft.com/office/officeart/2018/2/layout/IconVerticalSolidList"/>
    <dgm:cxn modelId="{8A6BDFB6-C412-4BCA-A26E-EDE9DC5F670F}" type="presOf" srcId="{CCFA358B-2B51-4870-9407-D16AA6A85F63}" destId="{5F359744-0A6E-4A33-A48F-9F3F2B7E1439}" srcOrd="0" destOrd="0" presId="urn:microsoft.com/office/officeart/2018/2/layout/IconVerticalSolidList"/>
    <dgm:cxn modelId="{10B482E8-8BDF-497F-85BE-36FF26F296D9}" srcId="{EBDDA346-53B7-48EE-9BD3-875D16478904}" destId="{34A2CDA3-56DD-4B36-B816-62D1CDA472E3}" srcOrd="0" destOrd="0" parTransId="{D49AB8BF-7BEA-4D5F-B3A9-4B4C5ACD3D47}" sibTransId="{7C580671-76F1-4D73-B76A-25D720F609AC}"/>
    <dgm:cxn modelId="{8D1E8C7A-9BA1-4143-85E7-A83144D668DD}" type="presParOf" srcId="{BAF74C94-386F-447A-8E1A-6BF8C4DC1B33}" destId="{6049A0D6-05FD-4DF3-96BD-43E7FE54F859}" srcOrd="0" destOrd="0" presId="urn:microsoft.com/office/officeart/2018/2/layout/IconVerticalSolidList"/>
    <dgm:cxn modelId="{E859FAE5-61D8-4D33-B223-FD19CE9E4EA4}" type="presParOf" srcId="{6049A0D6-05FD-4DF3-96BD-43E7FE54F859}" destId="{53E4F369-5E21-4E60-B2A9-CF16541CED57}" srcOrd="0" destOrd="0" presId="urn:microsoft.com/office/officeart/2018/2/layout/IconVerticalSolidList"/>
    <dgm:cxn modelId="{BB6633F6-F926-4BEB-85F6-6795E0A42A86}" type="presParOf" srcId="{6049A0D6-05FD-4DF3-96BD-43E7FE54F859}" destId="{CD4A7820-12C0-464D-A3DF-45CB2269516C}" srcOrd="1" destOrd="0" presId="urn:microsoft.com/office/officeart/2018/2/layout/IconVerticalSolidList"/>
    <dgm:cxn modelId="{1F3BD6C9-CC6B-4150-8503-2C79901959DB}" type="presParOf" srcId="{6049A0D6-05FD-4DF3-96BD-43E7FE54F859}" destId="{F26A8E54-4E95-4FD3-BE73-8F8CCEA0688B}" srcOrd="2" destOrd="0" presId="urn:microsoft.com/office/officeart/2018/2/layout/IconVerticalSolidList"/>
    <dgm:cxn modelId="{8E3AD8A3-D400-42B1-9B1D-C644CBF6502B}" type="presParOf" srcId="{6049A0D6-05FD-4DF3-96BD-43E7FE54F859}" destId="{6E9840E5-B32D-4C4B-B9C8-A75C91FF543D}" srcOrd="3" destOrd="0" presId="urn:microsoft.com/office/officeart/2018/2/layout/IconVerticalSolidList"/>
    <dgm:cxn modelId="{926E618F-C436-47DA-B8F6-2DE2602FB0F4}" type="presParOf" srcId="{BAF74C94-386F-447A-8E1A-6BF8C4DC1B33}" destId="{A8D04D5C-027D-4E31-A00A-3D0287F738DB}" srcOrd="1" destOrd="0" presId="urn:microsoft.com/office/officeart/2018/2/layout/IconVerticalSolidList"/>
    <dgm:cxn modelId="{847913D5-465D-454C-B369-808B93BFDCA4}" type="presParOf" srcId="{BAF74C94-386F-447A-8E1A-6BF8C4DC1B33}" destId="{E5C489E5-1C96-43EE-BADF-115FEC7BC951}" srcOrd="2" destOrd="0" presId="urn:microsoft.com/office/officeart/2018/2/layout/IconVerticalSolidList"/>
    <dgm:cxn modelId="{B3AF1333-5024-4E18-84B4-EE75231C9BE5}" type="presParOf" srcId="{E5C489E5-1C96-43EE-BADF-115FEC7BC951}" destId="{4DA393CD-9EC7-49BB-99A4-883F3D3B24F9}" srcOrd="0" destOrd="0" presId="urn:microsoft.com/office/officeart/2018/2/layout/IconVerticalSolidList"/>
    <dgm:cxn modelId="{81035858-EF49-49F8-9732-0861CD8E6F0E}" type="presParOf" srcId="{E5C489E5-1C96-43EE-BADF-115FEC7BC951}" destId="{54FED2EF-027B-4743-BEE0-54E742AAEF7D}" srcOrd="1" destOrd="0" presId="urn:microsoft.com/office/officeart/2018/2/layout/IconVerticalSolidList"/>
    <dgm:cxn modelId="{B3537C6E-B779-4D67-BD72-8FE494F02196}" type="presParOf" srcId="{E5C489E5-1C96-43EE-BADF-115FEC7BC951}" destId="{0B55E74A-A72A-41DD-AFCA-7F996EF9E6E4}" srcOrd="2" destOrd="0" presId="urn:microsoft.com/office/officeart/2018/2/layout/IconVerticalSolidList"/>
    <dgm:cxn modelId="{EB8C4349-FEAD-408C-A78C-A595F06ED76A}" type="presParOf" srcId="{E5C489E5-1C96-43EE-BADF-115FEC7BC951}" destId="{EBE5E3F6-F4E3-4643-A284-F11BFD433F54}" srcOrd="3" destOrd="0" presId="urn:microsoft.com/office/officeart/2018/2/layout/IconVerticalSolidList"/>
    <dgm:cxn modelId="{EEA57E48-EDF0-401C-A856-201DBDA05ABA}" type="presParOf" srcId="{BAF74C94-386F-447A-8E1A-6BF8C4DC1B33}" destId="{650C0355-5463-4E72-A43F-F5275A979B4E}" srcOrd="3" destOrd="0" presId="urn:microsoft.com/office/officeart/2018/2/layout/IconVerticalSolidList"/>
    <dgm:cxn modelId="{73552A80-36A9-4012-8340-F367675A7673}" type="presParOf" srcId="{BAF74C94-386F-447A-8E1A-6BF8C4DC1B33}" destId="{DC761522-2F0D-4225-A66D-167C5660240D}" srcOrd="4" destOrd="0" presId="urn:microsoft.com/office/officeart/2018/2/layout/IconVerticalSolidList"/>
    <dgm:cxn modelId="{7E517ABE-065B-4CCF-B9EB-B26D616693FD}" type="presParOf" srcId="{DC761522-2F0D-4225-A66D-167C5660240D}" destId="{D6CEAF40-DD46-4F13-9E86-7DD850657FD9}" srcOrd="0" destOrd="0" presId="urn:microsoft.com/office/officeart/2018/2/layout/IconVerticalSolidList"/>
    <dgm:cxn modelId="{BDE8D2F7-7503-4F3B-8020-E5438924F726}" type="presParOf" srcId="{DC761522-2F0D-4225-A66D-167C5660240D}" destId="{C87DF6E8-C7B8-4B19-A038-589D0C69FF0E}" srcOrd="1" destOrd="0" presId="urn:microsoft.com/office/officeart/2018/2/layout/IconVerticalSolidList"/>
    <dgm:cxn modelId="{2475D49E-B6ED-4399-93AE-083E072615AB}" type="presParOf" srcId="{DC761522-2F0D-4225-A66D-167C5660240D}" destId="{111A979D-AF04-423A-9658-EE21040D7068}" srcOrd="2" destOrd="0" presId="urn:microsoft.com/office/officeart/2018/2/layout/IconVerticalSolidList"/>
    <dgm:cxn modelId="{34EAD31C-94DC-474C-B3EC-AE42D3BF5579}" type="presParOf" srcId="{DC761522-2F0D-4225-A66D-167C5660240D}" destId="{5F359744-0A6E-4A33-A48F-9F3F2B7E1439}" srcOrd="3" destOrd="0" presId="urn:microsoft.com/office/officeart/2018/2/layout/IconVerticalSolidList"/>
    <dgm:cxn modelId="{4B3D5A2D-C28B-43F3-88F9-7DC960D3E2D0}" type="presParOf" srcId="{BAF74C94-386F-447A-8E1A-6BF8C4DC1B33}" destId="{30A1D88D-FADE-4B49-A1F3-57CC587A930C}" srcOrd="5" destOrd="0" presId="urn:microsoft.com/office/officeart/2018/2/layout/IconVerticalSolidList"/>
    <dgm:cxn modelId="{F4E5ABF9-C07A-4570-A458-424BC6A2F075}" type="presParOf" srcId="{BAF74C94-386F-447A-8E1A-6BF8C4DC1B33}" destId="{C0E2DECC-46CB-4D8E-928F-B7B50417F50C}" srcOrd="6" destOrd="0" presId="urn:microsoft.com/office/officeart/2018/2/layout/IconVerticalSolidList"/>
    <dgm:cxn modelId="{3AB1221C-3D4E-4D3A-A18B-1D98FBFEE934}" type="presParOf" srcId="{C0E2DECC-46CB-4D8E-928F-B7B50417F50C}" destId="{95C19D17-8D1D-4495-837D-DA0AC4DAEB5A}" srcOrd="0" destOrd="0" presId="urn:microsoft.com/office/officeart/2018/2/layout/IconVerticalSolidList"/>
    <dgm:cxn modelId="{FB9AB5FD-E071-4EA4-B861-CBB03F8096DC}" type="presParOf" srcId="{C0E2DECC-46CB-4D8E-928F-B7B50417F50C}" destId="{790080A1-84DC-4B75-A5D6-5F1A7D7C3180}" srcOrd="1" destOrd="0" presId="urn:microsoft.com/office/officeart/2018/2/layout/IconVerticalSolidList"/>
    <dgm:cxn modelId="{044081D7-3562-4EE8-B34D-3B3FE839D82C}" type="presParOf" srcId="{C0E2DECC-46CB-4D8E-928F-B7B50417F50C}" destId="{134BF7A0-8948-4D52-B921-A5BADD30A75A}" srcOrd="2" destOrd="0" presId="urn:microsoft.com/office/officeart/2018/2/layout/IconVerticalSolidList"/>
    <dgm:cxn modelId="{3D19955A-00B4-4D40-BA67-D9B4F3C0AB94}" type="presParOf" srcId="{C0E2DECC-46CB-4D8E-928F-B7B50417F50C}" destId="{EB976271-CE09-4C56-AC1C-46D56B6EBEC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4F369-5E21-4E60-B2A9-CF16541CED57}">
      <dsp:nvSpPr>
        <dsp:cNvPr id="0" name=""/>
        <dsp:cNvSpPr/>
      </dsp:nvSpPr>
      <dsp:spPr>
        <a:xfrm>
          <a:off x="0" y="1770"/>
          <a:ext cx="10972800" cy="89747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4A7820-12C0-464D-A3DF-45CB2269516C}">
      <dsp:nvSpPr>
        <dsp:cNvPr id="0" name=""/>
        <dsp:cNvSpPr/>
      </dsp:nvSpPr>
      <dsp:spPr>
        <a:xfrm>
          <a:off x="271484" y="203701"/>
          <a:ext cx="493608" cy="493608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9840E5-B32D-4C4B-B9C8-A75C91FF543D}">
      <dsp:nvSpPr>
        <dsp:cNvPr id="0" name=""/>
        <dsp:cNvSpPr/>
      </dsp:nvSpPr>
      <dsp:spPr>
        <a:xfrm>
          <a:off x="1036578" y="1770"/>
          <a:ext cx="9936221" cy="897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982" tIns="94982" rIns="94982" bIns="9498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Homelessness and pandemic disproportionately affect persons of color and marginalized communities  -- identify and remediate disparities</a:t>
          </a:r>
        </a:p>
      </dsp:txBody>
      <dsp:txXfrm>
        <a:off x="1036578" y="1770"/>
        <a:ext cx="9936221" cy="897470"/>
      </dsp:txXfrm>
    </dsp:sp>
    <dsp:sp modelId="{4DA393CD-9EC7-49BB-99A4-883F3D3B24F9}">
      <dsp:nvSpPr>
        <dsp:cNvPr id="0" name=""/>
        <dsp:cNvSpPr/>
      </dsp:nvSpPr>
      <dsp:spPr>
        <a:xfrm>
          <a:off x="0" y="1123608"/>
          <a:ext cx="10972800" cy="89747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ED2EF-027B-4743-BEE0-54E742AAEF7D}">
      <dsp:nvSpPr>
        <dsp:cNvPr id="0" name=""/>
        <dsp:cNvSpPr/>
      </dsp:nvSpPr>
      <dsp:spPr>
        <a:xfrm>
          <a:off x="271484" y="1325539"/>
          <a:ext cx="493608" cy="49360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5E3F6-F4E3-4643-A284-F11BFD433F54}">
      <dsp:nvSpPr>
        <dsp:cNvPr id="0" name=""/>
        <dsp:cNvSpPr/>
      </dsp:nvSpPr>
      <dsp:spPr>
        <a:xfrm>
          <a:off x="1036578" y="1123608"/>
          <a:ext cx="9936221" cy="897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982" tIns="94982" rIns="94982" bIns="9498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Address highest needs first</a:t>
          </a:r>
        </a:p>
      </dsp:txBody>
      <dsp:txXfrm>
        <a:off x="1036578" y="1123608"/>
        <a:ext cx="9936221" cy="897470"/>
      </dsp:txXfrm>
    </dsp:sp>
    <dsp:sp modelId="{D6CEAF40-DD46-4F13-9E86-7DD850657FD9}">
      <dsp:nvSpPr>
        <dsp:cNvPr id="0" name=""/>
        <dsp:cNvSpPr/>
      </dsp:nvSpPr>
      <dsp:spPr>
        <a:xfrm>
          <a:off x="0" y="2245446"/>
          <a:ext cx="10972800" cy="89747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7DF6E8-C7B8-4B19-A038-589D0C69FF0E}">
      <dsp:nvSpPr>
        <dsp:cNvPr id="0" name=""/>
        <dsp:cNvSpPr/>
      </dsp:nvSpPr>
      <dsp:spPr>
        <a:xfrm>
          <a:off x="271484" y="2447377"/>
          <a:ext cx="493608" cy="49360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359744-0A6E-4A33-A48F-9F3F2B7E1439}">
      <dsp:nvSpPr>
        <dsp:cNvPr id="0" name=""/>
        <dsp:cNvSpPr/>
      </dsp:nvSpPr>
      <dsp:spPr>
        <a:xfrm>
          <a:off x="1036578" y="2245446"/>
          <a:ext cx="9936221" cy="897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982" tIns="94982" rIns="94982" bIns="9498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Get people into housing – prevention after immediate concerns are addressed</a:t>
          </a:r>
        </a:p>
      </dsp:txBody>
      <dsp:txXfrm>
        <a:off x="1036578" y="2245446"/>
        <a:ext cx="9936221" cy="897470"/>
      </dsp:txXfrm>
    </dsp:sp>
    <dsp:sp modelId="{95C19D17-8D1D-4495-837D-DA0AC4DAEB5A}">
      <dsp:nvSpPr>
        <dsp:cNvPr id="0" name=""/>
        <dsp:cNvSpPr/>
      </dsp:nvSpPr>
      <dsp:spPr>
        <a:xfrm>
          <a:off x="0" y="3367284"/>
          <a:ext cx="10972800" cy="89747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0080A1-84DC-4B75-A5D6-5F1A7D7C3180}">
      <dsp:nvSpPr>
        <dsp:cNvPr id="0" name=""/>
        <dsp:cNvSpPr/>
      </dsp:nvSpPr>
      <dsp:spPr>
        <a:xfrm>
          <a:off x="271484" y="3569215"/>
          <a:ext cx="493608" cy="493608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976271-CE09-4C56-AC1C-46D56B6EBECD}">
      <dsp:nvSpPr>
        <dsp:cNvPr id="0" name=""/>
        <dsp:cNvSpPr/>
      </dsp:nvSpPr>
      <dsp:spPr>
        <a:xfrm>
          <a:off x="1036578" y="3367284"/>
          <a:ext cx="9936221" cy="897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982" tIns="94982" rIns="94982" bIns="9498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Create partnerships</a:t>
          </a:r>
        </a:p>
      </dsp:txBody>
      <dsp:txXfrm>
        <a:off x="1036578" y="3367284"/>
        <a:ext cx="9936221" cy="897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94410-66B7-42D7-8B55-E254FB4A27F4}" type="datetimeFigureOut">
              <a:rPr lang="en-US" smtClean="0"/>
              <a:t>6/24/20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06749-7B23-4F1B-8840-4E0910F5E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84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MINDY: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afternoon and welcome to the </a:t>
            </a:r>
            <a:r>
              <a:rPr lang="en-US" dirty="0"/>
              <a:t>12th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installment of the Alliance’s COVID-19 webinar series, </a:t>
            </a:r>
            <a:r>
              <a:rPr lang="en-US" dirty="0"/>
              <a:t>Making Housing Happen in Difficult Times.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I’m Mindy Mitchell, a Sr. Technical Assistance Specialist here at the National Alliance to End Homelessness, and </a:t>
            </a:r>
            <a:r>
              <a:rPr lang="en-US" dirty="0"/>
              <a:t>joining us today for this important webinar are: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1200" dirty="0"/>
              <a:t>Mia Bryant, Capacity Building and Equity Program Manager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1200" dirty="0"/>
              <a:t>CT Coalition to End Homelessness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Tx/>
            </a:pPr>
            <a:endParaRPr lang="en-US" sz="1200" dirty="0"/>
          </a:p>
          <a:p>
            <a:pPr lvl="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1200" dirty="0"/>
              <a:t>Jamie Hummer, Program Director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1200" dirty="0"/>
              <a:t>Strategies to End Homelessness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Tx/>
            </a:pPr>
            <a:endParaRPr lang="en-US" sz="1200" dirty="0"/>
          </a:p>
          <a:p>
            <a:pPr lvl="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1200" dirty="0"/>
              <a:t>Jennifer Steigerwald, Coordinated Entry Specialist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1200" dirty="0"/>
              <a:t>Strategies to End Homelessness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Tx/>
            </a:pPr>
            <a:endParaRPr lang="en-US" sz="1200" dirty="0"/>
          </a:p>
          <a:p>
            <a:pPr lvl="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1200" dirty="0"/>
              <a:t>Sara </a:t>
            </a:r>
            <a:r>
              <a:rPr lang="en-US" sz="1200" dirty="0" err="1"/>
              <a:t>Busick</a:t>
            </a:r>
            <a:r>
              <a:rPr lang="en-US" sz="1200" dirty="0"/>
              <a:t>, Our Path Home Program Director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1200" dirty="0"/>
              <a:t>CATCH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57CB10-76CD-4B3E-980E-3F62513B73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096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57CB10-76CD-4B3E-980E-3F62513B73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606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4168"/>
          <a:stretch/>
        </p:blipFill>
        <p:spPr>
          <a:xfrm>
            <a:off x="6272980" y="1"/>
            <a:ext cx="5983651" cy="69209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9264" y="1761310"/>
            <a:ext cx="5319253" cy="1470025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800"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264" y="3231334"/>
            <a:ext cx="5319253" cy="92418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B2A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5907" y="6356351"/>
            <a:ext cx="1479693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BCBA7173-DAAE-4630-939A-9E1D60EDF967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6401" y="6356351"/>
            <a:ext cx="608836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5CD4062D-C5C9-4EE7-8CB4-F4906052F941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182" y="280153"/>
            <a:ext cx="2438388" cy="44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5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7173-DAAE-4630-939A-9E1D60EDF967}" type="datetimeFigureOut">
              <a:rPr lang="en-US" smtClean="0"/>
              <a:t>6/24/20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062D-C5C9-4EE7-8CB4-F4906052F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3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6006518"/>
            <a:ext cx="12192000" cy="851483"/>
            <a:chOff x="0" y="6006517"/>
            <a:chExt cx="9144000" cy="851483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006517"/>
              <a:ext cx="9144000" cy="851483"/>
            </a:xfrm>
            <a:prstGeom prst="rect">
              <a:avLst/>
            </a:prstGeom>
            <a:gradFill flip="none" rotWithShape="1">
              <a:gsLst>
                <a:gs pos="0">
                  <a:srgbClr val="00355D"/>
                </a:gs>
                <a:gs pos="100000">
                  <a:srgbClr val="004E7F"/>
                </a:gs>
              </a:gsLst>
              <a:lin ang="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406" y="6209004"/>
              <a:ext cx="1828791" cy="44651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68038" y="6381517"/>
              <a:ext cx="2230656" cy="122914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" y="1407943"/>
            <a:ext cx="4620684" cy="45719"/>
          </a:xfrm>
          <a:prstGeom prst="rect">
            <a:avLst/>
          </a:prstGeom>
          <a:gradFill>
            <a:gsLst>
              <a:gs pos="0">
                <a:schemeClr val="accent5"/>
              </a:gs>
              <a:gs pos="91000">
                <a:schemeClr val="accent6">
                  <a:alpha val="0"/>
                </a:schemeClr>
              </a:gs>
              <a:gs pos="53000">
                <a:schemeClr val="accent6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3489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5969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53662"/>
            <a:ext cx="4011084" cy="4416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7173-DAAE-4630-939A-9E1D60EDF967}" type="datetimeFigureOut">
              <a:rPr lang="en-US" smtClean="0"/>
              <a:t>6/24/20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062D-C5C9-4EE7-8CB4-F4906052F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8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hotos 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6006518"/>
            <a:ext cx="12192000" cy="851483"/>
            <a:chOff x="0" y="6006517"/>
            <a:chExt cx="9144000" cy="851483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006517"/>
              <a:ext cx="9144000" cy="851483"/>
            </a:xfrm>
            <a:prstGeom prst="rect">
              <a:avLst/>
            </a:prstGeom>
            <a:gradFill flip="none" rotWithShape="1">
              <a:gsLst>
                <a:gs pos="0">
                  <a:srgbClr val="00355D"/>
                </a:gs>
                <a:gs pos="100000">
                  <a:srgbClr val="004E7F"/>
                </a:gs>
              </a:gsLst>
              <a:lin ang="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406" y="6209004"/>
              <a:ext cx="1828791" cy="44651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68038" y="6381517"/>
              <a:ext cx="2230656" cy="122914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" y="1407943"/>
            <a:ext cx="4620684" cy="45719"/>
          </a:xfrm>
          <a:prstGeom prst="rect">
            <a:avLst/>
          </a:prstGeom>
          <a:gradFill>
            <a:gsLst>
              <a:gs pos="0">
                <a:schemeClr val="accent5"/>
              </a:gs>
              <a:gs pos="91000">
                <a:schemeClr val="accent6">
                  <a:alpha val="0"/>
                </a:schemeClr>
              </a:gs>
              <a:gs pos="53000">
                <a:schemeClr val="accent6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3489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53662"/>
            <a:ext cx="4011084" cy="4416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7173-DAAE-4630-939A-9E1D60EDF967}" type="datetimeFigureOut">
              <a:rPr lang="en-US" smtClean="0"/>
              <a:t>6/24/20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062D-C5C9-4EE7-8CB4-F4906052F94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830234" y="273050"/>
            <a:ext cx="4256617" cy="3194050"/>
          </a:xfrm>
          <a:ln w="19050">
            <a:solidFill>
              <a:srgbClr val="64CCC9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7672462" y="2431910"/>
            <a:ext cx="4294716" cy="3221038"/>
          </a:xfrm>
          <a:ln w="19050">
            <a:solidFill>
              <a:srgbClr val="00B2A9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23471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6006518"/>
            <a:ext cx="12192000" cy="851483"/>
            <a:chOff x="0" y="6006517"/>
            <a:chExt cx="9144000" cy="851483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006517"/>
              <a:ext cx="9144000" cy="851483"/>
            </a:xfrm>
            <a:prstGeom prst="rect">
              <a:avLst/>
            </a:prstGeom>
            <a:gradFill flip="none" rotWithShape="1">
              <a:gsLst>
                <a:gs pos="0">
                  <a:srgbClr val="00355D"/>
                </a:gs>
                <a:gs pos="100000">
                  <a:srgbClr val="004E7F"/>
                </a:gs>
              </a:gsLst>
              <a:lin ang="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406" y="6209004"/>
              <a:ext cx="1828791" cy="44651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68038" y="6381517"/>
              <a:ext cx="2230656" cy="12291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8624" y="1677074"/>
            <a:ext cx="491982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" y="1"/>
            <a:ext cx="6829677" cy="60065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8624" y="2349009"/>
            <a:ext cx="491982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7173-DAAE-4630-939A-9E1D60EDF967}" type="datetimeFigureOut">
              <a:rPr lang="en-US" smtClean="0"/>
              <a:t>6/24/20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062D-C5C9-4EE7-8CB4-F4906052F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08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Full fram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6006518"/>
            <a:ext cx="12192000" cy="851483"/>
            <a:chOff x="0" y="6006517"/>
            <a:chExt cx="9144000" cy="851483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006517"/>
              <a:ext cx="9144000" cy="851483"/>
            </a:xfrm>
            <a:prstGeom prst="rect">
              <a:avLst/>
            </a:prstGeom>
            <a:gradFill flip="none" rotWithShape="1">
              <a:gsLst>
                <a:gs pos="0">
                  <a:srgbClr val="00355D"/>
                </a:gs>
                <a:gs pos="100000">
                  <a:srgbClr val="004E7F"/>
                </a:gs>
              </a:gsLst>
              <a:lin ang="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406" y="6209004"/>
              <a:ext cx="1828791" cy="44651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68038" y="6381517"/>
              <a:ext cx="2230656" cy="122914"/>
            </a:xfrm>
            <a:prstGeom prst="rect">
              <a:avLst/>
            </a:prstGeom>
          </p:spPr>
        </p:pic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1"/>
            <a:ext cx="12191999" cy="60065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7173-DAAE-4630-939A-9E1D60EDF967}" type="datetimeFigureOut">
              <a:rPr lang="en-US" smtClean="0"/>
              <a:t>6/24/20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062D-C5C9-4EE7-8CB4-F4906052F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9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2665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7173-DAAE-4630-939A-9E1D60EDF967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062D-C5C9-4EE7-8CB4-F4906052F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53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dk bkg">
    <p:bg>
      <p:bgPr>
        <a:gradFill>
          <a:gsLst>
            <a:gs pos="0">
              <a:srgbClr val="00355D"/>
            </a:gs>
            <a:gs pos="100000">
              <a:srgbClr val="004E7F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64CCC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266526"/>
          </a:xfrm>
        </p:spPr>
        <p:txBody>
          <a:bodyPr/>
          <a:lstStyle>
            <a:lvl1pPr>
              <a:buClr>
                <a:srgbClr val="64CCC9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64CCC9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64CCC9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64CCC9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64CCC9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7173-DAAE-4630-939A-9E1D60EDF967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062D-C5C9-4EE7-8CB4-F4906052F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38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76" y="1328587"/>
            <a:ext cx="7892392" cy="136207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200" b="1" cap="all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77" y="2690661"/>
            <a:ext cx="7892391" cy="1603946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7173-DAAE-4630-939A-9E1D60EDF967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062D-C5C9-4EE7-8CB4-F4906052F94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842" t="2561" r="83923" b="-2561"/>
          <a:stretch/>
        </p:blipFill>
        <p:spPr>
          <a:xfrm>
            <a:off x="6030600" y="3605061"/>
            <a:ext cx="6230224" cy="336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2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339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339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7173-DAAE-4630-939A-9E1D60EDF967}" type="datetimeFigureOut">
              <a:rPr lang="en-US" smtClean="0"/>
              <a:t>6/24/20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062D-C5C9-4EE7-8CB4-F4906052F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12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58128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6987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58128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6987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7173-DAAE-4630-939A-9E1D60EDF967}" type="datetimeFigureOut">
              <a:rPr lang="en-US" smtClean="0"/>
              <a:t>6/24/20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062D-C5C9-4EE7-8CB4-F4906052F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55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7173-DAAE-4630-939A-9E1D60EDF967}" type="datetimeFigureOut">
              <a:rPr lang="en-US" smtClean="0"/>
              <a:t>6/24/20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062D-C5C9-4EE7-8CB4-F4906052F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p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6006518"/>
            <a:ext cx="12192000" cy="851483"/>
            <a:chOff x="0" y="6006517"/>
            <a:chExt cx="9144000" cy="851483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6006517"/>
              <a:ext cx="9144000" cy="851483"/>
            </a:xfrm>
            <a:prstGeom prst="rect">
              <a:avLst/>
            </a:prstGeom>
            <a:gradFill flip="none" rotWithShape="1">
              <a:gsLst>
                <a:gs pos="0">
                  <a:srgbClr val="00355D"/>
                </a:gs>
                <a:gs pos="100000">
                  <a:srgbClr val="004E7F"/>
                </a:gs>
              </a:gsLst>
              <a:lin ang="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406" y="6209004"/>
              <a:ext cx="1828791" cy="44651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68038" y="6381517"/>
              <a:ext cx="2230656" cy="122914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7173-DAAE-4630-939A-9E1D60EDF967}" type="datetimeFigureOut">
              <a:rPr lang="en-US" smtClean="0"/>
              <a:t>6/24/20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062D-C5C9-4EE7-8CB4-F4906052F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4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6006518"/>
            <a:ext cx="12192000" cy="851483"/>
            <a:chOff x="0" y="6006517"/>
            <a:chExt cx="9144000" cy="851483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6006517"/>
              <a:ext cx="9144000" cy="851483"/>
            </a:xfrm>
            <a:prstGeom prst="rect">
              <a:avLst/>
            </a:prstGeom>
            <a:gradFill flip="none" rotWithShape="1">
              <a:gsLst>
                <a:gs pos="0">
                  <a:srgbClr val="00355D"/>
                </a:gs>
                <a:gs pos="100000">
                  <a:srgbClr val="004E7F"/>
                </a:gs>
              </a:gsLst>
              <a:lin ang="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406" y="6209004"/>
              <a:ext cx="1828791" cy="44651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68038" y="6381517"/>
              <a:ext cx="2230656" cy="122914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7173-DAAE-4630-939A-9E1D60EDF967}" type="datetimeFigureOut">
              <a:rPr lang="en-US" smtClean="0"/>
              <a:t>6/24/20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062D-C5C9-4EE7-8CB4-F4906052F94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82800" y="1660525"/>
            <a:ext cx="7520517" cy="208915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>
                <a:solidFill>
                  <a:schemeClr val="accent5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635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6006518"/>
            <a:ext cx="12192000" cy="851483"/>
            <a:chOff x="0" y="6006517"/>
            <a:chExt cx="9144000" cy="851483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006517"/>
              <a:ext cx="9144000" cy="851483"/>
            </a:xfrm>
            <a:prstGeom prst="rect">
              <a:avLst/>
            </a:prstGeom>
            <a:gradFill flip="none" rotWithShape="1">
              <a:gsLst>
                <a:gs pos="0">
                  <a:srgbClr val="00355D"/>
                </a:gs>
                <a:gs pos="100000">
                  <a:srgbClr val="004E7F"/>
                </a:gs>
              </a:gsLst>
              <a:lin ang="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406" y="6209004"/>
              <a:ext cx="1828791" cy="44651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68038" y="6381517"/>
              <a:ext cx="2230656" cy="122914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255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29887" y="6356351"/>
            <a:ext cx="1335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BCBA7173-DAAE-4630-939A-9E1D60EDF967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6401" y="6356351"/>
            <a:ext cx="4968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5CD4062D-C5C9-4EE7-8CB4-F4906052F94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413449"/>
            <a:ext cx="12192000" cy="45719"/>
          </a:xfrm>
          <a:prstGeom prst="rect">
            <a:avLst/>
          </a:prstGeom>
          <a:gradFill>
            <a:gsLst>
              <a:gs pos="0">
                <a:schemeClr val="accent5"/>
              </a:gs>
              <a:gs pos="91000">
                <a:schemeClr val="accent6">
                  <a:alpha val="0"/>
                </a:schemeClr>
              </a:gs>
              <a:gs pos="53000">
                <a:schemeClr val="accent6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3553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charset="0"/>
        <a:buChar char="•"/>
        <a:tabLst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30238" indent="-173038" algn="l" defTabSz="4572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charset="0"/>
        <a:buChar char="•"/>
        <a:tabLst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89025" indent="-174625" algn="l" defTabSz="4572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charset="0"/>
        <a:buChar char="•"/>
        <a:tabLst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4"/>
        </a:buClr>
        <a:buFont typeface="Arial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4"/>
        </a:buClr>
        <a:buFont typeface="Arial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9874-1F40-4E96-A965-1591C07E3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341" y="1474162"/>
            <a:ext cx="5774903" cy="998874"/>
          </a:xfrm>
        </p:spPr>
        <p:txBody>
          <a:bodyPr/>
          <a:lstStyle/>
          <a:p>
            <a:br>
              <a:rPr lang="en-US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ea typeface="+mj-lt"/>
                <a:cs typeface="+mj-lt"/>
              </a:rPr>
            </a:br>
            <a:br>
              <a:rPr lang="en-US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ea typeface="+mj-lt"/>
                <a:cs typeface="+mj-lt"/>
              </a:rPr>
            </a:br>
            <a:br>
              <a:rPr lang="en-US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ea typeface="+mj-lt"/>
                <a:cs typeface="+mj-lt"/>
              </a:rPr>
            </a:br>
            <a:br>
              <a:rPr lang="en-US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ea typeface="+mj-lt"/>
                <a:cs typeface="+mj-lt"/>
              </a:rPr>
            </a:br>
            <a:br>
              <a:rPr lang="en-US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ea typeface="+mj-lt"/>
                <a:cs typeface="+mj-lt"/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ea typeface="+mj-lt"/>
                <a:cs typeface="+mj-lt"/>
              </a:rPr>
              <a:t>A FRAMEWORK for COVID-19 HOMELESSNESS RESPONSE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2C620F-46C3-4C91-B76A-20B774555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130" y="2473036"/>
            <a:ext cx="5997388" cy="43849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Tx/>
            </a:pPr>
            <a:endParaRPr lang="en-US" sz="2400" dirty="0"/>
          </a:p>
          <a:p>
            <a:pPr lvl="0" algn="ctr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2400" dirty="0">
                <a:solidFill>
                  <a:schemeClr val="tx2"/>
                </a:solidFill>
              </a:rPr>
              <a:t>June 24, 2020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ClrTx/>
            </a:pPr>
            <a:endParaRPr lang="en-US" sz="2400" dirty="0">
              <a:solidFill>
                <a:schemeClr val="tx2"/>
              </a:solidFill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  <a:buClrTx/>
            </a:pPr>
            <a:endParaRPr lang="en-US" sz="2400" dirty="0">
              <a:solidFill>
                <a:schemeClr val="tx2"/>
              </a:solidFill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2400" dirty="0">
                <a:solidFill>
                  <a:schemeClr val="tx2"/>
                </a:solidFill>
              </a:rPr>
              <a:t>Nan Roman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2400" dirty="0">
                <a:solidFill>
                  <a:schemeClr val="tx2"/>
                </a:solidFill>
              </a:rPr>
              <a:t>President &amp; CEO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2400" dirty="0">
                <a:solidFill>
                  <a:schemeClr val="tx2"/>
                </a:solidFill>
              </a:rPr>
              <a:t>National Alliance to End Homelessness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Tx/>
            </a:pPr>
            <a:endParaRPr lang="en-US" sz="2400" dirty="0"/>
          </a:p>
          <a:p>
            <a:pPr lvl="0">
              <a:lnSpc>
                <a:spcPct val="100000"/>
              </a:lnSpc>
              <a:spcBef>
                <a:spcPts val="0"/>
              </a:spcBef>
              <a:buClrTx/>
            </a:pPr>
            <a:endParaRPr lang="en-US" sz="2400" dirty="0"/>
          </a:p>
          <a:p>
            <a:pPr lvl="0">
              <a:lnSpc>
                <a:spcPct val="100000"/>
              </a:lnSpc>
              <a:spcBef>
                <a:spcPts val="0"/>
              </a:spcBef>
              <a:buClrTx/>
            </a:pPr>
            <a:endParaRPr lang="en-US" sz="2400" dirty="0"/>
          </a:p>
          <a:p>
            <a:endParaRPr lang="en-US" dirty="0">
              <a:cs typeface="Arial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4C398FD-1139-49F3-BCD3-36C631CD29CF}"/>
              </a:ext>
            </a:extLst>
          </p:cNvPr>
          <p:cNvSpPr txBox="1">
            <a:spLocks/>
          </p:cNvSpPr>
          <p:nvPr/>
        </p:nvSpPr>
        <p:spPr>
          <a:xfrm>
            <a:off x="94130" y="1474162"/>
            <a:ext cx="5319253" cy="5128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charset="0"/>
              <a:buNone/>
              <a:tabLst/>
              <a:defRPr sz="2000" kern="1200">
                <a:solidFill>
                  <a:srgbClr val="00B2A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charset="0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6A8"/>
              </a:buClr>
              <a:buSzTx/>
              <a:buFont typeface="Arial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B2A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021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B814D-E8D1-4206-93DF-0A48B0F8B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Framework Next Steps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A1C10D-D7F8-4ABE-8EAC-7360EF2C0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339354"/>
          </a:xfrm>
        </p:spPr>
        <p:txBody>
          <a:bodyPr>
            <a:normAutofit/>
          </a:bodyPr>
          <a:lstStyle/>
          <a:p>
            <a:r>
              <a:rPr lang="en-US" sz="2000" dirty="0"/>
              <a:t>Distributing to field and policymakers</a:t>
            </a:r>
          </a:p>
          <a:p>
            <a:r>
              <a:rPr lang="en-US" sz="2000" dirty="0"/>
              <a:t>Revised regularly</a:t>
            </a:r>
          </a:p>
          <a:p>
            <a:r>
              <a:rPr lang="en-US" sz="2000" dirty="0"/>
              <a:t>Tools, protocols, guidance, documents, etc. will be added</a:t>
            </a:r>
          </a:p>
          <a:p>
            <a:r>
              <a:rPr lang="en-US" sz="2000" dirty="0"/>
              <a:t>More assistance to implement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8" name="Content Placeholder 7" descr="A picture containing text, laptop&#10;&#10;Description automatically generated">
            <a:extLst>
              <a:ext uri="{FF2B5EF4-FFF2-40B4-BE49-F238E27FC236}">
                <a16:creationId xmlns:a16="http://schemas.microsoft.com/office/drawing/2014/main" id="{A639B556-5939-4EBF-9479-EF7A6F3BA0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977960"/>
            <a:ext cx="5384800" cy="3583118"/>
          </a:xfrm>
        </p:spPr>
      </p:pic>
    </p:spTree>
    <p:extLst>
      <p:ext uri="{BB962C8B-B14F-4D97-AF65-F5344CB8AC3E}">
        <p14:creationId xmlns:p14="http://schemas.microsoft.com/office/powerpoint/2010/main" val="3629518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99650-4BF8-4781-9F6E-C9ACE431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Funding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4F149-0C38-4400-9DAC-F7C3B82DB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339354"/>
          </a:xfrm>
        </p:spPr>
        <p:txBody>
          <a:bodyPr>
            <a:normAutofit/>
          </a:bodyPr>
          <a:lstStyle/>
          <a:p>
            <a:r>
              <a:rPr lang="en-US" sz="2600" dirty="0"/>
              <a:t>FEMA</a:t>
            </a:r>
          </a:p>
          <a:p>
            <a:r>
              <a:rPr lang="en-US" sz="2600" dirty="0"/>
              <a:t>ESG</a:t>
            </a:r>
          </a:p>
          <a:p>
            <a:r>
              <a:rPr lang="en-US" sz="2600" dirty="0"/>
              <a:t>CDBG</a:t>
            </a:r>
          </a:p>
          <a:p>
            <a:r>
              <a:rPr lang="en-US" sz="2600" dirty="0"/>
              <a:t>Coronavirus Relief Fund</a:t>
            </a:r>
          </a:p>
          <a:p>
            <a:r>
              <a:rPr lang="en-US" sz="2600" dirty="0"/>
              <a:t>Federal funding to States/localities (TANF, Medicaid, etc.)</a:t>
            </a:r>
          </a:p>
          <a:p>
            <a:endParaRPr lang="en-US" sz="2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4C2C3C-FC98-4C64-B503-82DD46EC18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Family Violence Prevention and Services Act</a:t>
            </a:r>
          </a:p>
          <a:p>
            <a:r>
              <a:rPr lang="en-US" dirty="0"/>
              <a:t>RHYA/HYDP</a:t>
            </a:r>
          </a:p>
          <a:p>
            <a:r>
              <a:rPr lang="en-US" dirty="0"/>
              <a:t>HOME – TBRA</a:t>
            </a:r>
          </a:p>
          <a:p>
            <a:r>
              <a:rPr lang="en-US" dirty="0"/>
              <a:t>HOPWA</a:t>
            </a:r>
          </a:p>
          <a:p>
            <a:r>
              <a:rPr lang="en-US" dirty="0"/>
              <a:t>Section 8, 202, 811</a:t>
            </a:r>
          </a:p>
          <a:p>
            <a:r>
              <a:rPr lang="en-US" dirty="0"/>
              <a:t>Philanthropic funds</a:t>
            </a:r>
          </a:p>
          <a:p>
            <a:r>
              <a:rPr lang="en-US" dirty="0"/>
              <a:t>State/local discretionary funds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69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DCBC5B-78EA-44D2-9CC4-A9B319FB3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Thank you!</a:t>
            </a:r>
            <a:endParaRPr lang="en-US" sz="4400" cap="none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1EAF89-BE3C-47E0-867B-A27E4473C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76" y="2690662"/>
            <a:ext cx="7892391" cy="1603946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buClrTx/>
            </a:pPr>
            <a:endParaRPr lang="en-US" sz="4400" dirty="0">
              <a:latin typeface="Palatino Linotype" panose="02040502050505030304" pitchFamily="18" charset="0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4400" b="1" dirty="0">
                <a:latin typeface="Palatino Linotype" panose="02040502050505030304" pitchFamily="18" charset="0"/>
              </a:rPr>
              <a:t>endhomelessness.org</a:t>
            </a:r>
          </a:p>
        </p:txBody>
      </p:sp>
    </p:spTree>
    <p:extLst>
      <p:ext uri="{BB962C8B-B14F-4D97-AF65-F5344CB8AC3E}">
        <p14:creationId xmlns:p14="http://schemas.microsoft.com/office/powerpoint/2010/main" val="1234300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0C04F-9FD6-4D20-A80A-3E4DB69E7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C7009-2FD7-4657-8558-FEB4F12F7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States and localities will receive significant ESG, CDBG and other funds.</a:t>
            </a:r>
          </a:p>
          <a:p>
            <a:endParaRPr lang="en-US" dirty="0"/>
          </a:p>
          <a:p>
            <a:r>
              <a:rPr lang="en-US" dirty="0"/>
              <a:t>Funds should be used strategically to maximize impact.</a:t>
            </a:r>
          </a:p>
          <a:p>
            <a:endParaRPr lang="en-US" dirty="0"/>
          </a:p>
          <a:p>
            <a:r>
              <a:rPr lang="en-US" dirty="0"/>
              <a:t>Homelessness could grow or shrink depending on your approach.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42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586473-AC15-4D26-AD5C-5D556E067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Overview – </a:t>
            </a:r>
            <a:r>
              <a:rPr lang="en-US" dirty="0" err="1"/>
              <a:t>con’t</a:t>
            </a:r>
            <a:r>
              <a:rPr lang="en-US" dirty="0"/>
              <a:t>. 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E25CED3B-BD15-46F1-A84C-79DC5152BCC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600201"/>
          <a:ext cx="10972800" cy="4266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1707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FC1D3-2D4C-44A3-A40B-2945E19BD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2BCBF-24AD-4AF6-9981-BB514E0A7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Strategies and activities in these areas:</a:t>
            </a:r>
          </a:p>
          <a:p>
            <a:r>
              <a:rPr lang="en-US" dirty="0"/>
              <a:t>Unsheltered people</a:t>
            </a:r>
          </a:p>
          <a:p>
            <a:r>
              <a:rPr lang="en-US" dirty="0"/>
              <a:t>Shelter</a:t>
            </a:r>
          </a:p>
          <a:p>
            <a:r>
              <a:rPr lang="en-US" dirty="0"/>
              <a:t>Housing</a:t>
            </a:r>
          </a:p>
          <a:p>
            <a:r>
              <a:rPr lang="en-US" dirty="0"/>
              <a:t>Prevention and diversion</a:t>
            </a:r>
          </a:p>
          <a:p>
            <a:r>
              <a:rPr lang="en-US" dirty="0"/>
              <a:t>Strengthening systems for the future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824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B814D-E8D1-4206-93DF-0A48B0F8B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Unsheltered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A1C10D-D7F8-4ABE-8EAC-7360EF2C0D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339354"/>
          </a:xfrm>
        </p:spPr>
        <p:txBody>
          <a:bodyPr>
            <a:normAutofit/>
          </a:bodyPr>
          <a:lstStyle/>
          <a:p>
            <a:r>
              <a:rPr lang="en-US" sz="2000" dirty="0"/>
              <a:t>Engage people with lived experience in planning, implementation, outreach and services</a:t>
            </a:r>
          </a:p>
          <a:p>
            <a:r>
              <a:rPr lang="en-US" sz="2000" dirty="0"/>
              <a:t>Testing and screening</a:t>
            </a:r>
          </a:p>
          <a:p>
            <a:r>
              <a:rPr lang="en-US" sz="2000" dirty="0"/>
              <a:t>Transfer into appropriate shelter/housing</a:t>
            </a:r>
          </a:p>
          <a:p>
            <a:r>
              <a:rPr lang="en-US" sz="2000" dirty="0"/>
              <a:t>Provide hygiene and health services for those outside; peers</a:t>
            </a:r>
          </a:p>
          <a:p>
            <a:r>
              <a:rPr lang="en-US" sz="2000" dirty="0"/>
              <a:t>Move all to appropriate rooms, medical services, housing</a:t>
            </a:r>
          </a:p>
          <a:p>
            <a:r>
              <a:rPr lang="en-US" sz="2000" dirty="0"/>
              <a:t>Create acceptable alternatives for those who reject shelter</a:t>
            </a:r>
          </a:p>
          <a:p>
            <a:endParaRPr lang="en-US" sz="2000" dirty="0"/>
          </a:p>
        </p:txBody>
      </p:sp>
      <p:pic>
        <p:nvPicPr>
          <p:cNvPr id="6" name="Content Placeholder 5" descr="A picture containing person, outdoor, holding, man&#10;&#10;Description automatically generated">
            <a:extLst>
              <a:ext uri="{FF2B5EF4-FFF2-40B4-BE49-F238E27FC236}">
                <a16:creationId xmlns:a16="http://schemas.microsoft.com/office/drawing/2014/main" id="{3714004C-D5FD-4039-B785-4930A57A09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7600" y="1600201"/>
            <a:ext cx="5384800" cy="4339354"/>
          </a:xfrm>
          <a:noFill/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Slide Zoom 9">
                <a:extLst>
                  <a:ext uri="{FF2B5EF4-FFF2-40B4-BE49-F238E27FC236}">
                    <a16:creationId xmlns:a16="http://schemas.microsoft.com/office/drawing/2014/main" id="{0B59201E-9D7A-4EDA-BE4E-E1F2A1549AA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60484027"/>
                  </p:ext>
                </p:extLst>
              </p:nvPr>
            </p:nvGraphicFramePr>
            <p:xfrm>
              <a:off x="-1957279" y="-989597"/>
              <a:ext cx="3048000" cy="1714500"/>
            </p:xfrm>
            <a:graphic>
              <a:graphicData uri="http://schemas.microsoft.com/office/powerpoint/2016/slidezoom">
                <pslz:sldZm>
                  <pslz:sldZmObj sldId="523" cId="2474224454">
                    <pslz:zmPr id="{D95C6348-CCD2-4612-A80B-A13F66DA94E6}" returnToParent="0" transitionDur="1000">
                      <p166:blipFill xmlns:p166="http://schemas.microsoft.com/office/powerpoint/2016/6/main">
                        <a:blip r:embed="rId3" cstate="email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Slide Zoom 9">
                <a:extLst>
                  <a:ext uri="{FF2B5EF4-FFF2-40B4-BE49-F238E27FC236}">
                    <a16:creationId xmlns:pslz="http://schemas.microsoft.com/office/powerpoint/2016/slidezoom" xmlns="" xmlns:a16="http://schemas.microsoft.com/office/drawing/2014/main" id="{0B59201E-9D7A-4EDA-BE4E-E1F2A1549AA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957279" y="-989597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4329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B814D-E8D1-4206-93DF-0A48B0F8B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Shelter</a:t>
            </a:r>
          </a:p>
        </p:txBody>
      </p:sp>
      <p:pic>
        <p:nvPicPr>
          <p:cNvPr id="6" name="Content Placeholder 5" descr="A sign on the side of the street&#10;&#10;Description automatically generated">
            <a:extLst>
              <a:ext uri="{FF2B5EF4-FFF2-40B4-BE49-F238E27FC236}">
                <a16:creationId xmlns:a16="http://schemas.microsoft.com/office/drawing/2014/main" id="{3714004C-D5FD-4039-B785-4930A57A09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1600201"/>
            <a:ext cx="5384800" cy="4339354"/>
          </a:xfrm>
          <a:noFill/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A1C10D-D7F8-4ABE-8EAC-7360EF2C0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339354"/>
          </a:xfrm>
        </p:spPr>
        <p:txBody>
          <a:bodyPr>
            <a:normAutofit/>
          </a:bodyPr>
          <a:lstStyle/>
          <a:p>
            <a:r>
              <a:rPr lang="en-US" sz="2000" dirty="0"/>
              <a:t>Testing, screening and social distancing</a:t>
            </a:r>
          </a:p>
          <a:p>
            <a:r>
              <a:rPr lang="en-US" sz="2000" dirty="0"/>
              <a:t>Move people to quarantine and isolation as appropriate</a:t>
            </a:r>
          </a:p>
          <a:p>
            <a:r>
              <a:rPr lang="en-US" sz="2000" dirty="0"/>
              <a:t>Use peers and people with lived experiences</a:t>
            </a:r>
          </a:p>
          <a:p>
            <a:r>
              <a:rPr lang="en-US" sz="2000" dirty="0"/>
              <a:t>Go to scale on congregate and non-congregate shelter as needed</a:t>
            </a:r>
          </a:p>
          <a:p>
            <a:r>
              <a:rPr lang="en-US" sz="2000" dirty="0"/>
              <a:t>Examine data for inequities</a:t>
            </a:r>
          </a:p>
          <a:p>
            <a:r>
              <a:rPr lang="en-US" sz="2000" dirty="0"/>
              <a:t>Provide housing services for exit</a:t>
            </a:r>
          </a:p>
          <a:p>
            <a:r>
              <a:rPr lang="en-US" sz="2000" dirty="0"/>
              <a:t>Plan to replace all congregate with non-congregate shelter</a:t>
            </a:r>
          </a:p>
          <a:p>
            <a:r>
              <a:rPr lang="en-US" sz="2000" dirty="0"/>
              <a:t>Eliminate congregate shelter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4224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99650-4BF8-4781-9F6E-C9ACE431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Housing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4F149-0C38-4400-9DAC-F7C3B82DB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339354"/>
          </a:xfrm>
        </p:spPr>
        <p:txBody>
          <a:bodyPr>
            <a:normAutofit/>
          </a:bodyPr>
          <a:lstStyle/>
          <a:p>
            <a:r>
              <a:rPr lang="en-US" sz="2600" dirty="0"/>
              <a:t>Assess need for various models</a:t>
            </a:r>
          </a:p>
          <a:p>
            <a:r>
              <a:rPr lang="en-US" sz="2600" dirty="0"/>
              <a:t>Intensive landlord engagement and speed lease-up </a:t>
            </a:r>
          </a:p>
          <a:p>
            <a:r>
              <a:rPr lang="en-US" sz="2600" dirty="0"/>
              <a:t>Plan to-scale exits from shelter to homes</a:t>
            </a:r>
          </a:p>
          <a:p>
            <a:r>
              <a:rPr lang="en-US" sz="2600" dirty="0"/>
              <a:t>Partners and resources for re-housing to scale</a:t>
            </a:r>
          </a:p>
          <a:p>
            <a:r>
              <a:rPr lang="en-US" sz="2600" dirty="0"/>
              <a:t>Connection to services, employment</a:t>
            </a:r>
          </a:p>
          <a:p>
            <a:endParaRPr lang="en-US" sz="2600" dirty="0"/>
          </a:p>
        </p:txBody>
      </p:sp>
      <p:pic>
        <p:nvPicPr>
          <p:cNvPr id="5" name="Content Placeholder 4" descr="A picture containing bed&#10;&#10;Description automatically generated">
            <a:extLst>
              <a:ext uri="{FF2B5EF4-FFF2-40B4-BE49-F238E27FC236}">
                <a16:creationId xmlns:a16="http://schemas.microsoft.com/office/drawing/2014/main" id="{8FC0AB09-B5EB-4DDF-B02C-26FDC4BBE1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600" y="1974586"/>
            <a:ext cx="5384800" cy="3589866"/>
          </a:xfrm>
        </p:spPr>
      </p:pic>
    </p:spTree>
    <p:extLst>
      <p:ext uri="{BB962C8B-B14F-4D97-AF65-F5344CB8AC3E}">
        <p14:creationId xmlns:p14="http://schemas.microsoft.com/office/powerpoint/2010/main" val="2289463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B814D-E8D1-4206-93DF-0A48B0F8B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Diversion &amp; Prevention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714004C-D5FD-4039-B785-4930A57A09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1750578"/>
            <a:ext cx="5384800" cy="4038600"/>
          </a:xfrm>
          <a:noFill/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A1C10D-D7F8-4ABE-8EAC-7360EF2C0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339354"/>
          </a:xfrm>
        </p:spPr>
        <p:txBody>
          <a:bodyPr>
            <a:normAutofit/>
          </a:bodyPr>
          <a:lstStyle/>
          <a:p>
            <a:r>
              <a:rPr lang="en-US" sz="2000" dirty="0"/>
              <a:t>Rapid re-housing and PSH checks</a:t>
            </a:r>
          </a:p>
          <a:p>
            <a:r>
              <a:rPr lang="en-US" sz="2000" dirty="0"/>
              <a:t>Scale-up</a:t>
            </a:r>
          </a:p>
          <a:p>
            <a:r>
              <a:rPr lang="en-US" sz="2000" dirty="0"/>
              <a:t>Examine for equity</a:t>
            </a:r>
          </a:p>
          <a:p>
            <a:r>
              <a:rPr lang="en-US" sz="2000" dirty="0"/>
              <a:t>When other needs met, begin scaling prevention for &lt;30%AMI, targeting marginalized communities</a:t>
            </a:r>
          </a:p>
          <a:p>
            <a:r>
              <a:rPr lang="en-US" sz="2000" dirty="0"/>
              <a:t>Get partners to support previously homeless to prevent recidivism</a:t>
            </a:r>
          </a:p>
          <a:p>
            <a:r>
              <a:rPr lang="en-US" sz="2000" dirty="0"/>
              <a:t>If all &lt;30%AMI are housed, move to higher incomes for prevention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9235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99650-4BF8-4781-9F6E-C9ACE431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Improving Systems for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4F149-0C38-4400-9DAC-F7C3B82DB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339354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Establish partnerships (public health, </a:t>
            </a:r>
            <a:r>
              <a:rPr lang="en-US" sz="2600" dirty="0" err="1"/>
              <a:t>CoC</a:t>
            </a:r>
            <a:r>
              <a:rPr lang="en-US" sz="2600" dirty="0"/>
              <a:t>, etc.)</a:t>
            </a:r>
          </a:p>
          <a:p>
            <a:r>
              <a:rPr lang="en-US" sz="2600" dirty="0"/>
              <a:t>Enter and analyze data; document disparities, analyze, remediate</a:t>
            </a:r>
          </a:p>
          <a:p>
            <a:r>
              <a:rPr lang="en-US" sz="2600" dirty="0"/>
              <a:t>Engage people with lived experience</a:t>
            </a:r>
          </a:p>
          <a:p>
            <a:r>
              <a:rPr lang="en-US" sz="2600" dirty="0"/>
              <a:t>Establish equity-based decision making</a:t>
            </a:r>
          </a:p>
          <a:p>
            <a:r>
              <a:rPr lang="en-US" sz="2600" dirty="0"/>
              <a:t>Establish links to employment</a:t>
            </a:r>
          </a:p>
          <a:p>
            <a:r>
              <a:rPr lang="en-US" sz="2600" dirty="0"/>
              <a:t>Plan response to income/rent cuts</a:t>
            </a:r>
          </a:p>
          <a:p>
            <a:r>
              <a:rPr lang="en-US" sz="2600" dirty="0"/>
              <a:t>Evaluate response to COVID and document equity best practices</a:t>
            </a:r>
          </a:p>
          <a:p>
            <a:endParaRPr lang="en-US" sz="2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C0AB09-B5EB-4DDF-B02C-26FDC4BBE1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7600" y="1974586"/>
            <a:ext cx="5384799" cy="3589866"/>
          </a:xfrm>
        </p:spPr>
      </p:pic>
    </p:spTree>
    <p:extLst>
      <p:ext uri="{BB962C8B-B14F-4D97-AF65-F5344CB8AC3E}">
        <p14:creationId xmlns:p14="http://schemas.microsoft.com/office/powerpoint/2010/main" val="418358923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NAEH TEMPLATE">
      <a:dk1>
        <a:srgbClr val="000000"/>
      </a:dk1>
      <a:lt1>
        <a:srgbClr val="FFFFFF"/>
      </a:lt1>
      <a:dk2>
        <a:srgbClr val="004976"/>
      </a:dk2>
      <a:lt2>
        <a:srgbClr val="D0D3D3"/>
      </a:lt2>
      <a:accent1>
        <a:srgbClr val="002B49"/>
      </a:accent1>
      <a:accent2>
        <a:srgbClr val="004976"/>
      </a:accent2>
      <a:accent3>
        <a:srgbClr val="00558C"/>
      </a:accent3>
      <a:accent4>
        <a:srgbClr val="0076A8"/>
      </a:accent4>
      <a:accent5>
        <a:srgbClr val="B7302C"/>
      </a:accent5>
      <a:accent6>
        <a:srgbClr val="B9975B"/>
      </a:accent6>
      <a:hlink>
        <a:srgbClr val="00B2A9"/>
      </a:hlink>
      <a:folHlink>
        <a:srgbClr val="64CCC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B57F446EC22F46947F10BF6C238ABE" ma:contentTypeVersion="12" ma:contentTypeDescription="Create a new document." ma:contentTypeScope="" ma:versionID="b2c2d564523104959f35eb806ccb5126">
  <xsd:schema xmlns:xsd="http://www.w3.org/2001/XMLSchema" xmlns:xs="http://www.w3.org/2001/XMLSchema" xmlns:p="http://schemas.microsoft.com/office/2006/metadata/properties" xmlns:ns3="5568bd4c-a3af-4733-aba3-59b1f7a270ec" xmlns:ns4="426d3347-541c-4cd4-8b24-b9a40402b226" targetNamespace="http://schemas.microsoft.com/office/2006/metadata/properties" ma:root="true" ma:fieldsID="0a9980d34d0ecf79a4079ffa66138f76" ns3:_="" ns4:_="">
    <xsd:import namespace="5568bd4c-a3af-4733-aba3-59b1f7a270ec"/>
    <xsd:import namespace="426d3347-541c-4cd4-8b24-b9a40402b22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68bd4c-a3af-4733-aba3-59b1f7a270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d3347-541c-4cd4-8b24-b9a40402b22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BA12EC-F90A-4E99-B76C-FC9D40B93F3E}">
  <ds:schemaRefs>
    <ds:schemaRef ds:uri="426d3347-541c-4cd4-8b24-b9a40402b226"/>
    <ds:schemaRef ds:uri="5568bd4c-a3af-4733-aba3-59b1f7a270ec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7321D20-4C48-424E-9EA6-FCDC2369183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5568bd4c-a3af-4733-aba3-59b1f7a270ec"/>
    <ds:schemaRef ds:uri="426d3347-541c-4cd4-8b24-b9a40402b226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D02C35-01A6-48E5-8461-21E0D0E8EF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537</Words>
  <Application>Microsoft Macintosh PowerPoint</Application>
  <PresentationFormat>Widescreen</PresentationFormat>
  <Paragraphs>108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Palatino Linotype</vt:lpstr>
      <vt:lpstr>1_Custom Design</vt:lpstr>
      <vt:lpstr>     A FRAMEWORK for COVID-19 HOMELESSNESS RESPONSE</vt:lpstr>
      <vt:lpstr>Overview</vt:lpstr>
      <vt:lpstr>Overview – con’t. </vt:lpstr>
      <vt:lpstr>Action Areas</vt:lpstr>
      <vt:lpstr>Unsheltered</vt:lpstr>
      <vt:lpstr>Shelter</vt:lpstr>
      <vt:lpstr>Housing</vt:lpstr>
      <vt:lpstr>Diversion &amp; Prevention</vt:lpstr>
      <vt:lpstr>Improving Systems for the Future</vt:lpstr>
      <vt:lpstr>Framework Next Steps</vt:lpstr>
      <vt:lpstr>Funding Sources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Framework for COVID-19 Homelessness Response</dc:title>
  <dc:creator>Kristi Schulenberg</dc:creator>
  <cp:lastModifiedBy>John Stovall</cp:lastModifiedBy>
  <cp:revision>6</cp:revision>
  <dcterms:created xsi:type="dcterms:W3CDTF">2020-05-26T18:11:45Z</dcterms:created>
  <dcterms:modified xsi:type="dcterms:W3CDTF">2020-06-24T20:42:08Z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0x01010090B57F446EC22F46947F10BF6C238ABE</vt:lpwstr>
  </property>
</Properties>
</file>