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4" r:id="rId1"/>
  </p:sldMasterIdLst>
  <p:handoutMasterIdLst>
    <p:handoutMasterId r:id="rId14"/>
  </p:handoutMasterIdLst>
  <p:sldIdLst>
    <p:sldId id="256" r:id="rId2"/>
    <p:sldId id="257" r:id="rId3"/>
    <p:sldId id="258" r:id="rId4"/>
    <p:sldId id="278" r:id="rId5"/>
    <p:sldId id="287" r:id="rId6"/>
    <p:sldId id="285" r:id="rId7"/>
    <p:sldId id="280" r:id="rId8"/>
    <p:sldId id="283" r:id="rId9"/>
    <p:sldId id="281" r:id="rId10"/>
    <p:sldId id="284" r:id="rId11"/>
    <p:sldId id="263"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0" d="100"/>
          <a:sy n="110" d="100"/>
        </p:scale>
        <p:origin x="3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64A1A5-0D48-44A6-8748-48724433DAD1}" type="datetimeFigureOut">
              <a:rPr lang="en-US" smtClean="0"/>
              <a:t>9/17/20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DFCE89-FD21-43C9-A196-8D166EA6CDC6}" type="slidenum">
              <a:rPr lang="en-US" smtClean="0"/>
              <a:t>‹#›</a:t>
            </a:fld>
            <a:endParaRPr lang="en-US" dirty="0"/>
          </a:p>
        </p:txBody>
      </p:sp>
    </p:spTree>
    <p:extLst>
      <p:ext uri="{BB962C8B-B14F-4D97-AF65-F5344CB8AC3E}">
        <p14:creationId xmlns:p14="http://schemas.microsoft.com/office/powerpoint/2010/main" val="1617866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9/17/20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683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194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64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816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cstate="screen">
              <a:duotone>
                <a:schemeClr val="accent3">
                  <a:shade val="45000"/>
                  <a:satMod val="135000"/>
                </a:schemeClr>
                <a:prstClr val="white"/>
              </a:duotone>
              <a:extLst>
                <a:ext uri="{28A0092B-C50C-407E-A947-70E740481C1C}">
                  <a14:useLocalDpi xmlns:a14="http://schemas.microsoft.com/office/drawing/2010/main"/>
                </a:ext>
              </a:extLst>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778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884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566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072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517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785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23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9/17/20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27882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caclmt.org/" TargetMode="External"/><Relationship Id="rId7" Type="http://schemas.openxmlformats.org/officeDocument/2006/relationships/hyperlink" Target="https://www.facebook.com/CommunityActionCouncilLMT" TargetMode="External"/><Relationship Id="rId2" Type="http://schemas.openxmlformats.org/officeDocument/2006/relationships/image" Target="../media/image10.jpg"/><Relationship Id="rId1" Type="http://schemas.openxmlformats.org/officeDocument/2006/relationships/slideLayout" Target="../slideLayouts/slideLayout8.xml"/><Relationship Id="rId6" Type="http://schemas.openxmlformats.org/officeDocument/2006/relationships/hyperlink" Target="https://www.commerce.wa.gov/serving-communities/homelessness/" TargetMode="External"/><Relationship Id="rId5" Type="http://schemas.openxmlformats.org/officeDocument/2006/relationships/hyperlink" Target="https://www.erap-help.com/CACLMT" TargetMode="External"/><Relationship Id="rId4" Type="http://schemas.openxmlformats.org/officeDocument/2006/relationships/hyperlink" Target="https://caclmt.org/?page_id=3379/#tab-id-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caclmt.org/" TargetMode="External"/><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hyperlink" Target="mailto:kirsteny@caclmt.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Community Action Council of Lewis, Mason &amp; Thurston Counties</a:t>
            </a:r>
          </a:p>
        </p:txBody>
      </p:sp>
      <p:sp>
        <p:nvSpPr>
          <p:cNvPr id="3" name="Subtitle 2"/>
          <p:cNvSpPr>
            <a:spLocks noGrp="1"/>
          </p:cNvSpPr>
          <p:nvPr>
            <p:ph type="subTitle" idx="1"/>
          </p:nvPr>
        </p:nvSpPr>
        <p:spPr/>
        <p:txBody>
          <a:bodyPr>
            <a:normAutofit/>
          </a:bodyPr>
          <a:lstStyle/>
          <a:p>
            <a:r>
              <a:rPr lang="en-US" sz="2000" dirty="0"/>
              <a:t>By: Kirsten York</a:t>
            </a:r>
          </a:p>
          <a:p>
            <a:r>
              <a:rPr lang="en-US" sz="2000" dirty="0"/>
              <a:t>Director of Family Services</a:t>
            </a:r>
          </a:p>
        </p:txBody>
      </p:sp>
    </p:spTree>
    <p:extLst>
      <p:ext uri="{BB962C8B-B14F-4D97-AF65-F5344CB8AC3E}">
        <p14:creationId xmlns:p14="http://schemas.microsoft.com/office/powerpoint/2010/main" val="232349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Challenges </a:t>
            </a:r>
          </a:p>
        </p:txBody>
      </p:sp>
      <p:sp>
        <p:nvSpPr>
          <p:cNvPr id="3" name="Content Placeholder 2"/>
          <p:cNvSpPr>
            <a:spLocks noGrp="1"/>
          </p:cNvSpPr>
          <p:nvPr>
            <p:ph sz="half" idx="1"/>
          </p:nvPr>
        </p:nvSpPr>
        <p:spPr>
          <a:xfrm>
            <a:off x="1024128" y="2446867"/>
            <a:ext cx="4995334" cy="3649134"/>
          </a:xfrm>
        </p:spPr>
        <p:txBody>
          <a:bodyPr>
            <a:normAutofit/>
          </a:bodyPr>
          <a:lstStyle/>
          <a:p>
            <a:pPr>
              <a:buFont typeface="Wingdings" panose="05000000000000000000" pitchFamily="2" charset="2"/>
              <a:buChar char="v"/>
            </a:pPr>
            <a:r>
              <a:rPr lang="en-US" sz="2000" dirty="0"/>
              <a:t> </a:t>
            </a:r>
            <a:r>
              <a:rPr lang="en-US" sz="2400" dirty="0"/>
              <a:t>Quick implementation time frame</a:t>
            </a:r>
          </a:p>
          <a:p>
            <a:pPr>
              <a:buFont typeface="Wingdings" panose="05000000000000000000" pitchFamily="2" charset="2"/>
              <a:buChar char="v"/>
            </a:pPr>
            <a:r>
              <a:rPr lang="en-US" sz="2400" dirty="0"/>
              <a:t>Working out collaboration with providers and impact on client’s </a:t>
            </a:r>
          </a:p>
          <a:p>
            <a:pPr>
              <a:buFont typeface="Wingdings" panose="05000000000000000000" pitchFamily="2" charset="2"/>
              <a:buChar char="v"/>
            </a:pPr>
            <a:r>
              <a:rPr lang="en-US" sz="2400" dirty="0"/>
              <a:t> Large amounts of vouchers and funding expended per week</a:t>
            </a:r>
          </a:p>
          <a:p>
            <a:pPr>
              <a:buFont typeface="Wingdings" panose="05000000000000000000" pitchFamily="2" charset="2"/>
              <a:buChar char="v"/>
            </a:pPr>
            <a:r>
              <a:rPr lang="en-US" sz="2400" dirty="0"/>
              <a:t> Updates and changes in guidelines</a:t>
            </a:r>
          </a:p>
          <a:p>
            <a:pPr>
              <a:buFont typeface="Wingdings" panose="05000000000000000000" pitchFamily="2" charset="2"/>
              <a:buChar char="v"/>
            </a:pPr>
            <a:r>
              <a:rPr lang="en-US" sz="2400" dirty="0"/>
              <a:t> Increasing staffing capacity</a:t>
            </a:r>
          </a:p>
          <a:p>
            <a:pPr>
              <a:buFont typeface="Wingdings" panose="05000000000000000000" pitchFamily="2" charset="2"/>
              <a:buChar char="v"/>
            </a:pPr>
            <a:r>
              <a:rPr lang="en-US" sz="2400" dirty="0"/>
              <a:t> Expenditure Date – Dec. 31</a:t>
            </a:r>
            <a:r>
              <a:rPr lang="en-US" sz="2400" baseline="30000" dirty="0"/>
              <a:t>,</a:t>
            </a:r>
            <a:r>
              <a:rPr lang="en-US" sz="2400" dirty="0"/>
              <a:t> 2020 </a:t>
            </a:r>
          </a:p>
          <a:p>
            <a:endParaRPr lang="en-US" dirty="0"/>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49792" y="2925086"/>
            <a:ext cx="4410758" cy="2405866"/>
          </a:xfrm>
          <a:prstGeom prst="rect">
            <a:avLst/>
          </a:prstGeom>
          <a:ln>
            <a:noFill/>
          </a:ln>
          <a:effectLst>
            <a:softEdge rad="112500"/>
          </a:effectLst>
        </p:spPr>
      </p:pic>
    </p:spTree>
    <p:extLst>
      <p:ext uri="{BB962C8B-B14F-4D97-AF65-F5344CB8AC3E}">
        <p14:creationId xmlns:p14="http://schemas.microsoft.com/office/powerpoint/2010/main" val="2555195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&amp; Links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303110" y="2252886"/>
            <a:ext cx="5657299" cy="3771533"/>
          </a:xfrm>
        </p:spPr>
      </p:pic>
      <p:sp>
        <p:nvSpPr>
          <p:cNvPr id="4" name="Text Placeholder 3"/>
          <p:cNvSpPr>
            <a:spLocks noGrp="1"/>
          </p:cNvSpPr>
          <p:nvPr>
            <p:ph type="body" sz="half" idx="2"/>
          </p:nvPr>
        </p:nvSpPr>
        <p:spPr>
          <a:xfrm>
            <a:off x="1024128" y="2351000"/>
            <a:ext cx="5268388" cy="2898648"/>
          </a:xfrm>
        </p:spPr>
        <p:txBody>
          <a:bodyPr>
            <a:noAutofit/>
          </a:bodyPr>
          <a:lstStyle/>
          <a:p>
            <a:pPr marL="285750" indent="-285750">
              <a:buFont typeface="Wingdings" panose="05000000000000000000" pitchFamily="2" charset="2"/>
              <a:buChar char="§"/>
            </a:pPr>
            <a:r>
              <a:rPr lang="en-US" sz="2400" dirty="0">
                <a:hlinkClick r:id="rId3"/>
              </a:rPr>
              <a:t>CACLMT’s Main Website </a:t>
            </a:r>
            <a:endParaRPr lang="en-US" sz="2400" dirty="0"/>
          </a:p>
          <a:p>
            <a:pPr marL="285750" indent="-285750">
              <a:buFont typeface="Wingdings" panose="05000000000000000000" pitchFamily="2" charset="2"/>
              <a:buChar char="§"/>
            </a:pPr>
            <a:r>
              <a:rPr lang="en-US" sz="2400" dirty="0">
                <a:hlinkClick r:id="rId4"/>
              </a:rPr>
              <a:t>CACLMT’s ERAP Webpage </a:t>
            </a:r>
            <a:endParaRPr lang="en-US" sz="2400" dirty="0"/>
          </a:p>
          <a:p>
            <a:pPr marL="285750" indent="-285750">
              <a:buFont typeface="Wingdings" panose="05000000000000000000" pitchFamily="2" charset="2"/>
              <a:buChar char="§"/>
            </a:pPr>
            <a:r>
              <a:rPr lang="en-US" sz="2400" dirty="0">
                <a:hlinkClick r:id="rId5"/>
              </a:rPr>
              <a:t>CACLMT’s ERAP Scheduler </a:t>
            </a:r>
            <a:endParaRPr lang="en-US" sz="2400" dirty="0"/>
          </a:p>
          <a:p>
            <a:pPr marL="285750" indent="-285750">
              <a:buFont typeface="Wingdings" panose="05000000000000000000" pitchFamily="2" charset="2"/>
              <a:buChar char="§"/>
            </a:pPr>
            <a:r>
              <a:rPr lang="en-US" sz="2400" dirty="0">
                <a:hlinkClick r:id="rId6"/>
              </a:rPr>
              <a:t>WA Dept. of Commerce: Housing</a:t>
            </a:r>
            <a:endParaRPr lang="en-US" sz="2400" dirty="0"/>
          </a:p>
          <a:p>
            <a:pPr marL="285750" indent="-285750">
              <a:buFont typeface="Wingdings" panose="05000000000000000000" pitchFamily="2" charset="2"/>
              <a:buChar char="§"/>
            </a:pPr>
            <a:r>
              <a:rPr lang="en-US" sz="2400" dirty="0">
                <a:hlinkClick r:id="rId7"/>
              </a:rPr>
              <a:t>CACLMT’s Facebook Page </a:t>
            </a:r>
            <a:endParaRPr lang="en-US" sz="2400" dirty="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a:t>Phone: 360-438-1100 </a:t>
            </a:r>
          </a:p>
          <a:p>
            <a:pPr marL="742950" lvl="1" indent="-285750">
              <a:buFont typeface="Wingdings" panose="05000000000000000000" pitchFamily="2" charset="2"/>
              <a:buChar char="§"/>
            </a:pPr>
            <a:r>
              <a:rPr lang="en-US" sz="2000" dirty="0"/>
              <a:t>Press 8 for Housing, 7 for ERAP</a:t>
            </a:r>
          </a:p>
        </p:txBody>
      </p:sp>
    </p:spTree>
    <p:extLst>
      <p:ext uri="{BB962C8B-B14F-4D97-AF65-F5344CB8AC3E}">
        <p14:creationId xmlns:p14="http://schemas.microsoft.com/office/powerpoint/2010/main" val="231464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Contact us</a:t>
            </a:r>
          </a:p>
        </p:txBody>
      </p:sp>
      <p:pic>
        <p:nvPicPr>
          <p:cNvPr id="15" name="Picture Placeholder 14"/>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7" name="Content Placeholder 6"/>
          <p:cNvSpPr>
            <a:spLocks noGrp="1"/>
          </p:cNvSpPr>
          <p:nvPr>
            <p:ph type="body" sz="half" idx="2"/>
          </p:nvPr>
        </p:nvSpPr>
        <p:spPr/>
        <p:txBody>
          <a:bodyPr>
            <a:noAutofit/>
          </a:bodyPr>
          <a:lstStyle/>
          <a:p>
            <a:r>
              <a:rPr lang="en-US" sz="2400" dirty="0"/>
              <a:t>Voice: 360.438.1100</a:t>
            </a:r>
            <a:br>
              <a:rPr lang="en-US" sz="2400" dirty="0"/>
            </a:br>
            <a:r>
              <a:rPr lang="en-US" sz="2400" dirty="0"/>
              <a:t>Fax: 360.491.7729</a:t>
            </a:r>
            <a:br>
              <a:rPr lang="en-US" sz="2400" dirty="0"/>
            </a:br>
            <a:r>
              <a:rPr lang="en-US" sz="2400" dirty="0"/>
              <a:t>Toll Free: 800.878.5235</a:t>
            </a:r>
          </a:p>
          <a:p>
            <a:r>
              <a:rPr lang="en-US" sz="2400" dirty="0">
                <a:hlinkClick r:id="rId3"/>
              </a:rPr>
              <a:t>www.caclmt.org</a:t>
            </a:r>
            <a:r>
              <a:rPr lang="en-US" sz="2400" dirty="0"/>
              <a:t> </a:t>
            </a:r>
          </a:p>
          <a:p>
            <a:r>
              <a:rPr lang="en-US" sz="2000" dirty="0">
                <a:hlinkClick r:id="rId4"/>
              </a:rPr>
              <a:t>kirsteny@caclmt.org</a:t>
            </a:r>
            <a:r>
              <a:rPr lang="en-US" sz="2400" dirty="0"/>
              <a:t> </a:t>
            </a:r>
          </a:p>
        </p:txBody>
      </p:sp>
    </p:spTree>
    <p:extLst>
      <p:ext uri="{BB962C8B-B14F-4D97-AF65-F5344CB8AC3E}">
        <p14:creationId xmlns:p14="http://schemas.microsoft.com/office/powerpoint/2010/main" val="3333906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who we are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2672" y="4689555"/>
            <a:ext cx="1668337" cy="1952545"/>
          </a:xfrm>
          <a:prstGeom prst="rect">
            <a:avLst/>
          </a:prstGeom>
        </p:spPr>
      </p:pic>
      <p:sp>
        <p:nvSpPr>
          <p:cNvPr id="6" name="TextBox 5"/>
          <p:cNvSpPr txBox="1"/>
          <p:nvPr/>
        </p:nvSpPr>
        <p:spPr>
          <a:xfrm>
            <a:off x="1171074" y="1941095"/>
            <a:ext cx="10282989" cy="3877985"/>
          </a:xfrm>
          <a:prstGeom prst="rect">
            <a:avLst/>
          </a:prstGeom>
          <a:noFill/>
        </p:spPr>
        <p:txBody>
          <a:bodyPr wrap="square" rtlCol="0">
            <a:spAutoFit/>
          </a:bodyPr>
          <a:lstStyle/>
          <a:p>
            <a:pPr marL="285750" indent="-285750">
              <a:buClr>
                <a:srgbClr val="92D050"/>
              </a:buClr>
              <a:buFont typeface="Wingdings" panose="05000000000000000000" pitchFamily="2" charset="2"/>
              <a:buChar char="§"/>
            </a:pPr>
            <a:r>
              <a:rPr lang="en-US" sz="3200" dirty="0"/>
              <a:t>Private, nonprofit serving Lewis, Mason &amp; Thurston Counties</a:t>
            </a:r>
          </a:p>
          <a:p>
            <a:pPr marL="285750" indent="-285750">
              <a:buClr>
                <a:srgbClr val="92D050"/>
              </a:buClr>
              <a:buFont typeface="Wingdings" panose="05000000000000000000" pitchFamily="2" charset="2"/>
              <a:buChar char="§"/>
            </a:pPr>
            <a:r>
              <a:rPr lang="en-US" sz="3200" dirty="0"/>
              <a:t>Established in 1966</a:t>
            </a:r>
          </a:p>
          <a:p>
            <a:pPr marL="285750" indent="-285750">
              <a:buClr>
                <a:srgbClr val="92D050"/>
              </a:buClr>
              <a:buFont typeface="Wingdings" panose="05000000000000000000" pitchFamily="2" charset="2"/>
              <a:buChar char="§"/>
            </a:pPr>
            <a:r>
              <a:rPr lang="en-US" sz="3200" dirty="0"/>
              <a:t>1 of 30 Community Action Agencies in WA State, 1 of 1,100 in the country</a:t>
            </a:r>
          </a:p>
          <a:p>
            <a:pPr marL="285750" indent="-285750">
              <a:buClr>
                <a:srgbClr val="92D050"/>
              </a:buClr>
              <a:buFont typeface="Wingdings" panose="05000000000000000000" pitchFamily="2" charset="2"/>
              <a:buChar char="§"/>
            </a:pPr>
            <a:r>
              <a:rPr lang="en-US" sz="3200" i="1" dirty="0"/>
              <a:t>Mission: The Community Action Council strengthens individuals and families to lessen the impacts of poverty </a:t>
            </a:r>
          </a:p>
          <a:p>
            <a:pPr>
              <a:buClr>
                <a:srgbClr val="92D050"/>
              </a:buClr>
            </a:pPr>
            <a:endParaRPr lang="en-US" dirty="0"/>
          </a:p>
          <a:p>
            <a:pPr marL="285750" indent="-285750">
              <a:buClr>
                <a:srgbClr val="92D050"/>
              </a:buClr>
              <a:buFont typeface="Wingdings" panose="05000000000000000000" pitchFamily="2" charset="2"/>
              <a:buChar char="§"/>
            </a:pPr>
            <a:endParaRPr lang="en-US" dirty="0"/>
          </a:p>
          <a:p>
            <a:pPr marL="285750" indent="-285750">
              <a:buClr>
                <a:srgbClr val="92D050"/>
              </a:buClr>
              <a:buFont typeface="Wingdings" panose="05000000000000000000" pitchFamily="2" charset="2"/>
              <a:buChar char="§"/>
            </a:pPr>
            <a:endParaRPr lang="en-US" dirty="0"/>
          </a:p>
        </p:txBody>
      </p:sp>
    </p:spTree>
    <p:extLst>
      <p:ext uri="{BB962C8B-B14F-4D97-AF65-F5344CB8AC3E}">
        <p14:creationId xmlns:p14="http://schemas.microsoft.com/office/powerpoint/2010/main" val="33600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do (Thurston County)</a:t>
            </a:r>
          </a:p>
        </p:txBody>
      </p:sp>
      <p:sp>
        <p:nvSpPr>
          <p:cNvPr id="3" name="Content Placeholder 2"/>
          <p:cNvSpPr>
            <a:spLocks noGrp="1"/>
          </p:cNvSpPr>
          <p:nvPr>
            <p:ph sz="half" idx="2"/>
          </p:nvPr>
        </p:nvSpPr>
        <p:spPr>
          <a:xfrm>
            <a:off x="1024128" y="2115579"/>
            <a:ext cx="5063012" cy="4376153"/>
          </a:xfrm>
        </p:spPr>
        <p:txBody>
          <a:bodyPr>
            <a:normAutofit fontScale="92500" lnSpcReduction="10000"/>
          </a:bodyPr>
          <a:lstStyle/>
          <a:p>
            <a:pPr>
              <a:buFont typeface="Wingdings" panose="05000000000000000000" pitchFamily="2" charset="2"/>
              <a:buChar char="Ø"/>
            </a:pPr>
            <a:r>
              <a:rPr lang="en-US" sz="3600" dirty="0"/>
              <a:t>Affordable Housing</a:t>
            </a:r>
          </a:p>
          <a:p>
            <a:pPr>
              <a:buFont typeface="Wingdings" panose="05000000000000000000" pitchFamily="2" charset="2"/>
              <a:buChar char="Ø"/>
            </a:pPr>
            <a:r>
              <a:rPr lang="en-US" sz="3600" dirty="0"/>
              <a:t>Care Coordination</a:t>
            </a:r>
          </a:p>
          <a:p>
            <a:pPr>
              <a:buFont typeface="Wingdings" panose="05000000000000000000" pitchFamily="2" charset="2"/>
              <a:buChar char="Ø"/>
            </a:pPr>
            <a:r>
              <a:rPr lang="en-US" sz="3600" dirty="0"/>
              <a:t>Coordinated Entry           </a:t>
            </a:r>
            <a:r>
              <a:rPr lang="en-US" sz="2400" dirty="0"/>
              <a:t>(Single Adults &amp; Veterans)</a:t>
            </a:r>
          </a:p>
          <a:p>
            <a:pPr>
              <a:buFont typeface="Wingdings" panose="05000000000000000000" pitchFamily="2" charset="2"/>
              <a:buChar char="Ø"/>
            </a:pPr>
            <a:r>
              <a:rPr lang="en-US" sz="3600" dirty="0"/>
              <a:t>Energy Assistance</a:t>
            </a:r>
          </a:p>
          <a:p>
            <a:pPr>
              <a:buFont typeface="Wingdings" panose="05000000000000000000" pitchFamily="2" charset="2"/>
              <a:buChar char="Ø"/>
            </a:pPr>
            <a:r>
              <a:rPr lang="en-US" sz="3600" dirty="0"/>
              <a:t>Food Distribution</a:t>
            </a:r>
          </a:p>
          <a:p>
            <a:pPr>
              <a:buFont typeface="Wingdings" panose="05000000000000000000" pitchFamily="2" charset="2"/>
              <a:buChar char="Ø"/>
            </a:pPr>
            <a:r>
              <a:rPr lang="en-US" sz="3500" dirty="0"/>
              <a:t>Foundational Community  Supports </a:t>
            </a:r>
            <a:br>
              <a:rPr lang="en-US" sz="4400" dirty="0"/>
            </a:br>
            <a:r>
              <a:rPr lang="en-US" dirty="0"/>
              <a:t>(Supportive Housing/Supportive Employment)</a:t>
            </a:r>
          </a:p>
        </p:txBody>
      </p:sp>
      <p:sp>
        <p:nvSpPr>
          <p:cNvPr id="6" name="Content Placeholder 5"/>
          <p:cNvSpPr>
            <a:spLocks noGrp="1"/>
          </p:cNvSpPr>
          <p:nvPr>
            <p:ph sz="quarter" idx="4"/>
          </p:nvPr>
        </p:nvSpPr>
        <p:spPr>
          <a:xfrm>
            <a:off x="6087140" y="2084832"/>
            <a:ext cx="5928076" cy="4655553"/>
          </a:xfrm>
        </p:spPr>
        <p:txBody>
          <a:bodyPr>
            <a:normAutofit/>
          </a:bodyPr>
          <a:lstStyle/>
          <a:p>
            <a:pPr>
              <a:buFont typeface="Wingdings" panose="05000000000000000000" pitchFamily="2" charset="2"/>
              <a:buChar char="Ø"/>
            </a:pPr>
            <a:r>
              <a:rPr lang="en-US" sz="3000" dirty="0"/>
              <a:t>Homeless Prevention &amp; Eviction Prevention</a:t>
            </a:r>
          </a:p>
          <a:p>
            <a:pPr>
              <a:buFont typeface="Wingdings" panose="05000000000000000000" pitchFamily="2" charset="2"/>
              <a:buChar char="Ø"/>
            </a:pPr>
            <a:r>
              <a:rPr lang="en-US" sz="3200" dirty="0"/>
              <a:t>Housing &amp; Essential Needs</a:t>
            </a:r>
          </a:p>
          <a:p>
            <a:pPr>
              <a:buFont typeface="Wingdings" panose="05000000000000000000" pitchFamily="2" charset="2"/>
              <a:buChar char="Ø"/>
            </a:pPr>
            <a:r>
              <a:rPr lang="en-US" sz="3200" dirty="0"/>
              <a:t>Housing COVID19 Response</a:t>
            </a:r>
          </a:p>
          <a:p>
            <a:pPr>
              <a:buFont typeface="Wingdings" panose="05000000000000000000" pitchFamily="2" charset="2"/>
              <a:buChar char="Ø"/>
            </a:pPr>
            <a:r>
              <a:rPr lang="en-US" sz="3200" dirty="0"/>
              <a:t>Monarch Children’s Justice and Advocacy Center </a:t>
            </a:r>
          </a:p>
          <a:p>
            <a:pPr>
              <a:buFont typeface="Wingdings" panose="05000000000000000000" pitchFamily="2" charset="2"/>
              <a:buChar char="Ø"/>
            </a:pPr>
            <a:r>
              <a:rPr lang="en-US" sz="3200" dirty="0"/>
              <a:t>Rapid Re-Housing</a:t>
            </a:r>
          </a:p>
          <a:p>
            <a:pPr>
              <a:buFont typeface="Wingdings" panose="05000000000000000000" pitchFamily="2" charset="2"/>
              <a:buChar char="Ø"/>
            </a:pPr>
            <a:r>
              <a:rPr lang="en-US" sz="3200" dirty="0"/>
              <a:t>Weatherization </a:t>
            </a:r>
          </a:p>
          <a:p>
            <a:endParaRPr lang="en-US" dirty="0"/>
          </a:p>
        </p:txBody>
      </p:sp>
    </p:spTree>
    <p:extLst>
      <p:ext uri="{BB962C8B-B14F-4D97-AF65-F5344CB8AC3E}">
        <p14:creationId xmlns:p14="http://schemas.microsoft.com/office/powerpoint/2010/main" val="269860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5400" dirty="0"/>
              <a:t>“We believe everyone should have a safe, affordable place to live and call home.”</a:t>
            </a:r>
          </a:p>
        </p:txBody>
      </p:sp>
      <p:sp>
        <p:nvSpPr>
          <p:cNvPr id="5" name="Subtitle 4"/>
          <p:cNvSpPr>
            <a:spLocks noGrp="1"/>
          </p:cNvSpPr>
          <p:nvPr>
            <p:ph type="subTitle" idx="1"/>
          </p:nvPr>
        </p:nvSpPr>
        <p:spPr/>
        <p:txBody>
          <a:bodyPr/>
          <a:lstStyle/>
          <a:p>
            <a:r>
              <a:rPr lang="en-US" dirty="0"/>
              <a:t>Housing’s Vision at CACLMT </a:t>
            </a:r>
          </a:p>
        </p:txBody>
      </p:sp>
    </p:spTree>
    <p:extLst>
      <p:ext uri="{BB962C8B-B14F-4D97-AF65-F5344CB8AC3E}">
        <p14:creationId xmlns:p14="http://schemas.microsoft.com/office/powerpoint/2010/main" val="45076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Eviction rent Assistance Program</a:t>
            </a:r>
          </a:p>
        </p:txBody>
      </p:sp>
      <p:sp>
        <p:nvSpPr>
          <p:cNvPr id="3" name="Content Placeholder 2"/>
          <p:cNvSpPr>
            <a:spLocks noGrp="1"/>
          </p:cNvSpPr>
          <p:nvPr>
            <p:ph sz="half" idx="1"/>
          </p:nvPr>
        </p:nvSpPr>
        <p:spPr>
          <a:xfrm>
            <a:off x="1024128" y="2581223"/>
            <a:ext cx="5404105" cy="3236976"/>
          </a:xfrm>
        </p:spPr>
        <p:txBody>
          <a:bodyPr>
            <a:normAutofit/>
          </a:bodyPr>
          <a:lstStyle/>
          <a:p>
            <a:pPr marL="0" indent="0">
              <a:buNone/>
            </a:pPr>
            <a:r>
              <a:rPr lang="en-US" sz="2800" dirty="0"/>
              <a:t>The Eviction Rent Assistance Program (ERAP) is intended to prevent evictions by paying past due, current due, and future rent, targeting limited resources to those with greatest needs while working to distribute the funds equitably.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523038" y="2286000"/>
            <a:ext cx="4754562" cy="3827422"/>
          </a:xfrm>
        </p:spPr>
      </p:pic>
    </p:spTree>
    <p:extLst>
      <p:ext uri="{BB962C8B-B14F-4D97-AF65-F5344CB8AC3E}">
        <p14:creationId xmlns:p14="http://schemas.microsoft.com/office/powerpoint/2010/main" val="395186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a:t>
            </a:r>
          </a:p>
        </p:txBody>
      </p:sp>
      <p:sp>
        <p:nvSpPr>
          <p:cNvPr id="3" name="Content Placeholder 2"/>
          <p:cNvSpPr>
            <a:spLocks noGrp="1"/>
          </p:cNvSpPr>
          <p:nvPr>
            <p:ph idx="1"/>
          </p:nvPr>
        </p:nvSpPr>
        <p:spPr>
          <a:xfrm>
            <a:off x="1024129" y="2286000"/>
            <a:ext cx="6922008" cy="4023360"/>
          </a:xfrm>
        </p:spPr>
        <p:txBody>
          <a:bodyPr>
            <a:normAutofit/>
          </a:bodyPr>
          <a:lstStyle/>
          <a:p>
            <a:pPr>
              <a:buFont typeface="Wingdings" panose="05000000000000000000" pitchFamily="2" charset="2"/>
              <a:buChar char="Ø"/>
            </a:pPr>
            <a:r>
              <a:rPr lang="en-US" dirty="0"/>
              <a:t>Directly through Thurston County Public Health and Social Services – website and social media</a:t>
            </a:r>
          </a:p>
          <a:p>
            <a:pPr>
              <a:buFont typeface="Wingdings" panose="05000000000000000000" pitchFamily="2" charset="2"/>
              <a:buChar char="Ø"/>
            </a:pPr>
            <a:r>
              <a:rPr lang="en-US" dirty="0"/>
              <a:t>CAC’s website and social media</a:t>
            </a:r>
          </a:p>
          <a:p>
            <a:pPr>
              <a:buFont typeface="Wingdings" panose="05000000000000000000" pitchFamily="2" charset="2"/>
              <a:buChar char="Ø"/>
            </a:pPr>
            <a:r>
              <a:rPr lang="en-US" dirty="0"/>
              <a:t>Flyers (multiple languages)</a:t>
            </a:r>
          </a:p>
          <a:p>
            <a:pPr lvl="1">
              <a:buFont typeface="Wingdings" panose="05000000000000000000" pitchFamily="2" charset="2"/>
              <a:buChar char="Ø"/>
            </a:pPr>
            <a:r>
              <a:rPr lang="en-US" dirty="0"/>
              <a:t>Public facing and Landlord Facing</a:t>
            </a:r>
          </a:p>
          <a:p>
            <a:pPr>
              <a:buFont typeface="Wingdings" panose="05000000000000000000" pitchFamily="2" charset="2"/>
              <a:buChar char="Ø"/>
            </a:pPr>
            <a:r>
              <a:rPr lang="en-US" dirty="0"/>
              <a:t>Provider Information Session</a:t>
            </a:r>
          </a:p>
          <a:p>
            <a:pPr>
              <a:buFont typeface="Wingdings" panose="05000000000000000000" pitchFamily="2" charset="2"/>
              <a:buChar char="Ø"/>
            </a:pPr>
            <a:r>
              <a:rPr lang="en-US" dirty="0"/>
              <a:t>Presentations/email blasts to providers and referral sources</a:t>
            </a:r>
          </a:p>
          <a:p>
            <a:pPr>
              <a:buFont typeface="Wingdings" panose="05000000000000000000" pitchFamily="2" charset="2"/>
              <a:buChar char="Ø"/>
            </a:pPr>
            <a:r>
              <a:rPr lang="en-US" dirty="0"/>
              <a:t>BY and FOR Organizational MOU’s </a:t>
            </a:r>
          </a:p>
          <a:p>
            <a:pPr marL="0" indent="0">
              <a:buNone/>
            </a:pPr>
            <a:endParaRPr lang="en-US" dirty="0"/>
          </a:p>
          <a:p>
            <a:endParaRPr lang="en-US" dirty="0"/>
          </a:p>
          <a:p>
            <a:endParaRPr lang="en-US" dirty="0"/>
          </a:p>
          <a:p>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6013" y="2527300"/>
            <a:ext cx="3537401" cy="3312160"/>
          </a:xfrm>
          <a:prstGeom prst="rect">
            <a:avLst/>
          </a:prstGeom>
        </p:spPr>
      </p:pic>
    </p:spTree>
    <p:extLst>
      <p:ext uri="{BB962C8B-B14F-4D97-AF65-F5344CB8AC3E}">
        <p14:creationId xmlns:p14="http://schemas.microsoft.com/office/powerpoint/2010/main" val="3032520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Appointments and Scheduling </a:t>
            </a:r>
          </a:p>
        </p:txBody>
      </p:sp>
      <p:sp>
        <p:nvSpPr>
          <p:cNvPr id="4" name="Content Placeholder 3"/>
          <p:cNvSpPr>
            <a:spLocks noGrp="1"/>
          </p:cNvSpPr>
          <p:nvPr>
            <p:ph sz="half" idx="2"/>
          </p:nvPr>
        </p:nvSpPr>
        <p:spPr>
          <a:xfrm>
            <a:off x="1024128" y="2070100"/>
            <a:ext cx="4843272" cy="4432300"/>
          </a:xfrm>
        </p:spPr>
        <p:txBody>
          <a:bodyPr>
            <a:normAutofit/>
          </a:bodyPr>
          <a:lstStyle/>
          <a:p>
            <a:pPr>
              <a:buFont typeface="Wingdings" panose="05000000000000000000" pitchFamily="2" charset="2"/>
              <a:buChar char="Ø"/>
            </a:pPr>
            <a:r>
              <a:rPr lang="en-US" sz="2400" dirty="0"/>
              <a:t>Online scheduling system accessible by the public via website and staff internally</a:t>
            </a:r>
          </a:p>
          <a:p>
            <a:pPr>
              <a:buFont typeface="Wingdings" panose="05000000000000000000" pitchFamily="2" charset="2"/>
              <a:buChar char="Ø"/>
            </a:pPr>
            <a:r>
              <a:rPr lang="en-US" sz="2400" dirty="0"/>
              <a:t>30 minute phone appointments to process applications</a:t>
            </a:r>
          </a:p>
          <a:p>
            <a:pPr>
              <a:buFont typeface="Wingdings" panose="05000000000000000000" pitchFamily="2" charset="2"/>
              <a:buChar char="Ø"/>
            </a:pPr>
            <a:r>
              <a:rPr lang="en-US" sz="2400" dirty="0"/>
              <a:t>Physical drop box and designated email drop box for return documentation</a:t>
            </a:r>
          </a:p>
          <a:p>
            <a:pPr>
              <a:buFont typeface="Wingdings" panose="05000000000000000000" pitchFamily="2" charset="2"/>
              <a:buChar char="Ø"/>
            </a:pPr>
            <a:r>
              <a:rPr lang="en-US" sz="2400" dirty="0"/>
              <a:t>469 appointments scheduled to date (beginning on 8/31/20)</a:t>
            </a:r>
          </a:p>
          <a:p>
            <a:pPr marL="0" indent="0">
              <a:buNone/>
            </a:pPr>
            <a:endParaRPr lang="en-US" dirty="0"/>
          </a:p>
          <a:p>
            <a:pPr>
              <a:buFont typeface="Wingdings" panose="05000000000000000000" pitchFamily="2" charset="2"/>
              <a:buChar char="Ø"/>
            </a:pPr>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7086600" y="2431034"/>
            <a:ext cx="3898900" cy="3431032"/>
          </a:xfrm>
        </p:spPr>
      </p:pic>
    </p:spTree>
    <p:extLst>
      <p:ext uri="{BB962C8B-B14F-4D97-AF65-F5344CB8AC3E}">
        <p14:creationId xmlns:p14="http://schemas.microsoft.com/office/powerpoint/2010/main" val="149933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0900" y="4152902"/>
            <a:ext cx="2374937" cy="2374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073001" y="622343"/>
            <a:ext cx="9720072" cy="1499616"/>
          </a:xfrm>
        </p:spPr>
        <p:txBody>
          <a:bodyPr>
            <a:normAutofit/>
          </a:bodyPr>
          <a:lstStyle/>
          <a:p>
            <a:r>
              <a:rPr lang="en-US" sz="4800" dirty="0"/>
              <a:t>BY and For organizational collaboration</a:t>
            </a:r>
          </a:p>
        </p:txBody>
      </p:sp>
      <p:sp>
        <p:nvSpPr>
          <p:cNvPr id="3" name="Content Placeholder 2"/>
          <p:cNvSpPr>
            <a:spLocks noGrp="1"/>
          </p:cNvSpPr>
          <p:nvPr>
            <p:ph sz="half" idx="1"/>
          </p:nvPr>
        </p:nvSpPr>
        <p:spPr>
          <a:xfrm>
            <a:off x="1073001" y="2328335"/>
            <a:ext cx="4584699" cy="3649134"/>
          </a:xfrm>
        </p:spPr>
        <p:txBody>
          <a:bodyPr>
            <a:normAutofit/>
          </a:bodyPr>
          <a:lstStyle/>
          <a:p>
            <a:pPr marL="0" indent="0">
              <a:buNone/>
            </a:pPr>
            <a:r>
              <a:rPr lang="en-US" sz="2000" b="1" dirty="0"/>
              <a:t>Levels of Engagement</a:t>
            </a:r>
          </a:p>
          <a:p>
            <a:pPr>
              <a:buFont typeface="Wingdings" panose="05000000000000000000" pitchFamily="2" charset="2"/>
              <a:buChar char="§"/>
            </a:pPr>
            <a:r>
              <a:rPr lang="en-US" sz="2400" dirty="0"/>
              <a:t>Direct referral source</a:t>
            </a:r>
          </a:p>
          <a:p>
            <a:pPr>
              <a:buFont typeface="Wingdings" panose="05000000000000000000" pitchFamily="2" charset="2"/>
              <a:buChar char="§"/>
            </a:pPr>
            <a:r>
              <a:rPr lang="en-US" sz="2400" dirty="0"/>
              <a:t>Memo of Understanding</a:t>
            </a:r>
          </a:p>
          <a:p>
            <a:pPr lvl="1">
              <a:buFont typeface="Wingdings" panose="05000000000000000000" pitchFamily="2" charset="2"/>
              <a:buChar char="§"/>
            </a:pPr>
            <a:r>
              <a:rPr lang="en-US" sz="2000" dirty="0"/>
              <a:t>Outreach and Marketing</a:t>
            </a:r>
          </a:p>
          <a:p>
            <a:pPr lvl="1">
              <a:buFont typeface="Wingdings" panose="05000000000000000000" pitchFamily="2" charset="2"/>
              <a:buChar char="§"/>
            </a:pPr>
            <a:r>
              <a:rPr lang="en-US" sz="2000" dirty="0"/>
              <a:t>Application Processing </a:t>
            </a:r>
          </a:p>
          <a:p>
            <a:pPr lvl="2">
              <a:buFont typeface="Wingdings" panose="05000000000000000000" pitchFamily="2" charset="2"/>
              <a:buChar char="§"/>
            </a:pPr>
            <a:r>
              <a:rPr lang="en-US" sz="1600" dirty="0"/>
              <a:t>$75/application</a:t>
            </a:r>
          </a:p>
          <a:p>
            <a:pPr>
              <a:buFont typeface="Wingdings" panose="05000000000000000000" pitchFamily="2" charset="2"/>
              <a:buChar char="§"/>
            </a:pPr>
            <a:r>
              <a:rPr lang="en-US" sz="2400" dirty="0"/>
              <a:t>Direct Email address to team for processing</a:t>
            </a:r>
          </a:p>
        </p:txBody>
      </p:sp>
      <p:sp>
        <p:nvSpPr>
          <p:cNvPr id="4" name="Content Placeholder 3"/>
          <p:cNvSpPr>
            <a:spLocks noGrp="1"/>
          </p:cNvSpPr>
          <p:nvPr>
            <p:ph sz="half" idx="2"/>
          </p:nvPr>
        </p:nvSpPr>
        <p:spPr>
          <a:xfrm>
            <a:off x="5933037" y="2328336"/>
            <a:ext cx="4995332" cy="3649133"/>
          </a:xfrm>
        </p:spPr>
        <p:txBody>
          <a:bodyPr>
            <a:normAutofit/>
          </a:bodyPr>
          <a:lstStyle/>
          <a:p>
            <a:endParaRPr lang="en-US" sz="2400" dirty="0"/>
          </a:p>
          <a:p>
            <a:r>
              <a:rPr lang="en-US" dirty="0"/>
              <a:t>So far, 4 organizations engaged in conversations at multiple phases:</a:t>
            </a:r>
          </a:p>
          <a:p>
            <a:pPr>
              <a:buFont typeface="Wingdings" panose="05000000000000000000" pitchFamily="2" charset="2"/>
              <a:buChar char="§"/>
            </a:pPr>
            <a:r>
              <a:rPr lang="en-US" dirty="0"/>
              <a:t>COFA Alliance National Network</a:t>
            </a:r>
          </a:p>
          <a:p>
            <a:pPr>
              <a:buFont typeface="Wingdings" panose="05000000000000000000" pitchFamily="2" charset="2"/>
              <a:buChar char="§"/>
            </a:pPr>
            <a:r>
              <a:rPr lang="en-US" dirty="0"/>
              <a:t>CIELO</a:t>
            </a:r>
          </a:p>
          <a:p>
            <a:pPr>
              <a:buFont typeface="Wingdings" panose="05000000000000000000" pitchFamily="2" charset="2"/>
              <a:buChar char="§"/>
            </a:pPr>
            <a:r>
              <a:rPr lang="en-US" dirty="0"/>
              <a:t>Innovations for Human Trafficking</a:t>
            </a:r>
          </a:p>
          <a:p>
            <a:pPr>
              <a:buFont typeface="Wingdings" panose="05000000000000000000" pitchFamily="2" charset="2"/>
              <a:buChar char="§"/>
            </a:pPr>
            <a:r>
              <a:rPr lang="en-US" dirty="0"/>
              <a:t>Stonewall Youth </a:t>
            </a:r>
          </a:p>
        </p:txBody>
      </p:sp>
    </p:spTree>
    <p:extLst>
      <p:ext uri="{BB962C8B-B14F-4D97-AF65-F5344CB8AC3E}">
        <p14:creationId xmlns:p14="http://schemas.microsoft.com/office/powerpoint/2010/main" val="378755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Successes </a:t>
            </a:r>
          </a:p>
        </p:txBody>
      </p:sp>
      <p:sp>
        <p:nvSpPr>
          <p:cNvPr id="3" name="Content Placeholder 2"/>
          <p:cNvSpPr>
            <a:spLocks noGrp="1"/>
          </p:cNvSpPr>
          <p:nvPr>
            <p:ph sz="half" idx="1"/>
          </p:nvPr>
        </p:nvSpPr>
        <p:spPr>
          <a:xfrm>
            <a:off x="1024126" y="2286000"/>
            <a:ext cx="5852161" cy="4023360"/>
          </a:xfrm>
        </p:spPr>
        <p:txBody>
          <a:bodyPr>
            <a:normAutofit/>
          </a:bodyPr>
          <a:lstStyle/>
          <a:p>
            <a:pPr>
              <a:buFont typeface="Wingdings" panose="05000000000000000000" pitchFamily="2" charset="2"/>
              <a:buChar char="Ø"/>
            </a:pPr>
            <a:r>
              <a:rPr lang="en-US" dirty="0"/>
              <a:t>Collaboration and support from Thurston County Public Health and Social Services</a:t>
            </a:r>
          </a:p>
          <a:p>
            <a:pPr>
              <a:buFont typeface="Wingdings" panose="05000000000000000000" pitchFamily="2" charset="2"/>
              <a:buChar char="Ø"/>
            </a:pPr>
            <a:r>
              <a:rPr lang="en-US" dirty="0"/>
              <a:t>Weekly meetings with funder to plan, debrief, brainstorm, problem solve</a:t>
            </a:r>
          </a:p>
          <a:p>
            <a:pPr>
              <a:buFont typeface="Wingdings" panose="05000000000000000000" pitchFamily="2" charset="2"/>
              <a:buChar char="Ø"/>
            </a:pPr>
            <a:r>
              <a:rPr lang="en-US" dirty="0"/>
              <a:t>Automation of the application to pre-populate data and demographic tracking logs for reporting purposes</a:t>
            </a:r>
          </a:p>
          <a:p>
            <a:pPr>
              <a:buFont typeface="Wingdings" panose="05000000000000000000" pitchFamily="2" charset="2"/>
              <a:buChar char="Ø"/>
            </a:pPr>
            <a:r>
              <a:rPr lang="en-US" dirty="0"/>
              <a:t>Billing frequency for reimbursement efficiency</a:t>
            </a:r>
          </a:p>
          <a:p>
            <a:pPr>
              <a:buFont typeface="Wingdings" panose="05000000000000000000" pitchFamily="2" charset="2"/>
              <a:buChar char="Ø"/>
            </a:pPr>
            <a:r>
              <a:rPr lang="en-US" dirty="0"/>
              <a:t>Wide spread support of providers for referrals </a:t>
            </a:r>
          </a:p>
        </p:txBody>
      </p:sp>
      <p:pic>
        <p:nvPicPr>
          <p:cNvPr id="8" name="Content Placeholder 7"/>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891430" y="2286000"/>
            <a:ext cx="3556858" cy="3556858"/>
          </a:xfrm>
        </p:spPr>
      </p:pic>
    </p:spTree>
    <p:extLst>
      <p:ext uri="{BB962C8B-B14F-4D97-AF65-F5344CB8AC3E}">
        <p14:creationId xmlns:p14="http://schemas.microsoft.com/office/powerpoint/2010/main" val="2351641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9648</TotalTime>
  <Words>483</Words>
  <Application>Microsoft Macintosh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Tw Cen MT</vt:lpstr>
      <vt:lpstr>Tw Cen MT Condensed</vt:lpstr>
      <vt:lpstr>Wingdings</vt:lpstr>
      <vt:lpstr>Wingdings 3</vt:lpstr>
      <vt:lpstr>Integral</vt:lpstr>
      <vt:lpstr>Community Action Council of Lewis, Mason &amp; Thurston Counties</vt:lpstr>
      <vt:lpstr> who we are </vt:lpstr>
      <vt:lpstr>What we do (Thurston County)</vt:lpstr>
      <vt:lpstr>“We believe everyone should have a safe, affordable place to live and call home.”</vt:lpstr>
      <vt:lpstr>Eviction rent Assistance Program</vt:lpstr>
      <vt:lpstr>Marketing</vt:lpstr>
      <vt:lpstr>Appointments and Scheduling </vt:lpstr>
      <vt:lpstr>BY and For organizational collaboration</vt:lpstr>
      <vt:lpstr>Successes </vt:lpstr>
      <vt:lpstr>Challenges </vt:lpstr>
      <vt:lpstr>Resources &amp; Links</vt:lpstr>
      <vt:lpstr>Contact us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Action Council of Lewis, Mason and Thurston Counties</dc:title>
  <dc:creator>Kirsten York</dc:creator>
  <cp:lastModifiedBy>John Stovall</cp:lastModifiedBy>
  <cp:revision>156</cp:revision>
  <cp:lastPrinted>2018-03-01T17:15:47Z</cp:lastPrinted>
  <dcterms:created xsi:type="dcterms:W3CDTF">2018-02-27T21:43:52Z</dcterms:created>
  <dcterms:modified xsi:type="dcterms:W3CDTF">2020-09-17T17:47:15Z</dcterms:modified>
</cp:coreProperties>
</file>