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3" r:id="rId6"/>
    <p:sldId id="259" r:id="rId7"/>
    <p:sldId id="258" r:id="rId8"/>
    <p:sldId id="261" r:id="rId9"/>
    <p:sldId id="262" r:id="rId10"/>
    <p:sldId id="267" r:id="rId11"/>
    <p:sldId id="265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kcclegisearch.kingcounty.gov/LegislationDetail.aspx?ID=4652676&amp;GUID=8A31F2EE-23AF-4BA3-9306-CD87CD8B40A0&amp;Options=&amp;Search=&amp;FullText=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kcclegisearch.kingcounty.gov/LegislationDetail.aspx?ID=4652907&amp;GUID=5E5E8D61-6B3B-46EC-937C-6FD39E8CB6F0&amp;Options=&amp;Search=&amp;FullText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rider@kingcounty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6204-C840-44D0-BC01-364B86DCF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Health through Housing | </a:t>
            </a:r>
            <a:r>
              <a:rPr lang="en-US" dirty="0"/>
              <a:t>Proposal Summary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8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2DB3D-2A89-43A6-B51A-2055E8F3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authority for a councilmanic 0.1% sales tax</a:t>
            </a:r>
            <a:br>
              <a:rPr lang="en-US" dirty="0"/>
            </a:br>
            <a:r>
              <a:rPr lang="en-US" dirty="0"/>
              <a:t>RCW 82.14.530 (HB 1590)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2DA91-8A50-4559-8A13-2DEF0DEF6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95928"/>
            <a:ext cx="11029615" cy="4458983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In 2020, the Legislature approved HB 1590, which amended RCW 82.14.540 and provided councilmanic authority for a county or city to implement a 0.1% sales tax for affordable housing and behavioral health</a:t>
            </a:r>
          </a:p>
          <a:p>
            <a:pPr lvl="0"/>
            <a:r>
              <a:rPr lang="en-US" sz="2000" dirty="0"/>
              <a:t>A minimum of </a:t>
            </a:r>
            <a:r>
              <a:rPr lang="en-US" sz="2000" b="1" dirty="0"/>
              <a:t>60% of funds</a:t>
            </a:r>
            <a:r>
              <a:rPr lang="en-US" sz="2000" dirty="0"/>
              <a:t> must be used for: </a:t>
            </a:r>
          </a:p>
          <a:p>
            <a:pPr lvl="1"/>
            <a:r>
              <a:rPr lang="en-US" sz="1800" dirty="0"/>
              <a:t>Constructing affordable housing, </a:t>
            </a:r>
            <a:r>
              <a:rPr lang="en-US" sz="1800" i="1" dirty="0"/>
              <a:t>which may include new units of affordable housing within an existing structure, and facilities providing housing-related services</a:t>
            </a:r>
            <a:r>
              <a:rPr lang="en-US" sz="1800" dirty="0"/>
              <a:t>; or </a:t>
            </a:r>
          </a:p>
          <a:p>
            <a:pPr lvl="1"/>
            <a:r>
              <a:rPr lang="en-US" sz="1800" dirty="0"/>
              <a:t>Constructing mental and behavioral health-related facilities; or </a:t>
            </a:r>
          </a:p>
          <a:p>
            <a:pPr lvl="1"/>
            <a:r>
              <a:rPr lang="en-US" sz="1800" dirty="0"/>
              <a:t>Funding the operations and maintenance costs of new units of affordable housing and facilities where housing-related programs are provided, or newly constructed evaluation and treatment centers.</a:t>
            </a:r>
          </a:p>
          <a:p>
            <a:pPr lvl="0"/>
            <a:r>
              <a:rPr lang="en-US" sz="2000" dirty="0"/>
              <a:t>The remainder for operation, delivery, or evaluation of mental and behavioral health treatment programs and services or housing-related services.</a:t>
            </a:r>
          </a:p>
          <a:p>
            <a:pPr lvl="0"/>
            <a:r>
              <a:rPr lang="en-US" sz="2000" dirty="0"/>
              <a:t>The County is authorized pledge and use up to 50% of money collected by the tax for repayment of general obligation or revenue bonds to finance construction of affordable housing and allowable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53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6342-C4CF-44B5-85F3-6A3C985ED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King county’s approach: Matching the moment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55AFE-44B2-44B3-A8E2-9BF415C7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72081"/>
            <a:ext cx="11029615" cy="4429387"/>
          </a:xfrm>
        </p:spPr>
        <p:txBody>
          <a:bodyPr>
            <a:normAutofit/>
          </a:bodyPr>
          <a:lstStyle/>
          <a:p>
            <a:r>
              <a:rPr lang="en-US" b="1" dirty="0"/>
              <a:t>We Center the Most Affected. Nothing is More Regressive for a Person Than Experiencing Homelessness. Our approach prioritizes households:</a:t>
            </a:r>
          </a:p>
          <a:p>
            <a:pPr marL="630000" lvl="2" indent="0">
              <a:buNone/>
            </a:pPr>
            <a:endParaRPr lang="en-US" sz="1800" dirty="0"/>
          </a:p>
          <a:p>
            <a:r>
              <a:rPr lang="en-US" b="1" dirty="0"/>
              <a:t>Housing as a Foundation for Health:  Single Room Housing is Healthier; Congregate Shelters are Not a Long-Term Solution</a:t>
            </a:r>
          </a:p>
          <a:p>
            <a:endParaRPr lang="en-US" dirty="0"/>
          </a:p>
          <a:p>
            <a:r>
              <a:rPr lang="en-US" b="1" dirty="0"/>
              <a:t>A Temporary Opportunity to Make an Immediate &amp; Lasting Difference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1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D5E6-AC65-4CEF-B520-FBC7D80A2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Health through housing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59ED-CCEB-42AE-B168-6804EBC50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GOAL:  HOUSE 45% OF CHRONIC HOMELESS POPULATION (based on HMIS)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b="1" dirty="0"/>
              <a:t>By October 2022, house 2,000 King County residents who are experiencing or at risk of chronic homelessness—while reducing racial-ethnic disproportionality—by:</a:t>
            </a:r>
          </a:p>
          <a:p>
            <a:pPr marL="0" indent="0">
              <a:buNone/>
            </a:pPr>
            <a:endParaRPr lang="en-US" sz="1400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acquiring single-room settings</a:t>
            </a:r>
            <a:r>
              <a:rPr lang="en-US" dirty="0"/>
              <a:t> like hotels while economic conditions are favorable,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putting them into immediate service</a:t>
            </a:r>
            <a:r>
              <a:rPr lang="en-US" dirty="0"/>
              <a:t> as emergency and affordable housing,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funding operating and supportive services</a:t>
            </a:r>
            <a:r>
              <a:rPr lang="en-US" dirty="0"/>
              <a:t> within housing, </a:t>
            </a:r>
            <a:r>
              <a:rPr lang="en-US" b="1" dirty="0"/>
              <a:t>including behavioral health </a:t>
            </a:r>
            <a:r>
              <a:rPr lang="en-US" dirty="0"/>
              <a:t>services, to keep people healthy and housed; and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/>
              <a:t>converting acquired single-room settings into permanent supportive housing</a:t>
            </a:r>
            <a:r>
              <a:rPr lang="en-US" dirty="0"/>
              <a:t> over time while continuing to develop additional affordable housing.</a:t>
            </a:r>
          </a:p>
        </p:txBody>
      </p:sp>
    </p:spTree>
    <p:extLst>
      <p:ext uri="{BB962C8B-B14F-4D97-AF65-F5344CB8AC3E}">
        <p14:creationId xmlns:p14="http://schemas.microsoft.com/office/powerpoint/2010/main" val="42723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C7C3-3E69-4922-8A88-1C4C83AE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</a:t>
            </a:r>
            <a:r>
              <a:rPr lang="en-US" b="1" i="1" dirty="0"/>
              <a:t>Health through Housing</a:t>
            </a:r>
            <a:r>
              <a:rPr lang="en-US" b="1" dirty="0"/>
              <a:t> proposal?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87A5-D1BB-4701-89E4-5C7D1FD6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marL="305435" indent="-305435"/>
            <a:r>
              <a:rPr lang="en-US" b="1" dirty="0"/>
              <a:t>On October 13, 2020 King County Council adopted Ordinance </a:t>
            </a:r>
            <a:r>
              <a:rPr lang="en-US" b="1" u="sng" dirty="0">
                <a:hlinkClick r:id="rId2"/>
              </a:rPr>
              <a:t>19179</a:t>
            </a:r>
            <a:r>
              <a:rPr lang="en-US" b="1" dirty="0"/>
              <a:t> by a vote of 8-1, to implement a 0.1% sales tax across King County for affordable housing, housing-related services and behavioral health treatment. 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305435" indent="-305435"/>
            <a:r>
              <a:rPr lang="en-US" dirty="0"/>
              <a:t>Current forecasts estimate the tax will generate approximately $50 million/year countywide.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EA760-A1C2-4C93-B8B6-E4202FB75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As proposed, uses include:</a:t>
            </a:r>
          </a:p>
          <a:p>
            <a:r>
              <a:rPr lang="en-US" dirty="0"/>
              <a:t>Acquisition of up to 2,000 “single-occupancy units” to be converted into Permanent Supportive Housing</a:t>
            </a:r>
          </a:p>
          <a:p>
            <a:r>
              <a:rPr lang="en-US" dirty="0"/>
              <a:t>Capital, Operating, and Services modeled for all funded units—no waiting for leveraged funding</a:t>
            </a:r>
          </a:p>
          <a:p>
            <a:r>
              <a:rPr lang="en-US" dirty="0"/>
              <a:t>Priority for housing chronically homeless households, and those at-risk of chronic homelessness</a:t>
            </a:r>
          </a:p>
          <a:p>
            <a:r>
              <a:rPr lang="en-US" dirty="0"/>
              <a:t>Behavioral Health treatment programs and services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3C7C3-3E69-4922-8A88-1C4C83AE6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will be served?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87A5-D1BB-4701-89E4-5C7D1FD65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/>
              <a:t>All households served with affordable housing, or facilities providing housing-related services, with these funds must earn </a:t>
            </a:r>
            <a:r>
              <a:rPr lang="en-US" b="1" i="1" u="sng"/>
              <a:t>at or below 30% of Area Median Income</a:t>
            </a:r>
            <a:r>
              <a:rPr lang="en-US"/>
              <a:t>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Households must either be </a:t>
            </a:r>
            <a:r>
              <a:rPr lang="en-US" b="1" i="1"/>
              <a:t>chronically homeless</a:t>
            </a:r>
            <a:r>
              <a:rPr lang="en-US"/>
              <a:t> or </a:t>
            </a:r>
            <a:r>
              <a:rPr lang="en-US" b="1" i="1"/>
              <a:t>at risk of chronic homelessness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8EA760-A1C2-4C93-B8B6-E4202FB75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269948"/>
            <a:ext cx="5422392" cy="3633047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Eligible Populations Include:</a:t>
            </a:r>
          </a:p>
          <a:p>
            <a:pPr lvl="0"/>
            <a:r>
              <a:rPr lang="en-US" dirty="0"/>
              <a:t>Persons with behavioral health disabilities;</a:t>
            </a:r>
          </a:p>
          <a:p>
            <a:pPr lvl="0"/>
            <a:r>
              <a:rPr lang="en-US" dirty="0"/>
              <a:t>Senior citizens;</a:t>
            </a:r>
          </a:p>
          <a:p>
            <a:pPr lvl="0"/>
            <a:r>
              <a:rPr lang="en-US" dirty="0"/>
              <a:t>Veterans;</a:t>
            </a:r>
          </a:p>
          <a:p>
            <a:pPr lvl="0"/>
            <a:r>
              <a:rPr lang="en-US" dirty="0"/>
              <a:t>Persons with disabilities;</a:t>
            </a:r>
          </a:p>
          <a:p>
            <a:pPr lvl="0"/>
            <a:r>
              <a:rPr lang="en-US" dirty="0"/>
              <a:t>Domestic violence survivors;</a:t>
            </a:r>
          </a:p>
          <a:p>
            <a:pPr lvl="0"/>
            <a:r>
              <a:rPr lang="en-US" dirty="0"/>
              <a:t>Homeless, or at-risk of being homeless, families with children; or</a:t>
            </a:r>
          </a:p>
          <a:p>
            <a:pPr lvl="0"/>
            <a:r>
              <a:rPr lang="en-US" dirty="0"/>
              <a:t>Unaccompanied homeless youth or young adults.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2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AABC7-42DC-4E4A-864F-63099173E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are we promoting equity &amp; racial justice?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CE8D2-8D12-4366-B34A-1E27BE942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Proposed Advisory Committee would include persons who have experienced homelessness and persons representing communities disproportionately impacted by homelessness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Expenditures would support and build capacity of organizations serving communities disproportionately impacted by homelessness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Use an equity-based review tool for selecting sites for permanent housing</a:t>
            </a:r>
          </a:p>
        </p:txBody>
      </p:sp>
    </p:spTree>
    <p:extLst>
      <p:ext uri="{BB962C8B-B14F-4D97-AF65-F5344CB8AC3E}">
        <p14:creationId xmlns:p14="http://schemas.microsoft.com/office/powerpoint/2010/main" val="3252082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B6591-14C2-4130-8D58-2A130398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9CD28-4C98-4567-96CF-76D259AD1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King County’s Biennial 2021-2022 Budget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Proposed Ordinance </a:t>
            </a:r>
            <a:r>
              <a:rPr lang="en-US" sz="2400" dirty="0">
                <a:hlinkClick r:id="rId2"/>
              </a:rPr>
              <a:t>2020-0338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State Legislative Session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King County Implementation Plan</a:t>
            </a:r>
          </a:p>
        </p:txBody>
      </p:sp>
    </p:spTree>
    <p:extLst>
      <p:ext uri="{BB962C8B-B14F-4D97-AF65-F5344CB8AC3E}">
        <p14:creationId xmlns:p14="http://schemas.microsoft.com/office/powerpoint/2010/main" val="39754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CFCB7-46C5-4CC7-ABC4-600ED2BA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6DB41-25A1-448E-BD9E-F28B7C30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/>
              <a:t>Contact Info: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Kelly Rider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Government Relations Manager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Department of Community &amp; Human Services, King County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hlinkClick r:id="rId2"/>
              </a:rPr>
              <a:t>krider@kingcounty.gov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206.263.5780</a:t>
            </a:r>
          </a:p>
        </p:txBody>
      </p:sp>
    </p:spTree>
    <p:extLst>
      <p:ext uri="{BB962C8B-B14F-4D97-AF65-F5344CB8AC3E}">
        <p14:creationId xmlns:p14="http://schemas.microsoft.com/office/powerpoint/2010/main" val="426439004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28AAFB08F55C4BA0A2613CD8438D59" ma:contentTypeVersion="2" ma:contentTypeDescription="Create a new document." ma:contentTypeScope="" ma:versionID="7068d876d4c93661f7c7b805d35fd13a">
  <xsd:schema xmlns:xsd="http://www.w3.org/2001/XMLSchema" xmlns:xs="http://www.w3.org/2001/XMLSchema" xmlns:p="http://schemas.microsoft.com/office/2006/metadata/properties" xmlns:ns3="c3042020-eb84-477e-b30c-2c6d4313c058" targetNamespace="http://schemas.microsoft.com/office/2006/metadata/properties" ma:root="true" ma:fieldsID="868ce705062156f8b4b8eb55157acec9" ns3:_="">
    <xsd:import namespace="c3042020-eb84-477e-b30c-2c6d4313c0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42020-eb84-477e-b30c-2c6d4313c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115E5-20ED-4B8E-9D3A-10CE3DB4F268}">
  <ds:schemaRefs>
    <ds:schemaRef ds:uri="c3042020-eb84-477e-b30c-2c6d4313c0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790141A-B2C5-417C-A9E2-68C396109C03}">
  <ds:schemaRefs>
    <ds:schemaRef ds:uri="http://schemas.microsoft.com/office/2006/documentManagement/types"/>
    <ds:schemaRef ds:uri="c3042020-eb84-477e-b30c-2c6d4313c05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A51F539-6A16-4322-9F82-281B1152C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2667</TotalTime>
  <Words>651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Wingdings 2</vt:lpstr>
      <vt:lpstr>Dividend</vt:lpstr>
      <vt:lpstr>Health through Housing | Proposal Summary </vt:lpstr>
      <vt:lpstr>State authority for a councilmanic 0.1% sales tax RCW 82.14.530 (HB 1590)</vt:lpstr>
      <vt:lpstr>King county’s approach: Matching the moment</vt:lpstr>
      <vt:lpstr>Health through housing</vt:lpstr>
      <vt:lpstr>What is the Health through Housing proposal?</vt:lpstr>
      <vt:lpstr>Who will be served?</vt:lpstr>
      <vt:lpstr>How are we promoting equity &amp; racial justice?</vt:lpstr>
      <vt:lpstr>What’s Next?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through Housing | Proposal Summary</dc:title>
  <dc:creator>Ellerbrook, Mark</dc:creator>
  <cp:lastModifiedBy>Rider, Kelly</cp:lastModifiedBy>
  <cp:revision>12</cp:revision>
  <dcterms:created xsi:type="dcterms:W3CDTF">2020-10-13T12:57:26Z</dcterms:created>
  <dcterms:modified xsi:type="dcterms:W3CDTF">2020-10-28T18:02:10Z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0x0101005828AAFB08F55C4BA0A2613CD8438D59</vt:lpwstr>
  </property>
</Properties>
</file>