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2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9"/>
  </p:notesMasterIdLst>
  <p:sldIdLst>
    <p:sldId id="256" r:id="rId2"/>
    <p:sldId id="424" r:id="rId3"/>
    <p:sldId id="437" r:id="rId4"/>
    <p:sldId id="427" r:id="rId5"/>
    <p:sldId id="406" r:id="rId6"/>
    <p:sldId id="444" r:id="rId7"/>
    <p:sldId id="452" r:id="rId8"/>
    <p:sldId id="453" r:id="rId9"/>
    <p:sldId id="412" r:id="rId10"/>
    <p:sldId id="454" r:id="rId11"/>
    <p:sldId id="445" r:id="rId12"/>
    <p:sldId id="414" r:id="rId13"/>
    <p:sldId id="390" r:id="rId14"/>
    <p:sldId id="446" r:id="rId15"/>
    <p:sldId id="447" r:id="rId16"/>
    <p:sldId id="448" r:id="rId17"/>
    <p:sldId id="449" r:id="rId18"/>
    <p:sldId id="439" r:id="rId19"/>
    <p:sldId id="442" r:id="rId20"/>
    <p:sldId id="450" r:id="rId21"/>
    <p:sldId id="451" r:id="rId22"/>
    <p:sldId id="456" r:id="rId23"/>
    <p:sldId id="428" r:id="rId24"/>
    <p:sldId id="433" r:id="rId25"/>
    <p:sldId id="440" r:id="rId26"/>
    <p:sldId id="455" r:id="rId27"/>
    <p:sldId id="391"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B00D0C-C35E-44F6-A7F0-29B48DD29050}">
          <p14:sldIdLst>
            <p14:sldId id="256"/>
            <p14:sldId id="424"/>
            <p14:sldId id="437"/>
            <p14:sldId id="427"/>
            <p14:sldId id="406"/>
            <p14:sldId id="444"/>
            <p14:sldId id="452"/>
            <p14:sldId id="453"/>
            <p14:sldId id="412"/>
            <p14:sldId id="454"/>
            <p14:sldId id="445"/>
            <p14:sldId id="414"/>
            <p14:sldId id="390"/>
            <p14:sldId id="446"/>
            <p14:sldId id="447"/>
            <p14:sldId id="448"/>
            <p14:sldId id="449"/>
            <p14:sldId id="439"/>
            <p14:sldId id="442"/>
            <p14:sldId id="450"/>
            <p14:sldId id="451"/>
            <p14:sldId id="456"/>
            <p14:sldId id="428"/>
            <p14:sldId id="433"/>
            <p14:sldId id="440"/>
            <p14:sldId id="455"/>
            <p14:sldId id="3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ess Colby" initials="TC" lastIdx="6" clrIdx="0">
    <p:extLst>
      <p:ext uri="{19B8F6BF-5375-455C-9EA6-DF929625EA0E}">
        <p15:presenceInfo xmlns:p15="http://schemas.microsoft.com/office/powerpoint/2012/main" userId="S-1-5-21-2041598973-134151231-3984567726-23013" providerId="AD"/>
      </p:ext>
    </p:extLst>
  </p:cmAuthor>
  <p:cmAuthor id="2" name="Clayton Aldern" initials="CA" lastIdx="6" clrIdx="1">
    <p:extLst>
      <p:ext uri="{19B8F6BF-5375-455C-9EA6-DF929625EA0E}">
        <p15:presenceInfo xmlns:p15="http://schemas.microsoft.com/office/powerpoint/2012/main" userId="S-1-5-21-2041598973-134151231-3984567726-43699" providerId="AD"/>
      </p:ext>
    </p:extLst>
  </p:cmAuthor>
  <p:cmAuthor id="3" name="Valeri Knight" initials="VK" lastIdx="3" clrIdx="2">
    <p:extLst>
      <p:ext uri="{19B8F6BF-5375-455C-9EA6-DF929625EA0E}">
        <p15:presenceInfo xmlns:p15="http://schemas.microsoft.com/office/powerpoint/2012/main" userId="S::valeri.knight@piercecountywa.gov::f268d85e-0bfe-466d-9b44-608ba43e6f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C8"/>
    <a:srgbClr val="F99D41"/>
    <a:srgbClr val="FFC684"/>
    <a:srgbClr val="46ABA2"/>
    <a:srgbClr val="56B3DC"/>
    <a:srgbClr val="E86F30"/>
    <a:srgbClr val="B3262E"/>
    <a:srgbClr val="B9DDF1"/>
    <a:srgbClr val="DCF3FE"/>
    <a:srgbClr val="E5E6E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86818" autoAdjust="0"/>
  </p:normalViewPr>
  <p:slideViewPr>
    <p:cSldViewPr snapToGrid="0">
      <p:cViewPr varScale="1">
        <p:scale>
          <a:sx n="58" d="100"/>
          <a:sy n="58" d="100"/>
        </p:scale>
        <p:origin x="912" y="28"/>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148"/>
    </p:cViewPr>
  </p:sorter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ata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diagrams/_rels/data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ata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3.svg"/><Relationship Id="rId4" Type="http://schemas.openxmlformats.org/officeDocument/2006/relationships/image" Target="../media/image5.svg"/><Relationship Id="rId9" Type="http://schemas.openxmlformats.org/officeDocument/2006/relationships/image" Target="../media/image12.png"/></Relationships>
</file>

<file path=ppt/diagrams/_rels/drawing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17.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icon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44A7D-6A19-4369-B83E-6735D6F629B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70340E2-71E6-4897-8783-50D277721421}">
      <dgm:prSet/>
      <dgm:spPr/>
      <dgm:t>
        <a:bodyPr/>
        <a:lstStyle/>
        <a:p>
          <a:pPr>
            <a:lnSpc>
              <a:spcPct val="100000"/>
            </a:lnSpc>
          </a:pPr>
          <a:r>
            <a:rPr lang="en-US" dirty="0"/>
            <a:t>US Dept of Treasury Funds (DOT)                                                             $ 20,717,027     12/20/2021   </a:t>
          </a:r>
        </a:p>
      </dgm:t>
    </dgm:pt>
    <dgm:pt modelId="{071AC286-D761-4AAC-B083-0B35B0D39D4D}" type="parTrans" cxnId="{399C67C4-06E7-46F6-9B7C-B59DB9991BFB}">
      <dgm:prSet/>
      <dgm:spPr/>
      <dgm:t>
        <a:bodyPr/>
        <a:lstStyle/>
        <a:p>
          <a:endParaRPr lang="en-US"/>
        </a:p>
      </dgm:t>
    </dgm:pt>
    <dgm:pt modelId="{D8E9EF4D-38DA-4424-841C-C214047AAC30}" type="sibTrans" cxnId="{399C67C4-06E7-46F6-9B7C-B59DB9991BFB}">
      <dgm:prSet/>
      <dgm:spPr/>
      <dgm:t>
        <a:bodyPr/>
        <a:lstStyle/>
        <a:p>
          <a:endParaRPr lang="en-US"/>
        </a:p>
      </dgm:t>
    </dgm:pt>
    <dgm:pt modelId="{2CA69F7D-3EAE-4288-A014-AD90EB5494FB}">
      <dgm:prSet/>
      <dgm:spPr/>
      <dgm:t>
        <a:bodyPr/>
        <a:lstStyle/>
        <a:p>
          <a:pPr>
            <a:lnSpc>
              <a:spcPct val="100000"/>
            </a:lnSpc>
          </a:pPr>
          <a:r>
            <a:rPr lang="en-US" dirty="0"/>
            <a:t>WA State Dept of Commerce Cares Fund (ERAP)                                  $ 5,841,560        6/30/2021</a:t>
          </a:r>
        </a:p>
      </dgm:t>
    </dgm:pt>
    <dgm:pt modelId="{0FA88525-91C6-403A-9062-34115AA6EC69}" type="parTrans" cxnId="{EF3562D4-10DF-4C7B-93D4-A6F7945E2C1B}">
      <dgm:prSet/>
      <dgm:spPr/>
      <dgm:t>
        <a:bodyPr/>
        <a:lstStyle/>
        <a:p>
          <a:endParaRPr lang="en-US"/>
        </a:p>
      </dgm:t>
    </dgm:pt>
    <dgm:pt modelId="{14616882-FB5B-4B0F-8191-208A40181B2D}" type="sibTrans" cxnId="{EF3562D4-10DF-4C7B-93D4-A6F7945E2C1B}">
      <dgm:prSet/>
      <dgm:spPr/>
      <dgm:t>
        <a:bodyPr/>
        <a:lstStyle/>
        <a:p>
          <a:endParaRPr lang="en-US"/>
        </a:p>
      </dgm:t>
    </dgm:pt>
    <dgm:pt modelId="{D3AB9A46-DBFE-4D74-B969-FBD28704CFA2}">
      <dgm:prSet/>
      <dgm:spPr/>
      <dgm:t>
        <a:bodyPr/>
        <a:lstStyle/>
        <a:p>
          <a:pPr>
            <a:lnSpc>
              <a:spcPct val="100000"/>
            </a:lnSpc>
          </a:pPr>
          <a:r>
            <a:rPr lang="en-US" dirty="0"/>
            <a:t>WA State Department of Commerce Treasury Funds (T-RAP)             $ 32,641,782    12/20/2021</a:t>
          </a:r>
        </a:p>
      </dgm:t>
    </dgm:pt>
    <dgm:pt modelId="{2BC5449C-B274-4F62-A528-510E1582B854}" type="parTrans" cxnId="{05AA77DA-B8C1-4B40-A7E2-179720DEC0F5}">
      <dgm:prSet/>
      <dgm:spPr/>
      <dgm:t>
        <a:bodyPr/>
        <a:lstStyle/>
        <a:p>
          <a:endParaRPr lang="en-US"/>
        </a:p>
      </dgm:t>
    </dgm:pt>
    <dgm:pt modelId="{D62A54A6-5111-4C10-BBAC-1BF99E6D07CE}" type="sibTrans" cxnId="{05AA77DA-B8C1-4B40-A7E2-179720DEC0F5}">
      <dgm:prSet/>
      <dgm:spPr/>
      <dgm:t>
        <a:bodyPr/>
        <a:lstStyle/>
        <a:p>
          <a:endParaRPr lang="en-US"/>
        </a:p>
      </dgm:t>
    </dgm:pt>
    <dgm:pt modelId="{C89F9195-DD74-43A5-B530-872372CA0C91}">
      <dgm:prSet/>
      <dgm:spPr/>
      <dgm:t>
        <a:bodyPr/>
        <a:lstStyle/>
        <a:p>
          <a:pPr>
            <a:lnSpc>
              <a:spcPct val="100000"/>
            </a:lnSpc>
          </a:pPr>
          <a:r>
            <a:rPr lang="en-US" dirty="0"/>
            <a:t>American Rescue Plan Funds- (ARP1&amp; ARP2 high needs)                   $ 9,515,925         9/20/2025                 </a:t>
          </a:r>
        </a:p>
      </dgm:t>
    </dgm:pt>
    <dgm:pt modelId="{68A8C6EC-01B5-4A55-B66C-D467D5EDD380}" type="parTrans" cxnId="{6B1187AC-43B9-4FC5-A593-2969098717EF}">
      <dgm:prSet/>
      <dgm:spPr/>
      <dgm:t>
        <a:bodyPr/>
        <a:lstStyle/>
        <a:p>
          <a:endParaRPr lang="en-US"/>
        </a:p>
      </dgm:t>
    </dgm:pt>
    <dgm:pt modelId="{A025DA16-7DDF-4E21-BDFB-B9836381054F}" type="sibTrans" cxnId="{6B1187AC-43B9-4FC5-A593-2969098717EF}">
      <dgm:prSet/>
      <dgm:spPr/>
      <dgm:t>
        <a:bodyPr/>
        <a:lstStyle/>
        <a:p>
          <a:endParaRPr lang="en-US"/>
        </a:p>
      </dgm:t>
    </dgm:pt>
    <dgm:pt modelId="{2F9B10F0-7C6A-40A1-8195-52EB09A04087}">
      <dgm:prSet/>
      <dgm:spPr/>
      <dgm:t>
        <a:bodyPr/>
        <a:lstStyle/>
        <a:p>
          <a:pPr>
            <a:lnSpc>
              <a:spcPct val="100000"/>
            </a:lnSpc>
          </a:pPr>
          <a:r>
            <a:rPr lang="en-US" dirty="0"/>
            <a:t>Total 2021 Funds                                                                                          $ 78,716,294                                                                                       </a:t>
          </a:r>
        </a:p>
      </dgm:t>
    </dgm:pt>
    <dgm:pt modelId="{9C1D7C44-CABD-4AC6-B0D3-F2DCA321545F}" type="parTrans" cxnId="{364AC7EB-D5D2-490A-BCA1-5C8CB5B083E0}">
      <dgm:prSet/>
      <dgm:spPr/>
      <dgm:t>
        <a:bodyPr/>
        <a:lstStyle/>
        <a:p>
          <a:endParaRPr lang="en-US"/>
        </a:p>
      </dgm:t>
    </dgm:pt>
    <dgm:pt modelId="{9F051EEA-49AB-455C-80FC-E9E3D5DA71F5}" type="sibTrans" cxnId="{364AC7EB-D5D2-490A-BCA1-5C8CB5B083E0}">
      <dgm:prSet/>
      <dgm:spPr/>
      <dgm:t>
        <a:bodyPr/>
        <a:lstStyle/>
        <a:p>
          <a:endParaRPr lang="en-US"/>
        </a:p>
      </dgm:t>
    </dgm:pt>
    <dgm:pt modelId="{98C5F35F-845A-464D-A6D6-6A24BC7A956E}">
      <dgm:prSet/>
      <dgm:spPr/>
      <dgm:t>
        <a:bodyPr/>
        <a:lstStyle/>
        <a:p>
          <a:pPr>
            <a:lnSpc>
              <a:spcPct val="100000"/>
            </a:lnSpc>
          </a:pPr>
          <a:r>
            <a:rPr lang="en-US" dirty="0"/>
            <a:t>WA State Department of Commerce Treasury Funds (T-RAP)             $ 10,000,000    12/20/2021</a:t>
          </a:r>
        </a:p>
      </dgm:t>
    </dgm:pt>
    <dgm:pt modelId="{5692B094-94D7-4974-84F6-A42181EE8223}" type="parTrans" cxnId="{3A988ECF-BF39-419E-879F-013FEF0097B2}">
      <dgm:prSet/>
      <dgm:spPr/>
      <dgm:t>
        <a:bodyPr/>
        <a:lstStyle/>
        <a:p>
          <a:endParaRPr lang="en-US"/>
        </a:p>
      </dgm:t>
    </dgm:pt>
    <dgm:pt modelId="{26BD8039-2D8A-471B-BCC4-8101FFBA2B0F}" type="sibTrans" cxnId="{3A988ECF-BF39-419E-879F-013FEF0097B2}">
      <dgm:prSet/>
      <dgm:spPr/>
      <dgm:t>
        <a:bodyPr/>
        <a:lstStyle/>
        <a:p>
          <a:endParaRPr lang="en-US"/>
        </a:p>
      </dgm:t>
    </dgm:pt>
    <dgm:pt modelId="{D08BB12C-E8F7-4D98-85D0-8B571711CABB}" type="pres">
      <dgm:prSet presAssocID="{C3344A7D-6A19-4369-B83E-6735D6F629BC}" presName="root" presStyleCnt="0">
        <dgm:presLayoutVars>
          <dgm:dir/>
          <dgm:resizeHandles val="exact"/>
        </dgm:presLayoutVars>
      </dgm:prSet>
      <dgm:spPr/>
    </dgm:pt>
    <dgm:pt modelId="{D402EE6A-E155-4F99-BD0C-86518491EF62}" type="pres">
      <dgm:prSet presAssocID="{2CA69F7D-3EAE-4288-A014-AD90EB5494FB}" presName="compNode" presStyleCnt="0"/>
      <dgm:spPr/>
    </dgm:pt>
    <dgm:pt modelId="{E6FD5C66-9380-4636-B627-7E42A2A9FD31}" type="pres">
      <dgm:prSet presAssocID="{2CA69F7D-3EAE-4288-A014-AD90EB5494FB}" presName="bgRect" presStyleLbl="bgShp" presStyleIdx="0" presStyleCnt="6"/>
      <dgm:spPr>
        <a:prstGeom prst="roundRect">
          <a:avLst/>
        </a:prstGeom>
      </dgm:spPr>
    </dgm:pt>
    <dgm:pt modelId="{62ABC9F6-E847-4AEF-AA92-9373361CD95A}" type="pres">
      <dgm:prSet presAssocID="{2CA69F7D-3EAE-4288-A014-AD90EB5494F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easure chest with solid fill"/>
        </a:ext>
      </dgm:extLst>
    </dgm:pt>
    <dgm:pt modelId="{619DA035-2D38-4097-9FEA-399E8637C63A}" type="pres">
      <dgm:prSet presAssocID="{2CA69F7D-3EAE-4288-A014-AD90EB5494FB}" presName="spaceRect" presStyleCnt="0"/>
      <dgm:spPr/>
    </dgm:pt>
    <dgm:pt modelId="{C6D182B1-48B0-4D68-97D1-094078CB1A2C}" type="pres">
      <dgm:prSet presAssocID="{2CA69F7D-3EAE-4288-A014-AD90EB5494FB}" presName="parTx" presStyleLbl="revTx" presStyleIdx="0" presStyleCnt="6">
        <dgm:presLayoutVars>
          <dgm:chMax val="0"/>
          <dgm:chPref val="0"/>
        </dgm:presLayoutVars>
      </dgm:prSet>
      <dgm:spPr/>
    </dgm:pt>
    <dgm:pt modelId="{EA77603B-5D4F-4BDF-84D4-3311F7B9FE25}" type="pres">
      <dgm:prSet presAssocID="{14616882-FB5B-4B0F-8191-208A40181B2D}" presName="sibTrans" presStyleCnt="0"/>
      <dgm:spPr/>
    </dgm:pt>
    <dgm:pt modelId="{428A3411-3367-4F5E-9823-FA3DD979DA1C}" type="pres">
      <dgm:prSet presAssocID="{C70340E2-71E6-4897-8783-50D277721421}" presName="compNode" presStyleCnt="0"/>
      <dgm:spPr/>
    </dgm:pt>
    <dgm:pt modelId="{5E048F90-D5D2-469C-8C44-7BBFBAC887B8}" type="pres">
      <dgm:prSet presAssocID="{C70340E2-71E6-4897-8783-50D277721421}" presName="bgRect" presStyleLbl="bgShp" presStyleIdx="1" presStyleCnt="6" custLinFactNeighborY="6533"/>
      <dgm:spPr/>
    </dgm:pt>
    <dgm:pt modelId="{0F9D30B4-B345-4E58-B17F-0A74BA694DEC}" type="pres">
      <dgm:prSet presAssocID="{C70340E2-71E6-4897-8783-50D27772142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E6EF74B4-4386-4449-85E0-9EEF9DF98DD9}" type="pres">
      <dgm:prSet presAssocID="{C70340E2-71E6-4897-8783-50D277721421}" presName="spaceRect" presStyleCnt="0"/>
      <dgm:spPr/>
    </dgm:pt>
    <dgm:pt modelId="{C156D74E-7D40-48E9-AC14-0F71C7C9C4B5}" type="pres">
      <dgm:prSet presAssocID="{C70340E2-71E6-4897-8783-50D277721421}" presName="parTx" presStyleLbl="revTx" presStyleIdx="1" presStyleCnt="6" custScaleX="100324">
        <dgm:presLayoutVars>
          <dgm:chMax val="0"/>
          <dgm:chPref val="0"/>
        </dgm:presLayoutVars>
      </dgm:prSet>
      <dgm:spPr/>
    </dgm:pt>
    <dgm:pt modelId="{D627705B-70CF-4933-9616-E85DB68941AD}" type="pres">
      <dgm:prSet presAssocID="{D8E9EF4D-38DA-4424-841C-C214047AAC30}" presName="sibTrans" presStyleCnt="0"/>
      <dgm:spPr/>
    </dgm:pt>
    <dgm:pt modelId="{1E282AAA-ECDB-4BAC-88C4-98DF84A5050A}" type="pres">
      <dgm:prSet presAssocID="{D3AB9A46-DBFE-4D74-B969-FBD28704CFA2}" presName="compNode" presStyleCnt="0"/>
      <dgm:spPr/>
    </dgm:pt>
    <dgm:pt modelId="{D7486E6B-571A-405D-A8CA-14B4FA7C0ED8}" type="pres">
      <dgm:prSet presAssocID="{D3AB9A46-DBFE-4D74-B969-FBD28704CFA2}" presName="bgRect" presStyleLbl="bgShp" presStyleIdx="2" presStyleCnt="6"/>
      <dgm:spPr/>
    </dgm:pt>
    <dgm:pt modelId="{EDB4E313-30D7-4C14-81BE-75497758C8D1}" type="pres">
      <dgm:prSet presAssocID="{D3AB9A46-DBFE-4D74-B969-FBD28704CFA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4EF32BF6-F3CF-45C7-8918-E3516852C1F3}" type="pres">
      <dgm:prSet presAssocID="{D3AB9A46-DBFE-4D74-B969-FBD28704CFA2}" presName="spaceRect" presStyleCnt="0"/>
      <dgm:spPr/>
    </dgm:pt>
    <dgm:pt modelId="{5EEA5106-579F-4BDD-9AEE-269CC172B1ED}" type="pres">
      <dgm:prSet presAssocID="{D3AB9A46-DBFE-4D74-B969-FBD28704CFA2}" presName="parTx" presStyleLbl="revTx" presStyleIdx="2" presStyleCnt="6" custScaleX="100324">
        <dgm:presLayoutVars>
          <dgm:chMax val="0"/>
          <dgm:chPref val="0"/>
        </dgm:presLayoutVars>
      </dgm:prSet>
      <dgm:spPr/>
    </dgm:pt>
    <dgm:pt modelId="{14DA4C7C-5672-4D26-8CF2-E524170A0F8B}" type="pres">
      <dgm:prSet presAssocID="{D62A54A6-5111-4C10-BBAC-1BF99E6D07CE}" presName="sibTrans" presStyleCnt="0"/>
      <dgm:spPr/>
    </dgm:pt>
    <dgm:pt modelId="{4B46C5B3-0BFE-4096-9EA6-D5A3A76728D0}" type="pres">
      <dgm:prSet presAssocID="{98C5F35F-845A-464D-A6D6-6A24BC7A956E}" presName="compNode" presStyleCnt="0"/>
      <dgm:spPr/>
    </dgm:pt>
    <dgm:pt modelId="{283B8D1B-C0E2-4C6B-9630-D1217B114EB4}" type="pres">
      <dgm:prSet presAssocID="{98C5F35F-845A-464D-A6D6-6A24BC7A956E}" presName="bgRect" presStyleLbl="bgShp" presStyleIdx="3" presStyleCnt="6"/>
      <dgm:spPr/>
    </dgm:pt>
    <dgm:pt modelId="{7901960C-2E9D-424A-8DF5-E5CA5A38EA97}" type="pres">
      <dgm:prSet presAssocID="{98C5F35F-845A-464D-A6D6-6A24BC7A956E}"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Gold bars"/>
        </a:ext>
      </dgm:extLst>
    </dgm:pt>
    <dgm:pt modelId="{906F39EF-67ED-4D3D-AE60-726EDF16F6CB}" type="pres">
      <dgm:prSet presAssocID="{98C5F35F-845A-464D-A6D6-6A24BC7A956E}" presName="spaceRect" presStyleCnt="0"/>
      <dgm:spPr/>
    </dgm:pt>
    <dgm:pt modelId="{12ABEF43-7AF0-40D9-9B13-F158E394D299}" type="pres">
      <dgm:prSet presAssocID="{98C5F35F-845A-464D-A6D6-6A24BC7A956E}" presName="parTx" presStyleLbl="revTx" presStyleIdx="3" presStyleCnt="6" custScaleX="100324">
        <dgm:presLayoutVars>
          <dgm:chMax val="0"/>
          <dgm:chPref val="0"/>
        </dgm:presLayoutVars>
      </dgm:prSet>
      <dgm:spPr/>
    </dgm:pt>
    <dgm:pt modelId="{4EB3234B-CCB3-4F4D-927E-A1A4A9957842}" type="pres">
      <dgm:prSet presAssocID="{26BD8039-2D8A-471B-BCC4-8101FFBA2B0F}" presName="sibTrans" presStyleCnt="0"/>
      <dgm:spPr/>
    </dgm:pt>
    <dgm:pt modelId="{B39AC4DD-0F39-4628-A341-46AC8F9952D6}" type="pres">
      <dgm:prSet presAssocID="{C89F9195-DD74-43A5-B530-872372CA0C91}" presName="compNode" presStyleCnt="0"/>
      <dgm:spPr/>
    </dgm:pt>
    <dgm:pt modelId="{CFA9BD8C-7E24-41BA-934A-131465BDD0AE}" type="pres">
      <dgm:prSet presAssocID="{C89F9195-DD74-43A5-B530-872372CA0C91}" presName="bgRect" presStyleLbl="bgShp" presStyleIdx="4" presStyleCnt="6"/>
      <dgm:spPr/>
    </dgm:pt>
    <dgm:pt modelId="{3A2A51D2-2F73-4755-BEDA-A2F9C2CBE5C5}" type="pres">
      <dgm:prSet presAssocID="{C89F9195-DD74-43A5-B530-872372CA0C91}"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Piggy Bank with solid fill"/>
        </a:ext>
      </dgm:extLst>
    </dgm:pt>
    <dgm:pt modelId="{7F8444F6-525A-45F5-8B55-76F60F517E0E}" type="pres">
      <dgm:prSet presAssocID="{C89F9195-DD74-43A5-B530-872372CA0C91}" presName="spaceRect" presStyleCnt="0"/>
      <dgm:spPr/>
    </dgm:pt>
    <dgm:pt modelId="{20D0747E-D5F1-4C5E-8274-56D5EC54A1BC}" type="pres">
      <dgm:prSet presAssocID="{C89F9195-DD74-43A5-B530-872372CA0C91}" presName="parTx" presStyleLbl="revTx" presStyleIdx="4" presStyleCnt="6">
        <dgm:presLayoutVars>
          <dgm:chMax val="0"/>
          <dgm:chPref val="0"/>
        </dgm:presLayoutVars>
      </dgm:prSet>
      <dgm:spPr/>
    </dgm:pt>
    <dgm:pt modelId="{41CE5D46-1A38-40E7-BA9A-3656B164E964}" type="pres">
      <dgm:prSet presAssocID="{A025DA16-7DDF-4E21-BDFB-B9836381054F}" presName="sibTrans" presStyleCnt="0"/>
      <dgm:spPr/>
    </dgm:pt>
    <dgm:pt modelId="{58948D99-D2AA-4C48-AFC5-DAA00962C845}" type="pres">
      <dgm:prSet presAssocID="{2F9B10F0-7C6A-40A1-8195-52EB09A04087}" presName="compNode" presStyleCnt="0"/>
      <dgm:spPr/>
    </dgm:pt>
    <dgm:pt modelId="{B6287DD4-BFCA-4623-BB22-8853E39EB5DA}" type="pres">
      <dgm:prSet presAssocID="{2F9B10F0-7C6A-40A1-8195-52EB09A04087}" presName="bgRect" presStyleLbl="bgShp" presStyleIdx="5" presStyleCnt="6"/>
      <dgm:spPr/>
    </dgm:pt>
    <dgm:pt modelId="{BB3747FE-B223-4EAD-A71E-3809B3B4DEAA}" type="pres">
      <dgm:prSet presAssocID="{2F9B10F0-7C6A-40A1-8195-52EB09A04087}"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dgm:spPr>
      <dgm:extLst>
        <a:ext uri="{E40237B7-FDA0-4F09-8148-C483321AD2D9}">
          <dgm14:cNvPr xmlns:dgm14="http://schemas.microsoft.com/office/drawing/2010/diagram" id="0" name="" descr="Comment Important with solid fill"/>
        </a:ext>
      </dgm:extLst>
    </dgm:pt>
    <dgm:pt modelId="{58A0F342-0171-451F-AAFA-8911E0081DD3}" type="pres">
      <dgm:prSet presAssocID="{2F9B10F0-7C6A-40A1-8195-52EB09A04087}" presName="spaceRect" presStyleCnt="0"/>
      <dgm:spPr/>
    </dgm:pt>
    <dgm:pt modelId="{10B718AA-2601-4EAA-B063-67D64A676B8F}" type="pres">
      <dgm:prSet presAssocID="{2F9B10F0-7C6A-40A1-8195-52EB09A04087}" presName="parTx" presStyleLbl="revTx" presStyleIdx="5" presStyleCnt="6">
        <dgm:presLayoutVars>
          <dgm:chMax val="0"/>
          <dgm:chPref val="0"/>
        </dgm:presLayoutVars>
      </dgm:prSet>
      <dgm:spPr/>
    </dgm:pt>
  </dgm:ptLst>
  <dgm:cxnLst>
    <dgm:cxn modelId="{4C13C219-9F61-4418-95CC-5934FED5F8F7}" type="presOf" srcId="{2F9B10F0-7C6A-40A1-8195-52EB09A04087}" destId="{10B718AA-2601-4EAA-B063-67D64A676B8F}" srcOrd="0" destOrd="0" presId="urn:microsoft.com/office/officeart/2018/2/layout/IconVerticalSolidList"/>
    <dgm:cxn modelId="{79393829-6B3C-4795-863B-927C96996316}" type="presOf" srcId="{C3344A7D-6A19-4369-B83E-6735D6F629BC}" destId="{D08BB12C-E8F7-4D98-85D0-8B571711CABB}" srcOrd="0" destOrd="0" presId="urn:microsoft.com/office/officeart/2018/2/layout/IconVerticalSolidList"/>
    <dgm:cxn modelId="{CCA84D6E-E7DB-4BA0-9E97-67A2903FA124}" type="presOf" srcId="{2CA69F7D-3EAE-4288-A014-AD90EB5494FB}" destId="{C6D182B1-48B0-4D68-97D1-094078CB1A2C}" srcOrd="0" destOrd="0" presId="urn:microsoft.com/office/officeart/2018/2/layout/IconVerticalSolidList"/>
    <dgm:cxn modelId="{16951971-B0AF-4768-9C3D-4CF311C7A308}" type="presOf" srcId="{C70340E2-71E6-4897-8783-50D277721421}" destId="{C156D74E-7D40-48E9-AC14-0F71C7C9C4B5}" srcOrd="0" destOrd="0" presId="urn:microsoft.com/office/officeart/2018/2/layout/IconVerticalSolidList"/>
    <dgm:cxn modelId="{82CF5277-12CD-4904-AD6B-2B6B18861A60}" type="presOf" srcId="{D3AB9A46-DBFE-4D74-B969-FBD28704CFA2}" destId="{5EEA5106-579F-4BDD-9AEE-269CC172B1ED}" srcOrd="0" destOrd="0" presId="urn:microsoft.com/office/officeart/2018/2/layout/IconVerticalSolidList"/>
    <dgm:cxn modelId="{1CFC2286-145E-4ED8-8A42-4E2E5A95F069}" type="presOf" srcId="{98C5F35F-845A-464D-A6D6-6A24BC7A956E}" destId="{12ABEF43-7AF0-40D9-9B13-F158E394D299}" srcOrd="0" destOrd="0" presId="urn:microsoft.com/office/officeart/2018/2/layout/IconVerticalSolidList"/>
    <dgm:cxn modelId="{6B1187AC-43B9-4FC5-A593-2969098717EF}" srcId="{C3344A7D-6A19-4369-B83E-6735D6F629BC}" destId="{C89F9195-DD74-43A5-B530-872372CA0C91}" srcOrd="4" destOrd="0" parTransId="{68A8C6EC-01B5-4A55-B66C-D467D5EDD380}" sibTransId="{A025DA16-7DDF-4E21-BDFB-B9836381054F}"/>
    <dgm:cxn modelId="{399C67C4-06E7-46F6-9B7C-B59DB9991BFB}" srcId="{C3344A7D-6A19-4369-B83E-6735D6F629BC}" destId="{C70340E2-71E6-4897-8783-50D277721421}" srcOrd="1" destOrd="0" parTransId="{071AC286-D761-4AAC-B083-0B35B0D39D4D}" sibTransId="{D8E9EF4D-38DA-4424-841C-C214047AAC30}"/>
    <dgm:cxn modelId="{3A988ECF-BF39-419E-879F-013FEF0097B2}" srcId="{C3344A7D-6A19-4369-B83E-6735D6F629BC}" destId="{98C5F35F-845A-464D-A6D6-6A24BC7A956E}" srcOrd="3" destOrd="0" parTransId="{5692B094-94D7-4974-84F6-A42181EE8223}" sibTransId="{26BD8039-2D8A-471B-BCC4-8101FFBA2B0F}"/>
    <dgm:cxn modelId="{EF3562D4-10DF-4C7B-93D4-A6F7945E2C1B}" srcId="{C3344A7D-6A19-4369-B83E-6735D6F629BC}" destId="{2CA69F7D-3EAE-4288-A014-AD90EB5494FB}" srcOrd="0" destOrd="0" parTransId="{0FA88525-91C6-403A-9062-34115AA6EC69}" sibTransId="{14616882-FB5B-4B0F-8191-208A40181B2D}"/>
    <dgm:cxn modelId="{05AA77DA-B8C1-4B40-A7E2-179720DEC0F5}" srcId="{C3344A7D-6A19-4369-B83E-6735D6F629BC}" destId="{D3AB9A46-DBFE-4D74-B969-FBD28704CFA2}" srcOrd="2" destOrd="0" parTransId="{2BC5449C-B274-4F62-A528-510E1582B854}" sibTransId="{D62A54A6-5111-4C10-BBAC-1BF99E6D07CE}"/>
    <dgm:cxn modelId="{BFB4B1E3-7EEB-4579-A001-5B88021C6CB3}" type="presOf" srcId="{C89F9195-DD74-43A5-B530-872372CA0C91}" destId="{20D0747E-D5F1-4C5E-8274-56D5EC54A1BC}" srcOrd="0" destOrd="0" presId="urn:microsoft.com/office/officeart/2018/2/layout/IconVerticalSolidList"/>
    <dgm:cxn modelId="{364AC7EB-D5D2-490A-BCA1-5C8CB5B083E0}" srcId="{C3344A7D-6A19-4369-B83E-6735D6F629BC}" destId="{2F9B10F0-7C6A-40A1-8195-52EB09A04087}" srcOrd="5" destOrd="0" parTransId="{9C1D7C44-CABD-4AC6-B0D3-F2DCA321545F}" sibTransId="{9F051EEA-49AB-455C-80FC-E9E3D5DA71F5}"/>
    <dgm:cxn modelId="{2B084939-BF1B-4726-AAED-31AD71756E0D}" type="presParOf" srcId="{D08BB12C-E8F7-4D98-85D0-8B571711CABB}" destId="{D402EE6A-E155-4F99-BD0C-86518491EF62}" srcOrd="0" destOrd="0" presId="urn:microsoft.com/office/officeart/2018/2/layout/IconVerticalSolidList"/>
    <dgm:cxn modelId="{FA1631E7-FAED-45C0-B80D-4C7598F22695}" type="presParOf" srcId="{D402EE6A-E155-4F99-BD0C-86518491EF62}" destId="{E6FD5C66-9380-4636-B627-7E42A2A9FD31}" srcOrd="0" destOrd="0" presId="urn:microsoft.com/office/officeart/2018/2/layout/IconVerticalSolidList"/>
    <dgm:cxn modelId="{49184B31-AEC9-4B55-B60E-EF9663D856CC}" type="presParOf" srcId="{D402EE6A-E155-4F99-BD0C-86518491EF62}" destId="{62ABC9F6-E847-4AEF-AA92-9373361CD95A}" srcOrd="1" destOrd="0" presId="urn:microsoft.com/office/officeart/2018/2/layout/IconVerticalSolidList"/>
    <dgm:cxn modelId="{5B4AA192-7F6D-4087-A73C-DFC3C6B416B7}" type="presParOf" srcId="{D402EE6A-E155-4F99-BD0C-86518491EF62}" destId="{619DA035-2D38-4097-9FEA-399E8637C63A}" srcOrd="2" destOrd="0" presId="urn:microsoft.com/office/officeart/2018/2/layout/IconVerticalSolidList"/>
    <dgm:cxn modelId="{E5825FEE-3373-4819-BC4A-2A788EB2F23F}" type="presParOf" srcId="{D402EE6A-E155-4F99-BD0C-86518491EF62}" destId="{C6D182B1-48B0-4D68-97D1-094078CB1A2C}" srcOrd="3" destOrd="0" presId="urn:microsoft.com/office/officeart/2018/2/layout/IconVerticalSolidList"/>
    <dgm:cxn modelId="{171A5C4F-8581-40E1-ADFE-00EDCCA813E7}" type="presParOf" srcId="{D08BB12C-E8F7-4D98-85D0-8B571711CABB}" destId="{EA77603B-5D4F-4BDF-84D4-3311F7B9FE25}" srcOrd="1" destOrd="0" presId="urn:microsoft.com/office/officeart/2018/2/layout/IconVerticalSolidList"/>
    <dgm:cxn modelId="{BA00DDCA-DC4E-4349-83D0-C320A30F3867}" type="presParOf" srcId="{D08BB12C-E8F7-4D98-85D0-8B571711CABB}" destId="{428A3411-3367-4F5E-9823-FA3DD979DA1C}" srcOrd="2" destOrd="0" presId="urn:microsoft.com/office/officeart/2018/2/layout/IconVerticalSolidList"/>
    <dgm:cxn modelId="{4396D26C-73E6-4CE4-8B8B-7173C9530A70}" type="presParOf" srcId="{428A3411-3367-4F5E-9823-FA3DD979DA1C}" destId="{5E048F90-D5D2-469C-8C44-7BBFBAC887B8}" srcOrd="0" destOrd="0" presId="urn:microsoft.com/office/officeart/2018/2/layout/IconVerticalSolidList"/>
    <dgm:cxn modelId="{4FCF669E-4824-403A-AA77-C096336D1771}" type="presParOf" srcId="{428A3411-3367-4F5E-9823-FA3DD979DA1C}" destId="{0F9D30B4-B345-4E58-B17F-0A74BA694DEC}" srcOrd="1" destOrd="0" presId="urn:microsoft.com/office/officeart/2018/2/layout/IconVerticalSolidList"/>
    <dgm:cxn modelId="{BE5A0667-505D-464C-A239-53F2161E102B}" type="presParOf" srcId="{428A3411-3367-4F5E-9823-FA3DD979DA1C}" destId="{E6EF74B4-4386-4449-85E0-9EEF9DF98DD9}" srcOrd="2" destOrd="0" presId="urn:microsoft.com/office/officeart/2018/2/layout/IconVerticalSolidList"/>
    <dgm:cxn modelId="{66321B05-9842-4110-A568-FFA85209C4A1}" type="presParOf" srcId="{428A3411-3367-4F5E-9823-FA3DD979DA1C}" destId="{C156D74E-7D40-48E9-AC14-0F71C7C9C4B5}" srcOrd="3" destOrd="0" presId="urn:microsoft.com/office/officeart/2018/2/layout/IconVerticalSolidList"/>
    <dgm:cxn modelId="{92299F6A-A1E1-47EB-986E-3598DCF54FBA}" type="presParOf" srcId="{D08BB12C-E8F7-4D98-85D0-8B571711CABB}" destId="{D627705B-70CF-4933-9616-E85DB68941AD}" srcOrd="3" destOrd="0" presId="urn:microsoft.com/office/officeart/2018/2/layout/IconVerticalSolidList"/>
    <dgm:cxn modelId="{69C8A07D-DCF0-40C2-8354-26CC1D906C28}" type="presParOf" srcId="{D08BB12C-E8F7-4D98-85D0-8B571711CABB}" destId="{1E282AAA-ECDB-4BAC-88C4-98DF84A5050A}" srcOrd="4" destOrd="0" presId="urn:microsoft.com/office/officeart/2018/2/layout/IconVerticalSolidList"/>
    <dgm:cxn modelId="{696641AB-4833-4D42-8F92-084D9B8C72E7}" type="presParOf" srcId="{1E282AAA-ECDB-4BAC-88C4-98DF84A5050A}" destId="{D7486E6B-571A-405D-A8CA-14B4FA7C0ED8}" srcOrd="0" destOrd="0" presId="urn:microsoft.com/office/officeart/2018/2/layout/IconVerticalSolidList"/>
    <dgm:cxn modelId="{8A718EE5-54BF-4928-8E04-A83927FC4BE4}" type="presParOf" srcId="{1E282AAA-ECDB-4BAC-88C4-98DF84A5050A}" destId="{EDB4E313-30D7-4C14-81BE-75497758C8D1}" srcOrd="1" destOrd="0" presId="urn:microsoft.com/office/officeart/2018/2/layout/IconVerticalSolidList"/>
    <dgm:cxn modelId="{E504D3F3-7F0A-4131-A3CC-C2CF01485D1F}" type="presParOf" srcId="{1E282AAA-ECDB-4BAC-88C4-98DF84A5050A}" destId="{4EF32BF6-F3CF-45C7-8918-E3516852C1F3}" srcOrd="2" destOrd="0" presId="urn:microsoft.com/office/officeart/2018/2/layout/IconVerticalSolidList"/>
    <dgm:cxn modelId="{FCD67130-B7EA-44D1-9041-B6C6CEEBF70C}" type="presParOf" srcId="{1E282AAA-ECDB-4BAC-88C4-98DF84A5050A}" destId="{5EEA5106-579F-4BDD-9AEE-269CC172B1ED}" srcOrd="3" destOrd="0" presId="urn:microsoft.com/office/officeart/2018/2/layout/IconVerticalSolidList"/>
    <dgm:cxn modelId="{3AAA657A-69AA-4367-A5C3-4827888B73F9}" type="presParOf" srcId="{D08BB12C-E8F7-4D98-85D0-8B571711CABB}" destId="{14DA4C7C-5672-4D26-8CF2-E524170A0F8B}" srcOrd="5" destOrd="0" presId="urn:microsoft.com/office/officeart/2018/2/layout/IconVerticalSolidList"/>
    <dgm:cxn modelId="{9F3A97B4-6A02-49F3-8319-D9975D1BB641}" type="presParOf" srcId="{D08BB12C-E8F7-4D98-85D0-8B571711CABB}" destId="{4B46C5B3-0BFE-4096-9EA6-D5A3A76728D0}" srcOrd="6" destOrd="0" presId="urn:microsoft.com/office/officeart/2018/2/layout/IconVerticalSolidList"/>
    <dgm:cxn modelId="{2978C92F-1647-4C41-97A9-8B1354421356}" type="presParOf" srcId="{4B46C5B3-0BFE-4096-9EA6-D5A3A76728D0}" destId="{283B8D1B-C0E2-4C6B-9630-D1217B114EB4}" srcOrd="0" destOrd="0" presId="urn:microsoft.com/office/officeart/2018/2/layout/IconVerticalSolidList"/>
    <dgm:cxn modelId="{06D08407-3469-4F71-B8EB-FE9AAD1D2192}" type="presParOf" srcId="{4B46C5B3-0BFE-4096-9EA6-D5A3A76728D0}" destId="{7901960C-2E9D-424A-8DF5-E5CA5A38EA97}" srcOrd="1" destOrd="0" presId="urn:microsoft.com/office/officeart/2018/2/layout/IconVerticalSolidList"/>
    <dgm:cxn modelId="{86486411-33B5-4927-AC93-19DF75069AEE}" type="presParOf" srcId="{4B46C5B3-0BFE-4096-9EA6-D5A3A76728D0}" destId="{906F39EF-67ED-4D3D-AE60-726EDF16F6CB}" srcOrd="2" destOrd="0" presId="urn:microsoft.com/office/officeart/2018/2/layout/IconVerticalSolidList"/>
    <dgm:cxn modelId="{AB28AB06-2EF0-469C-83B0-AC94627E10DB}" type="presParOf" srcId="{4B46C5B3-0BFE-4096-9EA6-D5A3A76728D0}" destId="{12ABEF43-7AF0-40D9-9B13-F158E394D299}" srcOrd="3" destOrd="0" presId="urn:microsoft.com/office/officeart/2018/2/layout/IconVerticalSolidList"/>
    <dgm:cxn modelId="{400665DD-05F4-4913-8DB2-A3064399C073}" type="presParOf" srcId="{D08BB12C-E8F7-4D98-85D0-8B571711CABB}" destId="{4EB3234B-CCB3-4F4D-927E-A1A4A9957842}" srcOrd="7" destOrd="0" presId="urn:microsoft.com/office/officeart/2018/2/layout/IconVerticalSolidList"/>
    <dgm:cxn modelId="{680FE1A6-A50E-485C-9345-3C6CC7734105}" type="presParOf" srcId="{D08BB12C-E8F7-4D98-85D0-8B571711CABB}" destId="{B39AC4DD-0F39-4628-A341-46AC8F9952D6}" srcOrd="8" destOrd="0" presId="urn:microsoft.com/office/officeart/2018/2/layout/IconVerticalSolidList"/>
    <dgm:cxn modelId="{8E8357DF-C6BC-4DD4-9A0E-FC7577C627AE}" type="presParOf" srcId="{B39AC4DD-0F39-4628-A341-46AC8F9952D6}" destId="{CFA9BD8C-7E24-41BA-934A-131465BDD0AE}" srcOrd="0" destOrd="0" presId="urn:microsoft.com/office/officeart/2018/2/layout/IconVerticalSolidList"/>
    <dgm:cxn modelId="{79F4E6AE-4369-4596-934D-78086F635F95}" type="presParOf" srcId="{B39AC4DD-0F39-4628-A341-46AC8F9952D6}" destId="{3A2A51D2-2F73-4755-BEDA-A2F9C2CBE5C5}" srcOrd="1" destOrd="0" presId="urn:microsoft.com/office/officeart/2018/2/layout/IconVerticalSolidList"/>
    <dgm:cxn modelId="{FF6F19BF-BCBA-4C29-85F0-B90B976EB972}" type="presParOf" srcId="{B39AC4DD-0F39-4628-A341-46AC8F9952D6}" destId="{7F8444F6-525A-45F5-8B55-76F60F517E0E}" srcOrd="2" destOrd="0" presId="urn:microsoft.com/office/officeart/2018/2/layout/IconVerticalSolidList"/>
    <dgm:cxn modelId="{98EF4051-0DEA-4233-B851-68C7C61E7131}" type="presParOf" srcId="{B39AC4DD-0F39-4628-A341-46AC8F9952D6}" destId="{20D0747E-D5F1-4C5E-8274-56D5EC54A1BC}" srcOrd="3" destOrd="0" presId="urn:microsoft.com/office/officeart/2018/2/layout/IconVerticalSolidList"/>
    <dgm:cxn modelId="{F16699F9-9EAF-4990-8F98-9E0EAEFF32D2}" type="presParOf" srcId="{D08BB12C-E8F7-4D98-85D0-8B571711CABB}" destId="{41CE5D46-1A38-40E7-BA9A-3656B164E964}" srcOrd="9" destOrd="0" presId="urn:microsoft.com/office/officeart/2018/2/layout/IconVerticalSolidList"/>
    <dgm:cxn modelId="{0C24670C-E4EC-4715-951A-21F85F2DB89E}" type="presParOf" srcId="{D08BB12C-E8F7-4D98-85D0-8B571711CABB}" destId="{58948D99-D2AA-4C48-AFC5-DAA00962C845}" srcOrd="10" destOrd="0" presId="urn:microsoft.com/office/officeart/2018/2/layout/IconVerticalSolidList"/>
    <dgm:cxn modelId="{6F52A219-6579-4374-AC39-D48F65A5F875}" type="presParOf" srcId="{58948D99-D2AA-4C48-AFC5-DAA00962C845}" destId="{B6287DD4-BFCA-4623-BB22-8853E39EB5DA}" srcOrd="0" destOrd="0" presId="urn:microsoft.com/office/officeart/2018/2/layout/IconVerticalSolidList"/>
    <dgm:cxn modelId="{E5EB0076-4ACC-422A-83E2-F055C0CD11FF}" type="presParOf" srcId="{58948D99-D2AA-4C48-AFC5-DAA00962C845}" destId="{BB3747FE-B223-4EAD-A71E-3809B3B4DEAA}" srcOrd="1" destOrd="0" presId="urn:microsoft.com/office/officeart/2018/2/layout/IconVerticalSolidList"/>
    <dgm:cxn modelId="{63276EF5-3E2B-46F0-9019-C6D4BE57B44B}" type="presParOf" srcId="{58948D99-D2AA-4C48-AFC5-DAA00962C845}" destId="{58A0F342-0171-451F-AAFA-8911E0081DD3}" srcOrd="2" destOrd="0" presId="urn:microsoft.com/office/officeart/2018/2/layout/IconVerticalSolidList"/>
    <dgm:cxn modelId="{DE5A69CE-C02A-4023-8C04-E6C34983C774}" type="presParOf" srcId="{58948D99-D2AA-4C48-AFC5-DAA00962C845}" destId="{10B718AA-2601-4EAA-B063-67D64A676B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DB1CF77-26A6-49A0-99ED-0DDD11D2536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580C841-90D8-443D-936E-0BB0A5426524}">
      <dgm:prSet/>
      <dgm:spPr/>
      <dgm:t>
        <a:bodyPr/>
        <a:lstStyle/>
        <a:p>
          <a:r>
            <a:rPr lang="en-US" dirty="0"/>
            <a:t>Over Income (80% AMI) </a:t>
          </a:r>
        </a:p>
      </dgm:t>
    </dgm:pt>
    <dgm:pt modelId="{E97CFF37-DAE3-45BB-A0B1-95F4A54A96E5}" type="parTrans" cxnId="{873E61A3-4A8B-4AF9-A83A-BC037E63A5CF}">
      <dgm:prSet/>
      <dgm:spPr/>
      <dgm:t>
        <a:bodyPr/>
        <a:lstStyle/>
        <a:p>
          <a:endParaRPr lang="en-US"/>
        </a:p>
      </dgm:t>
    </dgm:pt>
    <dgm:pt modelId="{4B2CA666-B9D4-40BB-A9BB-4C168FD0535D}" type="sibTrans" cxnId="{873E61A3-4A8B-4AF9-A83A-BC037E63A5CF}">
      <dgm:prSet/>
      <dgm:spPr/>
      <dgm:t>
        <a:bodyPr/>
        <a:lstStyle/>
        <a:p>
          <a:endParaRPr lang="en-US"/>
        </a:p>
      </dgm:t>
    </dgm:pt>
    <dgm:pt modelId="{80BB9965-E11F-4840-BB42-AD5BB5FA1397}">
      <dgm:prSet/>
      <dgm:spPr/>
      <dgm:t>
        <a:bodyPr/>
        <a:lstStyle/>
        <a:p>
          <a:r>
            <a:rPr lang="en-US" dirty="0"/>
            <a:t>Not Impacted by Covid-19</a:t>
          </a:r>
        </a:p>
      </dgm:t>
    </dgm:pt>
    <dgm:pt modelId="{4B493179-2282-4B26-A9E0-398123CAE19A}" type="parTrans" cxnId="{825DDF5A-2C19-42E3-A259-D2037F5C7E8F}">
      <dgm:prSet/>
      <dgm:spPr/>
      <dgm:t>
        <a:bodyPr/>
        <a:lstStyle/>
        <a:p>
          <a:endParaRPr lang="en-US"/>
        </a:p>
      </dgm:t>
    </dgm:pt>
    <dgm:pt modelId="{8F9AF928-0034-494D-AC18-999A53B86A9B}" type="sibTrans" cxnId="{825DDF5A-2C19-42E3-A259-D2037F5C7E8F}">
      <dgm:prSet/>
      <dgm:spPr/>
      <dgm:t>
        <a:bodyPr/>
        <a:lstStyle/>
        <a:p>
          <a:endParaRPr lang="en-US"/>
        </a:p>
      </dgm:t>
    </dgm:pt>
    <dgm:pt modelId="{1621695B-6F8D-4BE0-811E-35D34C92D7E9}">
      <dgm:prSet/>
      <dgm:spPr/>
      <dgm:t>
        <a:bodyPr/>
        <a:lstStyle/>
        <a:p>
          <a:r>
            <a:rPr lang="en-US" dirty="0"/>
            <a:t>No longer in Unit</a:t>
          </a:r>
        </a:p>
      </dgm:t>
    </dgm:pt>
    <dgm:pt modelId="{ECC249B9-9C5D-49B6-A3DF-8D05E1C86D7F}" type="parTrans" cxnId="{D4A676D9-CF15-4742-9ACD-6FF3040D57C9}">
      <dgm:prSet/>
      <dgm:spPr/>
      <dgm:t>
        <a:bodyPr/>
        <a:lstStyle/>
        <a:p>
          <a:endParaRPr lang="en-US"/>
        </a:p>
      </dgm:t>
    </dgm:pt>
    <dgm:pt modelId="{D6118325-4925-4A95-89D6-DF9D68264790}" type="sibTrans" cxnId="{D4A676D9-CF15-4742-9ACD-6FF3040D57C9}">
      <dgm:prSet/>
      <dgm:spPr/>
      <dgm:t>
        <a:bodyPr/>
        <a:lstStyle/>
        <a:p>
          <a:endParaRPr lang="en-US"/>
        </a:p>
      </dgm:t>
    </dgm:pt>
    <dgm:pt modelId="{18497416-0806-4F9C-9FD3-0299C154A026}">
      <dgm:prSet/>
      <dgm:spPr/>
      <dgm:t>
        <a:bodyPr/>
        <a:lstStyle/>
        <a:p>
          <a:r>
            <a:rPr lang="en-US" dirty="0"/>
            <a:t>Does not live in Pierce County</a:t>
          </a:r>
        </a:p>
      </dgm:t>
    </dgm:pt>
    <dgm:pt modelId="{0058FDA2-C84E-484C-A80D-5045BD00A8FD}" type="parTrans" cxnId="{45BC2CAD-2EE5-4C9A-808B-EB17E23CC9A3}">
      <dgm:prSet/>
      <dgm:spPr/>
      <dgm:t>
        <a:bodyPr/>
        <a:lstStyle/>
        <a:p>
          <a:endParaRPr lang="en-US"/>
        </a:p>
      </dgm:t>
    </dgm:pt>
    <dgm:pt modelId="{91ADDA36-FF12-4BF5-89FE-FB1EB3D4152C}" type="sibTrans" cxnId="{45BC2CAD-2EE5-4C9A-808B-EB17E23CC9A3}">
      <dgm:prSet/>
      <dgm:spPr/>
      <dgm:t>
        <a:bodyPr/>
        <a:lstStyle/>
        <a:p>
          <a:endParaRPr lang="en-US"/>
        </a:p>
      </dgm:t>
    </dgm:pt>
    <dgm:pt modelId="{AF305609-92C6-4EE8-872A-73594D20C3D1}">
      <dgm:prSet/>
      <dgm:spPr/>
      <dgm:t>
        <a:bodyPr/>
        <a:lstStyle/>
        <a:p>
          <a:r>
            <a:rPr lang="en-US" dirty="0"/>
            <a:t>Tenant who has not applied</a:t>
          </a:r>
        </a:p>
      </dgm:t>
    </dgm:pt>
    <dgm:pt modelId="{D45363C9-0FE1-4DFF-BB33-755500E194A0}" type="parTrans" cxnId="{ACA8DC4E-59A8-48EF-BCBE-DBEF27BF7CC1}">
      <dgm:prSet/>
      <dgm:spPr/>
      <dgm:t>
        <a:bodyPr/>
        <a:lstStyle/>
        <a:p>
          <a:endParaRPr lang="en-US"/>
        </a:p>
      </dgm:t>
    </dgm:pt>
    <dgm:pt modelId="{7D01170E-4A02-4529-A69C-49269A90BD90}" type="sibTrans" cxnId="{ACA8DC4E-59A8-48EF-BCBE-DBEF27BF7CC1}">
      <dgm:prSet/>
      <dgm:spPr/>
      <dgm:t>
        <a:bodyPr/>
        <a:lstStyle/>
        <a:p>
          <a:endParaRPr lang="en-US"/>
        </a:p>
      </dgm:t>
    </dgm:pt>
    <dgm:pt modelId="{3C5694EC-B7E2-4BBC-835D-7E4483E630D7}">
      <dgm:prSet/>
      <dgm:spPr/>
      <dgm:t>
        <a:bodyPr/>
        <a:lstStyle/>
        <a:p>
          <a:r>
            <a:rPr lang="en-US" dirty="0"/>
            <a:t>Landlord refuses to accept payment</a:t>
          </a:r>
        </a:p>
      </dgm:t>
    </dgm:pt>
    <dgm:pt modelId="{6519C134-57DA-4FCB-A28B-4D6EAA6CDA14}" type="parTrans" cxnId="{0C63C15F-949C-4754-BFFE-BC6F0A9A242B}">
      <dgm:prSet/>
      <dgm:spPr/>
      <dgm:t>
        <a:bodyPr/>
        <a:lstStyle/>
        <a:p>
          <a:endParaRPr lang="en-US"/>
        </a:p>
      </dgm:t>
    </dgm:pt>
    <dgm:pt modelId="{851B5859-E168-4D20-91D6-4B578459DC36}" type="sibTrans" cxnId="{0C63C15F-949C-4754-BFFE-BC6F0A9A242B}">
      <dgm:prSet/>
      <dgm:spPr/>
      <dgm:t>
        <a:bodyPr/>
        <a:lstStyle/>
        <a:p>
          <a:endParaRPr lang="en-US"/>
        </a:p>
      </dgm:t>
    </dgm:pt>
    <dgm:pt modelId="{1C37D598-D997-4251-AC60-02C11FF07E54}" type="pres">
      <dgm:prSet presAssocID="{ADB1CF77-26A6-49A0-99ED-0DDD11D25362}" presName="diagram" presStyleCnt="0">
        <dgm:presLayoutVars>
          <dgm:dir/>
          <dgm:resizeHandles val="exact"/>
        </dgm:presLayoutVars>
      </dgm:prSet>
      <dgm:spPr/>
    </dgm:pt>
    <dgm:pt modelId="{5ACC74D9-D6A7-4F6D-8EE1-59B1056F959C}" type="pres">
      <dgm:prSet presAssocID="{F580C841-90D8-443D-936E-0BB0A5426524}" presName="node" presStyleLbl="node1" presStyleIdx="0" presStyleCnt="6">
        <dgm:presLayoutVars>
          <dgm:bulletEnabled val="1"/>
        </dgm:presLayoutVars>
      </dgm:prSet>
      <dgm:spPr/>
    </dgm:pt>
    <dgm:pt modelId="{7F26410C-FA09-4551-A709-A319592187B0}" type="pres">
      <dgm:prSet presAssocID="{4B2CA666-B9D4-40BB-A9BB-4C168FD0535D}" presName="sibTrans" presStyleCnt="0"/>
      <dgm:spPr/>
    </dgm:pt>
    <dgm:pt modelId="{E4CCEF0A-36F7-4B69-A3CF-3DA6DB9B5777}" type="pres">
      <dgm:prSet presAssocID="{80BB9965-E11F-4840-BB42-AD5BB5FA1397}" presName="node" presStyleLbl="node1" presStyleIdx="1" presStyleCnt="6">
        <dgm:presLayoutVars>
          <dgm:bulletEnabled val="1"/>
        </dgm:presLayoutVars>
      </dgm:prSet>
      <dgm:spPr/>
    </dgm:pt>
    <dgm:pt modelId="{B7860C09-E08F-4ADE-8E70-05D2A7DC8B72}" type="pres">
      <dgm:prSet presAssocID="{8F9AF928-0034-494D-AC18-999A53B86A9B}" presName="sibTrans" presStyleCnt="0"/>
      <dgm:spPr/>
    </dgm:pt>
    <dgm:pt modelId="{40E1C685-B422-4393-9A3D-A3DCDFC87AA1}" type="pres">
      <dgm:prSet presAssocID="{1621695B-6F8D-4BE0-811E-35D34C92D7E9}" presName="node" presStyleLbl="node1" presStyleIdx="2" presStyleCnt="6">
        <dgm:presLayoutVars>
          <dgm:bulletEnabled val="1"/>
        </dgm:presLayoutVars>
      </dgm:prSet>
      <dgm:spPr/>
    </dgm:pt>
    <dgm:pt modelId="{1284EC5E-F77F-48B5-92A4-62989CBE62F6}" type="pres">
      <dgm:prSet presAssocID="{D6118325-4925-4A95-89D6-DF9D68264790}" presName="sibTrans" presStyleCnt="0"/>
      <dgm:spPr/>
    </dgm:pt>
    <dgm:pt modelId="{E4643600-8AC5-4C05-8A10-3915B3CFDDBF}" type="pres">
      <dgm:prSet presAssocID="{18497416-0806-4F9C-9FD3-0299C154A026}" presName="node" presStyleLbl="node1" presStyleIdx="3" presStyleCnt="6">
        <dgm:presLayoutVars>
          <dgm:bulletEnabled val="1"/>
        </dgm:presLayoutVars>
      </dgm:prSet>
      <dgm:spPr/>
    </dgm:pt>
    <dgm:pt modelId="{5CABE38D-7295-4EAB-AC22-D13DE041FC39}" type="pres">
      <dgm:prSet presAssocID="{91ADDA36-FF12-4BF5-89FE-FB1EB3D4152C}" presName="sibTrans" presStyleCnt="0"/>
      <dgm:spPr/>
    </dgm:pt>
    <dgm:pt modelId="{19BB447B-A24D-48AA-A7B5-8D7143734274}" type="pres">
      <dgm:prSet presAssocID="{AF305609-92C6-4EE8-872A-73594D20C3D1}" presName="node" presStyleLbl="node1" presStyleIdx="4" presStyleCnt="6">
        <dgm:presLayoutVars>
          <dgm:bulletEnabled val="1"/>
        </dgm:presLayoutVars>
      </dgm:prSet>
      <dgm:spPr/>
    </dgm:pt>
    <dgm:pt modelId="{08F013C9-E4CF-473D-B491-704D0C188D31}" type="pres">
      <dgm:prSet presAssocID="{7D01170E-4A02-4529-A69C-49269A90BD90}" presName="sibTrans" presStyleCnt="0"/>
      <dgm:spPr/>
    </dgm:pt>
    <dgm:pt modelId="{C98D9EE0-869E-40DD-A44B-0DAEC90E3E9E}" type="pres">
      <dgm:prSet presAssocID="{3C5694EC-B7E2-4BBC-835D-7E4483E630D7}" presName="node" presStyleLbl="node1" presStyleIdx="5" presStyleCnt="6">
        <dgm:presLayoutVars>
          <dgm:bulletEnabled val="1"/>
        </dgm:presLayoutVars>
      </dgm:prSet>
      <dgm:spPr/>
    </dgm:pt>
  </dgm:ptLst>
  <dgm:cxnLst>
    <dgm:cxn modelId="{CF01FA1C-2E9F-4B19-AE75-422C64F973D7}" type="presOf" srcId="{80BB9965-E11F-4840-BB42-AD5BB5FA1397}" destId="{E4CCEF0A-36F7-4B69-A3CF-3DA6DB9B5777}" srcOrd="0" destOrd="0" presId="urn:microsoft.com/office/officeart/2005/8/layout/default"/>
    <dgm:cxn modelId="{332B522F-0BD4-49E6-AC18-65A5DD867F5B}" type="presOf" srcId="{F580C841-90D8-443D-936E-0BB0A5426524}" destId="{5ACC74D9-D6A7-4F6D-8EE1-59B1056F959C}" srcOrd="0" destOrd="0" presId="urn:microsoft.com/office/officeart/2005/8/layout/default"/>
    <dgm:cxn modelId="{0C63C15F-949C-4754-BFFE-BC6F0A9A242B}" srcId="{ADB1CF77-26A6-49A0-99ED-0DDD11D25362}" destId="{3C5694EC-B7E2-4BBC-835D-7E4483E630D7}" srcOrd="5" destOrd="0" parTransId="{6519C134-57DA-4FCB-A28B-4D6EAA6CDA14}" sibTransId="{851B5859-E168-4D20-91D6-4B578459DC36}"/>
    <dgm:cxn modelId="{9BF25F66-1BBE-4B4C-9EC5-B31B433D42B0}" type="presOf" srcId="{3C5694EC-B7E2-4BBC-835D-7E4483E630D7}" destId="{C98D9EE0-869E-40DD-A44B-0DAEC90E3E9E}" srcOrd="0" destOrd="0" presId="urn:microsoft.com/office/officeart/2005/8/layout/default"/>
    <dgm:cxn modelId="{3638EC6C-6D36-4C25-B49E-1E930ABD8759}" type="presOf" srcId="{1621695B-6F8D-4BE0-811E-35D34C92D7E9}" destId="{40E1C685-B422-4393-9A3D-A3DCDFC87AA1}" srcOrd="0" destOrd="0" presId="urn:microsoft.com/office/officeart/2005/8/layout/default"/>
    <dgm:cxn modelId="{ACA8DC4E-59A8-48EF-BCBE-DBEF27BF7CC1}" srcId="{ADB1CF77-26A6-49A0-99ED-0DDD11D25362}" destId="{AF305609-92C6-4EE8-872A-73594D20C3D1}" srcOrd="4" destOrd="0" parTransId="{D45363C9-0FE1-4DFF-BB33-755500E194A0}" sibTransId="{7D01170E-4A02-4529-A69C-49269A90BD90}"/>
    <dgm:cxn modelId="{825DDF5A-2C19-42E3-A259-D2037F5C7E8F}" srcId="{ADB1CF77-26A6-49A0-99ED-0DDD11D25362}" destId="{80BB9965-E11F-4840-BB42-AD5BB5FA1397}" srcOrd="1" destOrd="0" parTransId="{4B493179-2282-4B26-A9E0-398123CAE19A}" sibTransId="{8F9AF928-0034-494D-AC18-999A53B86A9B}"/>
    <dgm:cxn modelId="{873E61A3-4A8B-4AF9-A83A-BC037E63A5CF}" srcId="{ADB1CF77-26A6-49A0-99ED-0DDD11D25362}" destId="{F580C841-90D8-443D-936E-0BB0A5426524}" srcOrd="0" destOrd="0" parTransId="{E97CFF37-DAE3-45BB-A0B1-95F4A54A96E5}" sibTransId="{4B2CA666-B9D4-40BB-A9BB-4C168FD0535D}"/>
    <dgm:cxn modelId="{45BC2CAD-2EE5-4C9A-808B-EB17E23CC9A3}" srcId="{ADB1CF77-26A6-49A0-99ED-0DDD11D25362}" destId="{18497416-0806-4F9C-9FD3-0299C154A026}" srcOrd="3" destOrd="0" parTransId="{0058FDA2-C84E-484C-A80D-5045BD00A8FD}" sibTransId="{91ADDA36-FF12-4BF5-89FE-FB1EB3D4152C}"/>
    <dgm:cxn modelId="{273E6ABB-388D-4093-81D9-763B9C237404}" type="presOf" srcId="{AF305609-92C6-4EE8-872A-73594D20C3D1}" destId="{19BB447B-A24D-48AA-A7B5-8D7143734274}" srcOrd="0" destOrd="0" presId="urn:microsoft.com/office/officeart/2005/8/layout/default"/>
    <dgm:cxn modelId="{B192C2C1-4D3D-4C03-9287-B6D92B70CF69}" type="presOf" srcId="{18497416-0806-4F9C-9FD3-0299C154A026}" destId="{E4643600-8AC5-4C05-8A10-3915B3CFDDBF}" srcOrd="0" destOrd="0" presId="urn:microsoft.com/office/officeart/2005/8/layout/default"/>
    <dgm:cxn modelId="{D4A676D9-CF15-4742-9ACD-6FF3040D57C9}" srcId="{ADB1CF77-26A6-49A0-99ED-0DDD11D25362}" destId="{1621695B-6F8D-4BE0-811E-35D34C92D7E9}" srcOrd="2" destOrd="0" parTransId="{ECC249B9-9C5D-49B6-A3DF-8D05E1C86D7F}" sibTransId="{D6118325-4925-4A95-89D6-DF9D68264790}"/>
    <dgm:cxn modelId="{B858F5EA-9B63-484A-ACE6-655C95187B30}" type="presOf" srcId="{ADB1CF77-26A6-49A0-99ED-0DDD11D25362}" destId="{1C37D598-D997-4251-AC60-02C11FF07E54}" srcOrd="0" destOrd="0" presId="urn:microsoft.com/office/officeart/2005/8/layout/default"/>
    <dgm:cxn modelId="{6A751849-FFBE-4508-9BF9-4F18E0FC58AB}" type="presParOf" srcId="{1C37D598-D997-4251-AC60-02C11FF07E54}" destId="{5ACC74D9-D6A7-4F6D-8EE1-59B1056F959C}" srcOrd="0" destOrd="0" presId="urn:microsoft.com/office/officeart/2005/8/layout/default"/>
    <dgm:cxn modelId="{DA66C6CE-D380-419E-AA81-29464A2BC934}" type="presParOf" srcId="{1C37D598-D997-4251-AC60-02C11FF07E54}" destId="{7F26410C-FA09-4551-A709-A319592187B0}" srcOrd="1" destOrd="0" presId="urn:microsoft.com/office/officeart/2005/8/layout/default"/>
    <dgm:cxn modelId="{9D6768BA-5CA7-40DE-8BFF-EAFE3EEE3B66}" type="presParOf" srcId="{1C37D598-D997-4251-AC60-02C11FF07E54}" destId="{E4CCEF0A-36F7-4B69-A3CF-3DA6DB9B5777}" srcOrd="2" destOrd="0" presId="urn:microsoft.com/office/officeart/2005/8/layout/default"/>
    <dgm:cxn modelId="{6D39B1D2-3633-41BD-9CAE-69BAD10D1523}" type="presParOf" srcId="{1C37D598-D997-4251-AC60-02C11FF07E54}" destId="{B7860C09-E08F-4ADE-8E70-05D2A7DC8B72}" srcOrd="3" destOrd="0" presId="urn:microsoft.com/office/officeart/2005/8/layout/default"/>
    <dgm:cxn modelId="{9235F711-FBF2-4D11-9182-556CD6F1F196}" type="presParOf" srcId="{1C37D598-D997-4251-AC60-02C11FF07E54}" destId="{40E1C685-B422-4393-9A3D-A3DCDFC87AA1}" srcOrd="4" destOrd="0" presId="urn:microsoft.com/office/officeart/2005/8/layout/default"/>
    <dgm:cxn modelId="{03830B70-B401-44F3-ABDF-40A63779C057}" type="presParOf" srcId="{1C37D598-D997-4251-AC60-02C11FF07E54}" destId="{1284EC5E-F77F-48B5-92A4-62989CBE62F6}" srcOrd="5" destOrd="0" presId="urn:microsoft.com/office/officeart/2005/8/layout/default"/>
    <dgm:cxn modelId="{12C05E2C-0D11-4638-B56A-667DCD0D38EB}" type="presParOf" srcId="{1C37D598-D997-4251-AC60-02C11FF07E54}" destId="{E4643600-8AC5-4C05-8A10-3915B3CFDDBF}" srcOrd="6" destOrd="0" presId="urn:microsoft.com/office/officeart/2005/8/layout/default"/>
    <dgm:cxn modelId="{A6BB67D4-56A7-4A7B-99B1-99E64FE4C552}" type="presParOf" srcId="{1C37D598-D997-4251-AC60-02C11FF07E54}" destId="{5CABE38D-7295-4EAB-AC22-D13DE041FC39}" srcOrd="7" destOrd="0" presId="urn:microsoft.com/office/officeart/2005/8/layout/default"/>
    <dgm:cxn modelId="{3D8683E7-901E-4A0C-99A5-49B7825D5B25}" type="presParOf" srcId="{1C37D598-D997-4251-AC60-02C11FF07E54}" destId="{19BB447B-A24D-48AA-A7B5-8D7143734274}" srcOrd="8" destOrd="0" presId="urn:microsoft.com/office/officeart/2005/8/layout/default"/>
    <dgm:cxn modelId="{FB655DD0-E189-4489-9391-DCF1AD6B5BBC}" type="presParOf" srcId="{1C37D598-D997-4251-AC60-02C11FF07E54}" destId="{08F013C9-E4CF-473D-B491-704D0C188D31}" srcOrd="9" destOrd="0" presId="urn:microsoft.com/office/officeart/2005/8/layout/default"/>
    <dgm:cxn modelId="{D2340FA7-C278-4448-A76D-32C6156E0BF8}" type="presParOf" srcId="{1C37D598-D997-4251-AC60-02C11FF07E54}" destId="{C98D9EE0-869E-40DD-A44B-0DAEC90E3E9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3344A7D-6A19-4369-B83E-6735D6F629BC}" type="doc">
      <dgm:prSet loTypeId="urn:microsoft.com/office/officeart/2011/layout/ConvergingText" loCatId="officeonline" qsTypeId="urn:microsoft.com/office/officeart/2005/8/quickstyle/simple1" qsCatId="simple" csTypeId="urn:microsoft.com/office/officeart/2018/5/colors/Iconchunking_neutralicontext_colorful2" csCatId="colorful" phldr="1"/>
      <dgm:spPr/>
      <dgm:t>
        <a:bodyPr/>
        <a:lstStyle/>
        <a:p>
          <a:endParaRPr lang="en-US"/>
        </a:p>
      </dgm:t>
    </dgm:pt>
    <dgm:pt modelId="{C70340E2-71E6-4897-8783-50D277721421}">
      <dgm:prSet/>
      <dgm:spPr/>
      <dgm:t>
        <a:bodyPr/>
        <a:lstStyle/>
        <a:p>
          <a:r>
            <a:rPr lang="en-US" dirty="0"/>
            <a:t>Referred to Provider </a:t>
          </a:r>
        </a:p>
      </dgm:t>
    </dgm:pt>
    <dgm:pt modelId="{071AC286-D761-4AAC-B083-0B35B0D39D4D}" type="parTrans" cxnId="{399C67C4-06E7-46F6-9B7C-B59DB9991BFB}">
      <dgm:prSet/>
      <dgm:spPr/>
      <dgm:t>
        <a:bodyPr/>
        <a:lstStyle/>
        <a:p>
          <a:endParaRPr lang="en-US"/>
        </a:p>
      </dgm:t>
    </dgm:pt>
    <dgm:pt modelId="{D8E9EF4D-38DA-4424-841C-C214047AAC30}" type="sibTrans" cxnId="{399C67C4-06E7-46F6-9B7C-B59DB9991BFB}">
      <dgm:prSet/>
      <dgm:spPr/>
      <dgm:t>
        <a:bodyPr/>
        <a:lstStyle/>
        <a:p>
          <a:endParaRPr lang="en-US"/>
        </a:p>
      </dgm:t>
    </dgm:pt>
    <dgm:pt modelId="{2CA69F7D-3EAE-4288-A014-AD90EB5494FB}">
      <dgm:prSet/>
      <dgm:spPr/>
      <dgm:t>
        <a:bodyPr/>
        <a:lstStyle/>
        <a:p>
          <a:r>
            <a:rPr lang="en-US" dirty="0"/>
            <a:t>Tenant Applies</a:t>
          </a:r>
        </a:p>
      </dgm:t>
    </dgm:pt>
    <dgm:pt modelId="{0FA88525-91C6-403A-9062-34115AA6EC69}" type="parTrans" cxnId="{EF3562D4-10DF-4C7B-93D4-A6F7945E2C1B}">
      <dgm:prSet/>
      <dgm:spPr/>
      <dgm:t>
        <a:bodyPr/>
        <a:lstStyle/>
        <a:p>
          <a:endParaRPr lang="en-US"/>
        </a:p>
      </dgm:t>
    </dgm:pt>
    <dgm:pt modelId="{14616882-FB5B-4B0F-8191-208A40181B2D}" type="sibTrans" cxnId="{EF3562D4-10DF-4C7B-93D4-A6F7945E2C1B}">
      <dgm:prSet/>
      <dgm:spPr/>
      <dgm:t>
        <a:bodyPr/>
        <a:lstStyle/>
        <a:p>
          <a:endParaRPr lang="en-US"/>
        </a:p>
      </dgm:t>
    </dgm:pt>
    <dgm:pt modelId="{D3AB9A46-DBFE-4D74-B969-FBD28704CFA2}">
      <dgm:prSet/>
      <dgm:spPr/>
      <dgm:t>
        <a:bodyPr/>
        <a:lstStyle/>
        <a:p>
          <a:r>
            <a:rPr lang="en-US" dirty="0"/>
            <a:t>Tenant Intake &amp; Landlord Verification</a:t>
          </a:r>
        </a:p>
      </dgm:t>
    </dgm:pt>
    <dgm:pt modelId="{2BC5449C-B274-4F62-A528-510E1582B854}" type="parTrans" cxnId="{05AA77DA-B8C1-4B40-A7E2-179720DEC0F5}">
      <dgm:prSet/>
      <dgm:spPr/>
      <dgm:t>
        <a:bodyPr/>
        <a:lstStyle/>
        <a:p>
          <a:endParaRPr lang="en-US"/>
        </a:p>
      </dgm:t>
    </dgm:pt>
    <dgm:pt modelId="{D62A54A6-5111-4C10-BBAC-1BF99E6D07CE}" type="sibTrans" cxnId="{05AA77DA-B8C1-4B40-A7E2-179720DEC0F5}">
      <dgm:prSet/>
      <dgm:spPr/>
      <dgm:t>
        <a:bodyPr/>
        <a:lstStyle/>
        <a:p>
          <a:endParaRPr lang="en-US"/>
        </a:p>
      </dgm:t>
    </dgm:pt>
    <dgm:pt modelId="{C89F9195-DD74-43A5-B530-872372CA0C91}">
      <dgm:prSet/>
      <dgm:spPr/>
      <dgm:t>
        <a:bodyPr/>
        <a:lstStyle/>
        <a:p>
          <a:r>
            <a:rPr lang="en-US" dirty="0"/>
            <a:t>Payment </a:t>
          </a:r>
        </a:p>
      </dgm:t>
    </dgm:pt>
    <dgm:pt modelId="{68A8C6EC-01B5-4A55-B66C-D467D5EDD380}" type="parTrans" cxnId="{6B1187AC-43B9-4FC5-A593-2969098717EF}">
      <dgm:prSet/>
      <dgm:spPr/>
      <dgm:t>
        <a:bodyPr/>
        <a:lstStyle/>
        <a:p>
          <a:endParaRPr lang="en-US"/>
        </a:p>
      </dgm:t>
    </dgm:pt>
    <dgm:pt modelId="{A025DA16-7DDF-4E21-BDFB-B9836381054F}" type="sibTrans" cxnId="{6B1187AC-43B9-4FC5-A593-2969098717EF}">
      <dgm:prSet/>
      <dgm:spPr/>
      <dgm:t>
        <a:bodyPr/>
        <a:lstStyle/>
        <a:p>
          <a:endParaRPr lang="en-US"/>
        </a:p>
      </dgm:t>
    </dgm:pt>
    <dgm:pt modelId="{67104DDE-04DE-442F-9720-5DF01D603276}" type="pres">
      <dgm:prSet presAssocID="{C3344A7D-6A19-4369-B83E-6735D6F629BC}" presName="Name0" presStyleCnt="0">
        <dgm:presLayoutVars>
          <dgm:chMax/>
          <dgm:chPref val="1"/>
          <dgm:dir/>
          <dgm:animOne val="branch"/>
          <dgm:animLvl val="lvl"/>
          <dgm:resizeHandles/>
        </dgm:presLayoutVars>
      </dgm:prSet>
      <dgm:spPr/>
    </dgm:pt>
    <dgm:pt modelId="{78C433C4-8DAF-4953-B603-2C943E472C04}" type="pres">
      <dgm:prSet presAssocID="{2CA69F7D-3EAE-4288-A014-AD90EB5494FB}" presName="composite" presStyleCnt="0"/>
      <dgm:spPr/>
    </dgm:pt>
    <dgm:pt modelId="{238D2BF7-6578-4687-BAE0-92CF82951A34}" type="pres">
      <dgm:prSet presAssocID="{2CA69F7D-3EAE-4288-A014-AD90EB5494FB}" presName="ParentAccent1" presStyleLbl="alignNode1" presStyleIdx="0" presStyleCnt="44"/>
      <dgm:spPr/>
    </dgm:pt>
    <dgm:pt modelId="{441196FF-64B7-48A3-8633-C5A291F5D123}" type="pres">
      <dgm:prSet presAssocID="{2CA69F7D-3EAE-4288-A014-AD90EB5494FB}" presName="ParentAccent2" presStyleLbl="alignNode1" presStyleIdx="1" presStyleCnt="44"/>
      <dgm:spPr/>
    </dgm:pt>
    <dgm:pt modelId="{C516A5D1-83CB-4D67-912B-951F187D0301}" type="pres">
      <dgm:prSet presAssocID="{2CA69F7D-3EAE-4288-A014-AD90EB5494FB}" presName="ParentAccent3" presStyleLbl="alignNode1" presStyleIdx="2" presStyleCnt="44"/>
      <dgm:spPr/>
    </dgm:pt>
    <dgm:pt modelId="{4E36ED92-16A4-4BF3-8B31-6FC2C5A5AE85}" type="pres">
      <dgm:prSet presAssocID="{2CA69F7D-3EAE-4288-A014-AD90EB5494FB}" presName="ParentAccent4" presStyleLbl="alignNode1" presStyleIdx="3" presStyleCnt="44"/>
      <dgm:spPr/>
    </dgm:pt>
    <dgm:pt modelId="{91DADFFA-F33F-4D54-AA1F-100362B6D847}" type="pres">
      <dgm:prSet presAssocID="{2CA69F7D-3EAE-4288-A014-AD90EB5494FB}" presName="ParentAccent5" presStyleLbl="alignNode1" presStyleIdx="4" presStyleCnt="44"/>
      <dgm:spPr/>
    </dgm:pt>
    <dgm:pt modelId="{CADE53DE-36BD-4C5C-BAB2-E57A440C7799}" type="pres">
      <dgm:prSet presAssocID="{2CA69F7D-3EAE-4288-A014-AD90EB5494FB}" presName="ParentAccent6" presStyleLbl="alignNode1" presStyleIdx="5" presStyleCnt="44"/>
      <dgm:spPr/>
    </dgm:pt>
    <dgm:pt modelId="{FC3E0D91-E920-44A0-B08E-5722F9F3CBC7}" type="pres">
      <dgm:prSet presAssocID="{2CA69F7D-3EAE-4288-A014-AD90EB5494FB}" presName="ParentAccent7" presStyleLbl="alignNode1" presStyleIdx="6" presStyleCnt="44"/>
      <dgm:spPr/>
    </dgm:pt>
    <dgm:pt modelId="{37CDA966-23AD-4EAA-88CA-D66BF713698D}" type="pres">
      <dgm:prSet presAssocID="{2CA69F7D-3EAE-4288-A014-AD90EB5494FB}" presName="ParentAccent8" presStyleLbl="alignNode1" presStyleIdx="7" presStyleCnt="44"/>
      <dgm:spPr/>
    </dgm:pt>
    <dgm:pt modelId="{0ECD7CC9-1071-4998-B1B7-381E105B856C}" type="pres">
      <dgm:prSet presAssocID="{2CA69F7D-3EAE-4288-A014-AD90EB5494FB}" presName="ParentAccent9" presStyleLbl="alignNode1" presStyleIdx="8" presStyleCnt="44"/>
      <dgm:spPr/>
    </dgm:pt>
    <dgm:pt modelId="{F0591C20-1864-41E8-A68F-B3D95B991257}" type="pres">
      <dgm:prSet presAssocID="{2CA69F7D-3EAE-4288-A014-AD90EB5494FB}" presName="ParentAccent10" presStyleLbl="alignNode1" presStyleIdx="9" presStyleCnt="44"/>
      <dgm:spPr/>
    </dgm:pt>
    <dgm:pt modelId="{D5606C13-5F97-48C1-B2F6-E186183F7EFF}" type="pres">
      <dgm:prSet presAssocID="{2CA69F7D-3EAE-4288-A014-AD90EB5494FB}" presName="Parent" presStyleLbl="alignNode1" presStyleIdx="10" presStyleCnt="44" custLinFactNeighborX="-294" custLinFactNeighborY="418">
        <dgm:presLayoutVars>
          <dgm:chMax val="5"/>
          <dgm:chPref val="3"/>
          <dgm:bulletEnabled val="1"/>
        </dgm:presLayoutVars>
      </dgm:prSet>
      <dgm:spPr/>
    </dgm:pt>
    <dgm:pt modelId="{FD3EF92A-58DD-4748-ADD2-E1833D0C0C91}" type="pres">
      <dgm:prSet presAssocID="{14616882-FB5B-4B0F-8191-208A40181B2D}" presName="sibTrans" presStyleCnt="0"/>
      <dgm:spPr/>
    </dgm:pt>
    <dgm:pt modelId="{8F7CC823-79EB-4ACF-A14C-BEB8FD384013}" type="pres">
      <dgm:prSet presAssocID="{C70340E2-71E6-4897-8783-50D277721421}" presName="composite" presStyleCnt="0"/>
      <dgm:spPr/>
    </dgm:pt>
    <dgm:pt modelId="{68653EBA-44E9-4B84-B2AE-A547DF11AD17}" type="pres">
      <dgm:prSet presAssocID="{C70340E2-71E6-4897-8783-50D277721421}" presName="ParentAccent1" presStyleLbl="alignNode1" presStyleIdx="11" presStyleCnt="44"/>
      <dgm:spPr/>
    </dgm:pt>
    <dgm:pt modelId="{1FBCA67B-A268-4FE9-AF4C-F144898E0211}" type="pres">
      <dgm:prSet presAssocID="{C70340E2-71E6-4897-8783-50D277721421}" presName="ParentAccent2" presStyleLbl="alignNode1" presStyleIdx="12" presStyleCnt="44"/>
      <dgm:spPr/>
    </dgm:pt>
    <dgm:pt modelId="{B6F32151-46BB-459A-80F9-26A234B78F2B}" type="pres">
      <dgm:prSet presAssocID="{C70340E2-71E6-4897-8783-50D277721421}" presName="ParentAccent3" presStyleLbl="alignNode1" presStyleIdx="13" presStyleCnt="44"/>
      <dgm:spPr/>
    </dgm:pt>
    <dgm:pt modelId="{9A489E6F-7874-4A00-A111-187C17B2E2AC}" type="pres">
      <dgm:prSet presAssocID="{C70340E2-71E6-4897-8783-50D277721421}" presName="ParentAccent4" presStyleLbl="alignNode1" presStyleIdx="14" presStyleCnt="44"/>
      <dgm:spPr/>
    </dgm:pt>
    <dgm:pt modelId="{96C5E1CB-6C25-4560-8AB6-F02A01ED6C84}" type="pres">
      <dgm:prSet presAssocID="{C70340E2-71E6-4897-8783-50D277721421}" presName="ParentAccent5" presStyleLbl="alignNode1" presStyleIdx="15" presStyleCnt="44"/>
      <dgm:spPr/>
    </dgm:pt>
    <dgm:pt modelId="{B6BDD629-C13F-4E07-BB31-CE3C9A4AAFBD}" type="pres">
      <dgm:prSet presAssocID="{C70340E2-71E6-4897-8783-50D277721421}" presName="ParentAccent6" presStyleLbl="alignNode1" presStyleIdx="16" presStyleCnt="44"/>
      <dgm:spPr/>
    </dgm:pt>
    <dgm:pt modelId="{CF39957D-A69B-4994-BB4B-E5BA99CD3F06}" type="pres">
      <dgm:prSet presAssocID="{C70340E2-71E6-4897-8783-50D277721421}" presName="ParentAccent7" presStyleLbl="alignNode1" presStyleIdx="17" presStyleCnt="44"/>
      <dgm:spPr/>
    </dgm:pt>
    <dgm:pt modelId="{EC20A437-FDE5-4E50-9E35-1335F298952B}" type="pres">
      <dgm:prSet presAssocID="{C70340E2-71E6-4897-8783-50D277721421}" presName="ParentAccent8" presStyleLbl="alignNode1" presStyleIdx="18" presStyleCnt="44"/>
      <dgm:spPr/>
    </dgm:pt>
    <dgm:pt modelId="{F5C949FF-3874-4D67-92B9-C3BE9D8C2E41}" type="pres">
      <dgm:prSet presAssocID="{C70340E2-71E6-4897-8783-50D277721421}" presName="ParentAccent9" presStyleLbl="alignNode1" presStyleIdx="19" presStyleCnt="44"/>
      <dgm:spPr/>
    </dgm:pt>
    <dgm:pt modelId="{7FED8EB4-9E93-4E27-9232-37F3B9C86EE4}" type="pres">
      <dgm:prSet presAssocID="{C70340E2-71E6-4897-8783-50D277721421}" presName="ParentAccent10" presStyleLbl="alignNode1" presStyleIdx="20" presStyleCnt="44"/>
      <dgm:spPr/>
    </dgm:pt>
    <dgm:pt modelId="{121B1AE6-CC87-42F4-B674-5BE23ABCF382}" type="pres">
      <dgm:prSet presAssocID="{C70340E2-71E6-4897-8783-50D277721421}" presName="Parent" presStyleLbl="alignNode1" presStyleIdx="21" presStyleCnt="44">
        <dgm:presLayoutVars>
          <dgm:chMax val="5"/>
          <dgm:chPref val="3"/>
          <dgm:bulletEnabled val="1"/>
        </dgm:presLayoutVars>
      </dgm:prSet>
      <dgm:spPr/>
    </dgm:pt>
    <dgm:pt modelId="{B6D806E3-150B-4121-9A5F-42BCCE020166}" type="pres">
      <dgm:prSet presAssocID="{D8E9EF4D-38DA-4424-841C-C214047AAC30}" presName="sibTrans" presStyleCnt="0"/>
      <dgm:spPr/>
    </dgm:pt>
    <dgm:pt modelId="{08C17183-1995-4417-9451-6B7F0C97862D}" type="pres">
      <dgm:prSet presAssocID="{D3AB9A46-DBFE-4D74-B969-FBD28704CFA2}" presName="composite" presStyleCnt="0"/>
      <dgm:spPr/>
    </dgm:pt>
    <dgm:pt modelId="{3CF3A718-1DE5-484A-832C-CBAFACCCF3DF}" type="pres">
      <dgm:prSet presAssocID="{D3AB9A46-DBFE-4D74-B969-FBD28704CFA2}" presName="ParentAccent1" presStyleLbl="alignNode1" presStyleIdx="22" presStyleCnt="44"/>
      <dgm:spPr/>
    </dgm:pt>
    <dgm:pt modelId="{87C30A66-81D3-48C8-B9D2-1EC7CDC5D186}" type="pres">
      <dgm:prSet presAssocID="{D3AB9A46-DBFE-4D74-B969-FBD28704CFA2}" presName="ParentAccent2" presStyleLbl="alignNode1" presStyleIdx="23" presStyleCnt="44"/>
      <dgm:spPr/>
    </dgm:pt>
    <dgm:pt modelId="{8FD879E4-0188-409E-88B6-E365CD91DBCC}" type="pres">
      <dgm:prSet presAssocID="{D3AB9A46-DBFE-4D74-B969-FBD28704CFA2}" presName="ParentAccent3" presStyleLbl="alignNode1" presStyleIdx="24" presStyleCnt="44"/>
      <dgm:spPr/>
    </dgm:pt>
    <dgm:pt modelId="{DE5B3324-43A3-4334-B56D-027FE9BACAE9}" type="pres">
      <dgm:prSet presAssocID="{D3AB9A46-DBFE-4D74-B969-FBD28704CFA2}" presName="ParentAccent4" presStyleLbl="alignNode1" presStyleIdx="25" presStyleCnt="44"/>
      <dgm:spPr/>
    </dgm:pt>
    <dgm:pt modelId="{ED75DC7B-9392-4B76-A8BB-B203C2736B4E}" type="pres">
      <dgm:prSet presAssocID="{D3AB9A46-DBFE-4D74-B969-FBD28704CFA2}" presName="ParentAccent5" presStyleLbl="alignNode1" presStyleIdx="26" presStyleCnt="44"/>
      <dgm:spPr/>
    </dgm:pt>
    <dgm:pt modelId="{E53612A6-B62E-4F16-8F45-1F3C08613E20}" type="pres">
      <dgm:prSet presAssocID="{D3AB9A46-DBFE-4D74-B969-FBD28704CFA2}" presName="ParentAccent6" presStyleLbl="alignNode1" presStyleIdx="27" presStyleCnt="44"/>
      <dgm:spPr/>
    </dgm:pt>
    <dgm:pt modelId="{BD8F19D5-B245-407E-B4A5-29A350BCF358}" type="pres">
      <dgm:prSet presAssocID="{D3AB9A46-DBFE-4D74-B969-FBD28704CFA2}" presName="ParentAccent7" presStyleLbl="alignNode1" presStyleIdx="28" presStyleCnt="44"/>
      <dgm:spPr/>
    </dgm:pt>
    <dgm:pt modelId="{E10672F2-A2F1-4EF2-A336-D5E35AEF4D89}" type="pres">
      <dgm:prSet presAssocID="{D3AB9A46-DBFE-4D74-B969-FBD28704CFA2}" presName="ParentAccent8" presStyleLbl="alignNode1" presStyleIdx="29" presStyleCnt="44"/>
      <dgm:spPr/>
    </dgm:pt>
    <dgm:pt modelId="{C251CD97-DFD3-4B43-94FC-E8731A64F686}" type="pres">
      <dgm:prSet presAssocID="{D3AB9A46-DBFE-4D74-B969-FBD28704CFA2}" presName="ParentAccent9" presStyleLbl="alignNode1" presStyleIdx="30" presStyleCnt="44"/>
      <dgm:spPr/>
    </dgm:pt>
    <dgm:pt modelId="{5D2D1FFA-1FAA-460C-A9B3-566CAB870D74}" type="pres">
      <dgm:prSet presAssocID="{D3AB9A46-DBFE-4D74-B969-FBD28704CFA2}" presName="ParentAccent10" presStyleLbl="alignNode1" presStyleIdx="31" presStyleCnt="44"/>
      <dgm:spPr/>
    </dgm:pt>
    <dgm:pt modelId="{31490F29-0C88-4371-AFAB-67D863D5AC64}" type="pres">
      <dgm:prSet presAssocID="{D3AB9A46-DBFE-4D74-B969-FBD28704CFA2}" presName="Parent" presStyleLbl="alignNode1" presStyleIdx="32" presStyleCnt="44">
        <dgm:presLayoutVars>
          <dgm:chMax val="5"/>
          <dgm:chPref val="3"/>
          <dgm:bulletEnabled val="1"/>
        </dgm:presLayoutVars>
      </dgm:prSet>
      <dgm:spPr/>
    </dgm:pt>
    <dgm:pt modelId="{6DCC60E9-81F8-45A1-A2CF-782684DC6D6D}" type="pres">
      <dgm:prSet presAssocID="{D62A54A6-5111-4C10-BBAC-1BF99E6D07CE}" presName="sibTrans" presStyleCnt="0"/>
      <dgm:spPr/>
    </dgm:pt>
    <dgm:pt modelId="{415B5408-2170-4A73-B787-D36BE796EAB9}" type="pres">
      <dgm:prSet presAssocID="{C89F9195-DD74-43A5-B530-872372CA0C91}" presName="composite" presStyleCnt="0"/>
      <dgm:spPr/>
    </dgm:pt>
    <dgm:pt modelId="{C13516CB-B476-4EE4-8854-1F83A82B6219}" type="pres">
      <dgm:prSet presAssocID="{C89F9195-DD74-43A5-B530-872372CA0C91}" presName="ParentAccent1" presStyleLbl="alignNode1" presStyleIdx="33" presStyleCnt="44"/>
      <dgm:spPr/>
    </dgm:pt>
    <dgm:pt modelId="{9693E2D3-30A2-4016-991A-6F431B7B4535}" type="pres">
      <dgm:prSet presAssocID="{C89F9195-DD74-43A5-B530-872372CA0C91}" presName="ParentAccent2" presStyleLbl="alignNode1" presStyleIdx="34" presStyleCnt="44"/>
      <dgm:spPr/>
    </dgm:pt>
    <dgm:pt modelId="{4B0F0CEE-FF6B-4BB2-8DB9-AF18E89957C3}" type="pres">
      <dgm:prSet presAssocID="{C89F9195-DD74-43A5-B530-872372CA0C91}" presName="ParentAccent3" presStyleLbl="alignNode1" presStyleIdx="35" presStyleCnt="44"/>
      <dgm:spPr/>
    </dgm:pt>
    <dgm:pt modelId="{77070440-C7CB-4242-80A6-58CE22FF7D6A}" type="pres">
      <dgm:prSet presAssocID="{C89F9195-DD74-43A5-B530-872372CA0C91}" presName="ParentAccent4" presStyleLbl="alignNode1" presStyleIdx="36" presStyleCnt="44"/>
      <dgm:spPr/>
    </dgm:pt>
    <dgm:pt modelId="{F8FBA7D2-2779-48AB-8ECC-F9FB1392C3D3}" type="pres">
      <dgm:prSet presAssocID="{C89F9195-DD74-43A5-B530-872372CA0C91}" presName="ParentAccent5" presStyleLbl="alignNode1" presStyleIdx="37" presStyleCnt="44"/>
      <dgm:spPr/>
    </dgm:pt>
    <dgm:pt modelId="{E21600C1-931A-4058-A097-72CDF27FE9BD}" type="pres">
      <dgm:prSet presAssocID="{C89F9195-DD74-43A5-B530-872372CA0C91}" presName="ParentAccent6" presStyleLbl="alignNode1" presStyleIdx="38" presStyleCnt="44"/>
      <dgm:spPr/>
    </dgm:pt>
    <dgm:pt modelId="{371A4521-D3B9-49F4-BE47-D529BBEB563E}" type="pres">
      <dgm:prSet presAssocID="{C89F9195-DD74-43A5-B530-872372CA0C91}" presName="ParentAccent7" presStyleLbl="alignNode1" presStyleIdx="39" presStyleCnt="44"/>
      <dgm:spPr/>
    </dgm:pt>
    <dgm:pt modelId="{42429E31-9395-4ACA-999E-4682E2BE67AD}" type="pres">
      <dgm:prSet presAssocID="{C89F9195-DD74-43A5-B530-872372CA0C91}" presName="ParentAccent8" presStyleLbl="alignNode1" presStyleIdx="40" presStyleCnt="44"/>
      <dgm:spPr/>
    </dgm:pt>
    <dgm:pt modelId="{6D0D82BF-B5BE-43FA-8EFF-360C4D9DC7D4}" type="pres">
      <dgm:prSet presAssocID="{C89F9195-DD74-43A5-B530-872372CA0C91}" presName="ParentAccent9" presStyleLbl="alignNode1" presStyleIdx="41" presStyleCnt="44"/>
      <dgm:spPr/>
    </dgm:pt>
    <dgm:pt modelId="{85CC12D2-7622-4B2A-89FC-A4A46F20937F}" type="pres">
      <dgm:prSet presAssocID="{C89F9195-DD74-43A5-B530-872372CA0C91}" presName="ParentAccent10" presStyleLbl="alignNode1" presStyleIdx="42" presStyleCnt="44"/>
      <dgm:spPr/>
    </dgm:pt>
    <dgm:pt modelId="{511A849D-5B06-4625-8F96-D4CCCAACDE2A}" type="pres">
      <dgm:prSet presAssocID="{C89F9195-DD74-43A5-B530-872372CA0C91}" presName="Parent" presStyleLbl="alignNode1" presStyleIdx="43" presStyleCnt="44">
        <dgm:presLayoutVars>
          <dgm:chMax val="5"/>
          <dgm:chPref val="3"/>
          <dgm:bulletEnabled val="1"/>
        </dgm:presLayoutVars>
      </dgm:prSet>
      <dgm:spPr/>
    </dgm:pt>
  </dgm:ptLst>
  <dgm:cxnLst>
    <dgm:cxn modelId="{64C7BE43-FA37-4350-8432-3193FF31750F}" type="presOf" srcId="{D3AB9A46-DBFE-4D74-B969-FBD28704CFA2}" destId="{31490F29-0C88-4371-AFAB-67D863D5AC64}" srcOrd="0" destOrd="0" presId="urn:microsoft.com/office/officeart/2011/layout/ConvergingText"/>
    <dgm:cxn modelId="{B2A8804D-2055-46C2-8AB0-63231165B888}" type="presOf" srcId="{C70340E2-71E6-4897-8783-50D277721421}" destId="{121B1AE6-CC87-42F4-B674-5BE23ABCF382}" srcOrd="0" destOrd="0" presId="urn:microsoft.com/office/officeart/2011/layout/ConvergingText"/>
    <dgm:cxn modelId="{6B1187AC-43B9-4FC5-A593-2969098717EF}" srcId="{C3344A7D-6A19-4369-B83E-6735D6F629BC}" destId="{C89F9195-DD74-43A5-B530-872372CA0C91}" srcOrd="3" destOrd="0" parTransId="{68A8C6EC-01B5-4A55-B66C-D467D5EDD380}" sibTransId="{A025DA16-7DDF-4E21-BDFB-B9836381054F}"/>
    <dgm:cxn modelId="{B9FA9DC2-B652-4E4D-838C-5569C21A14F1}" type="presOf" srcId="{C3344A7D-6A19-4369-B83E-6735D6F629BC}" destId="{67104DDE-04DE-442F-9720-5DF01D603276}" srcOrd="0" destOrd="0" presId="urn:microsoft.com/office/officeart/2011/layout/ConvergingText"/>
    <dgm:cxn modelId="{399C67C4-06E7-46F6-9B7C-B59DB9991BFB}" srcId="{C3344A7D-6A19-4369-B83E-6735D6F629BC}" destId="{C70340E2-71E6-4897-8783-50D277721421}" srcOrd="1" destOrd="0" parTransId="{071AC286-D761-4AAC-B083-0B35B0D39D4D}" sibTransId="{D8E9EF4D-38DA-4424-841C-C214047AAC30}"/>
    <dgm:cxn modelId="{EF3562D4-10DF-4C7B-93D4-A6F7945E2C1B}" srcId="{C3344A7D-6A19-4369-B83E-6735D6F629BC}" destId="{2CA69F7D-3EAE-4288-A014-AD90EB5494FB}" srcOrd="0" destOrd="0" parTransId="{0FA88525-91C6-403A-9062-34115AA6EC69}" sibTransId="{14616882-FB5B-4B0F-8191-208A40181B2D}"/>
    <dgm:cxn modelId="{05AA77DA-B8C1-4B40-A7E2-179720DEC0F5}" srcId="{C3344A7D-6A19-4369-B83E-6735D6F629BC}" destId="{D3AB9A46-DBFE-4D74-B969-FBD28704CFA2}" srcOrd="2" destOrd="0" parTransId="{2BC5449C-B274-4F62-A528-510E1582B854}" sibTransId="{D62A54A6-5111-4C10-BBAC-1BF99E6D07CE}"/>
    <dgm:cxn modelId="{EDB716EC-B5AA-4D12-BF41-85BB1143F938}" type="presOf" srcId="{2CA69F7D-3EAE-4288-A014-AD90EB5494FB}" destId="{D5606C13-5F97-48C1-B2F6-E186183F7EFF}" srcOrd="0" destOrd="0" presId="urn:microsoft.com/office/officeart/2011/layout/ConvergingText"/>
    <dgm:cxn modelId="{3EE0BCF6-BB87-4A27-B8DE-9AEE129E6109}" type="presOf" srcId="{C89F9195-DD74-43A5-B530-872372CA0C91}" destId="{511A849D-5B06-4625-8F96-D4CCCAACDE2A}" srcOrd="0" destOrd="0" presId="urn:microsoft.com/office/officeart/2011/layout/ConvergingText"/>
    <dgm:cxn modelId="{406D4583-4211-4E62-98C1-6523832BAF44}" type="presParOf" srcId="{67104DDE-04DE-442F-9720-5DF01D603276}" destId="{78C433C4-8DAF-4953-B603-2C943E472C04}" srcOrd="0" destOrd="0" presId="urn:microsoft.com/office/officeart/2011/layout/ConvergingText"/>
    <dgm:cxn modelId="{2F0CF388-76B6-4D54-97C0-F071164D927D}" type="presParOf" srcId="{78C433C4-8DAF-4953-B603-2C943E472C04}" destId="{238D2BF7-6578-4687-BAE0-92CF82951A34}" srcOrd="0" destOrd="0" presId="urn:microsoft.com/office/officeart/2011/layout/ConvergingText"/>
    <dgm:cxn modelId="{E215F7FB-4649-4EA6-ADE3-55BA47DFC643}" type="presParOf" srcId="{78C433C4-8DAF-4953-B603-2C943E472C04}" destId="{441196FF-64B7-48A3-8633-C5A291F5D123}" srcOrd="1" destOrd="0" presId="urn:microsoft.com/office/officeart/2011/layout/ConvergingText"/>
    <dgm:cxn modelId="{D0090AA9-DD93-4D18-BE90-788F4A383C36}" type="presParOf" srcId="{78C433C4-8DAF-4953-B603-2C943E472C04}" destId="{C516A5D1-83CB-4D67-912B-951F187D0301}" srcOrd="2" destOrd="0" presId="urn:microsoft.com/office/officeart/2011/layout/ConvergingText"/>
    <dgm:cxn modelId="{A79FB739-6440-4601-80FB-1DA84A886F30}" type="presParOf" srcId="{78C433C4-8DAF-4953-B603-2C943E472C04}" destId="{4E36ED92-16A4-4BF3-8B31-6FC2C5A5AE85}" srcOrd="3" destOrd="0" presId="urn:microsoft.com/office/officeart/2011/layout/ConvergingText"/>
    <dgm:cxn modelId="{23881CF6-A735-4ACC-87DC-6EB948D058E5}" type="presParOf" srcId="{78C433C4-8DAF-4953-B603-2C943E472C04}" destId="{91DADFFA-F33F-4D54-AA1F-100362B6D847}" srcOrd="4" destOrd="0" presId="urn:microsoft.com/office/officeart/2011/layout/ConvergingText"/>
    <dgm:cxn modelId="{98E32C71-CF60-4395-AF68-5E19ABB38EFD}" type="presParOf" srcId="{78C433C4-8DAF-4953-B603-2C943E472C04}" destId="{CADE53DE-36BD-4C5C-BAB2-E57A440C7799}" srcOrd="5" destOrd="0" presId="urn:microsoft.com/office/officeart/2011/layout/ConvergingText"/>
    <dgm:cxn modelId="{C1B1C141-D3E1-455E-AE3F-D819A1DB99E7}" type="presParOf" srcId="{78C433C4-8DAF-4953-B603-2C943E472C04}" destId="{FC3E0D91-E920-44A0-B08E-5722F9F3CBC7}" srcOrd="6" destOrd="0" presId="urn:microsoft.com/office/officeart/2011/layout/ConvergingText"/>
    <dgm:cxn modelId="{F6DFDDDA-3F0A-459F-8778-F5CEA4517D20}" type="presParOf" srcId="{78C433C4-8DAF-4953-B603-2C943E472C04}" destId="{37CDA966-23AD-4EAA-88CA-D66BF713698D}" srcOrd="7" destOrd="0" presId="urn:microsoft.com/office/officeart/2011/layout/ConvergingText"/>
    <dgm:cxn modelId="{07A81B55-1201-4AAC-8EED-85E9578166D2}" type="presParOf" srcId="{78C433C4-8DAF-4953-B603-2C943E472C04}" destId="{0ECD7CC9-1071-4998-B1B7-381E105B856C}" srcOrd="8" destOrd="0" presId="urn:microsoft.com/office/officeart/2011/layout/ConvergingText"/>
    <dgm:cxn modelId="{C099AA2F-26F8-406F-BBB1-1ED6B6417F85}" type="presParOf" srcId="{78C433C4-8DAF-4953-B603-2C943E472C04}" destId="{F0591C20-1864-41E8-A68F-B3D95B991257}" srcOrd="9" destOrd="0" presId="urn:microsoft.com/office/officeart/2011/layout/ConvergingText"/>
    <dgm:cxn modelId="{29CFBA81-8501-433F-A4E3-582951377E0E}" type="presParOf" srcId="{78C433C4-8DAF-4953-B603-2C943E472C04}" destId="{D5606C13-5F97-48C1-B2F6-E186183F7EFF}" srcOrd="10" destOrd="0" presId="urn:microsoft.com/office/officeart/2011/layout/ConvergingText"/>
    <dgm:cxn modelId="{50527D6E-0A9C-4410-9E99-CF30F734C877}" type="presParOf" srcId="{67104DDE-04DE-442F-9720-5DF01D603276}" destId="{FD3EF92A-58DD-4748-ADD2-E1833D0C0C91}" srcOrd="1" destOrd="0" presId="urn:microsoft.com/office/officeart/2011/layout/ConvergingText"/>
    <dgm:cxn modelId="{68C53986-418C-42F9-8E53-147B5F241CF1}" type="presParOf" srcId="{67104DDE-04DE-442F-9720-5DF01D603276}" destId="{8F7CC823-79EB-4ACF-A14C-BEB8FD384013}" srcOrd="2" destOrd="0" presId="urn:microsoft.com/office/officeart/2011/layout/ConvergingText"/>
    <dgm:cxn modelId="{B9AD0358-61B3-4E45-8917-E9A6F05312CD}" type="presParOf" srcId="{8F7CC823-79EB-4ACF-A14C-BEB8FD384013}" destId="{68653EBA-44E9-4B84-B2AE-A547DF11AD17}" srcOrd="0" destOrd="0" presId="urn:microsoft.com/office/officeart/2011/layout/ConvergingText"/>
    <dgm:cxn modelId="{F4A7F1B4-249A-498B-A0E3-E63103497748}" type="presParOf" srcId="{8F7CC823-79EB-4ACF-A14C-BEB8FD384013}" destId="{1FBCA67B-A268-4FE9-AF4C-F144898E0211}" srcOrd="1" destOrd="0" presId="urn:microsoft.com/office/officeart/2011/layout/ConvergingText"/>
    <dgm:cxn modelId="{3B9ECC3C-5210-4081-B2E9-2350A7BF6844}" type="presParOf" srcId="{8F7CC823-79EB-4ACF-A14C-BEB8FD384013}" destId="{B6F32151-46BB-459A-80F9-26A234B78F2B}" srcOrd="2" destOrd="0" presId="urn:microsoft.com/office/officeart/2011/layout/ConvergingText"/>
    <dgm:cxn modelId="{CBF1E747-D31F-4E09-951D-48331B9FD694}" type="presParOf" srcId="{8F7CC823-79EB-4ACF-A14C-BEB8FD384013}" destId="{9A489E6F-7874-4A00-A111-187C17B2E2AC}" srcOrd="3" destOrd="0" presId="urn:microsoft.com/office/officeart/2011/layout/ConvergingText"/>
    <dgm:cxn modelId="{0AC6F30E-FF78-4FAC-A7AF-081DA05B4313}" type="presParOf" srcId="{8F7CC823-79EB-4ACF-A14C-BEB8FD384013}" destId="{96C5E1CB-6C25-4560-8AB6-F02A01ED6C84}" srcOrd="4" destOrd="0" presId="urn:microsoft.com/office/officeart/2011/layout/ConvergingText"/>
    <dgm:cxn modelId="{61CB9BD8-4297-4DC5-A751-9BEABBC5288E}" type="presParOf" srcId="{8F7CC823-79EB-4ACF-A14C-BEB8FD384013}" destId="{B6BDD629-C13F-4E07-BB31-CE3C9A4AAFBD}" srcOrd="5" destOrd="0" presId="urn:microsoft.com/office/officeart/2011/layout/ConvergingText"/>
    <dgm:cxn modelId="{A618B36B-2DCB-4672-8A14-692157C3517B}" type="presParOf" srcId="{8F7CC823-79EB-4ACF-A14C-BEB8FD384013}" destId="{CF39957D-A69B-4994-BB4B-E5BA99CD3F06}" srcOrd="6" destOrd="0" presId="urn:microsoft.com/office/officeart/2011/layout/ConvergingText"/>
    <dgm:cxn modelId="{48FA0B45-E4B8-4495-AC20-D053B313E274}" type="presParOf" srcId="{8F7CC823-79EB-4ACF-A14C-BEB8FD384013}" destId="{EC20A437-FDE5-4E50-9E35-1335F298952B}" srcOrd="7" destOrd="0" presId="urn:microsoft.com/office/officeart/2011/layout/ConvergingText"/>
    <dgm:cxn modelId="{6C781FCE-092B-4C79-8181-D5CF38B1763F}" type="presParOf" srcId="{8F7CC823-79EB-4ACF-A14C-BEB8FD384013}" destId="{F5C949FF-3874-4D67-92B9-C3BE9D8C2E41}" srcOrd="8" destOrd="0" presId="urn:microsoft.com/office/officeart/2011/layout/ConvergingText"/>
    <dgm:cxn modelId="{230D3DA2-920A-43F7-9CC6-EB7EDD588624}" type="presParOf" srcId="{8F7CC823-79EB-4ACF-A14C-BEB8FD384013}" destId="{7FED8EB4-9E93-4E27-9232-37F3B9C86EE4}" srcOrd="9" destOrd="0" presId="urn:microsoft.com/office/officeart/2011/layout/ConvergingText"/>
    <dgm:cxn modelId="{27D8F7E6-785B-431E-A6BA-F288F269D375}" type="presParOf" srcId="{8F7CC823-79EB-4ACF-A14C-BEB8FD384013}" destId="{121B1AE6-CC87-42F4-B674-5BE23ABCF382}" srcOrd="10" destOrd="0" presId="urn:microsoft.com/office/officeart/2011/layout/ConvergingText"/>
    <dgm:cxn modelId="{8B2760F2-96E9-461D-9FEE-46C6C05C8D88}" type="presParOf" srcId="{67104DDE-04DE-442F-9720-5DF01D603276}" destId="{B6D806E3-150B-4121-9A5F-42BCCE020166}" srcOrd="3" destOrd="0" presId="urn:microsoft.com/office/officeart/2011/layout/ConvergingText"/>
    <dgm:cxn modelId="{3802FD70-526D-4DE4-B445-4C0280FAB0FA}" type="presParOf" srcId="{67104DDE-04DE-442F-9720-5DF01D603276}" destId="{08C17183-1995-4417-9451-6B7F0C97862D}" srcOrd="4" destOrd="0" presId="urn:microsoft.com/office/officeart/2011/layout/ConvergingText"/>
    <dgm:cxn modelId="{ED799D45-036C-430E-A045-8F9803F56472}" type="presParOf" srcId="{08C17183-1995-4417-9451-6B7F0C97862D}" destId="{3CF3A718-1DE5-484A-832C-CBAFACCCF3DF}" srcOrd="0" destOrd="0" presId="urn:microsoft.com/office/officeart/2011/layout/ConvergingText"/>
    <dgm:cxn modelId="{372AE9F2-C795-44EB-AE7A-961AE128C904}" type="presParOf" srcId="{08C17183-1995-4417-9451-6B7F0C97862D}" destId="{87C30A66-81D3-48C8-B9D2-1EC7CDC5D186}" srcOrd="1" destOrd="0" presId="urn:microsoft.com/office/officeart/2011/layout/ConvergingText"/>
    <dgm:cxn modelId="{81B41CBC-F94F-4859-8741-C3231542B8D7}" type="presParOf" srcId="{08C17183-1995-4417-9451-6B7F0C97862D}" destId="{8FD879E4-0188-409E-88B6-E365CD91DBCC}" srcOrd="2" destOrd="0" presId="urn:microsoft.com/office/officeart/2011/layout/ConvergingText"/>
    <dgm:cxn modelId="{38756904-79A5-4395-80CB-0C87F1CD9BB1}" type="presParOf" srcId="{08C17183-1995-4417-9451-6B7F0C97862D}" destId="{DE5B3324-43A3-4334-B56D-027FE9BACAE9}" srcOrd="3" destOrd="0" presId="urn:microsoft.com/office/officeart/2011/layout/ConvergingText"/>
    <dgm:cxn modelId="{240360C4-C755-4C93-BB03-204B7ADC7FB4}" type="presParOf" srcId="{08C17183-1995-4417-9451-6B7F0C97862D}" destId="{ED75DC7B-9392-4B76-A8BB-B203C2736B4E}" srcOrd="4" destOrd="0" presId="urn:microsoft.com/office/officeart/2011/layout/ConvergingText"/>
    <dgm:cxn modelId="{6C012D10-6545-4C45-9A90-7211DD4441FA}" type="presParOf" srcId="{08C17183-1995-4417-9451-6B7F0C97862D}" destId="{E53612A6-B62E-4F16-8F45-1F3C08613E20}" srcOrd="5" destOrd="0" presId="urn:microsoft.com/office/officeart/2011/layout/ConvergingText"/>
    <dgm:cxn modelId="{3C48302E-2271-45B9-83E0-CF9622F21A58}" type="presParOf" srcId="{08C17183-1995-4417-9451-6B7F0C97862D}" destId="{BD8F19D5-B245-407E-B4A5-29A350BCF358}" srcOrd="6" destOrd="0" presId="urn:microsoft.com/office/officeart/2011/layout/ConvergingText"/>
    <dgm:cxn modelId="{8CCC9039-772F-4FBE-8B61-284C4293B81C}" type="presParOf" srcId="{08C17183-1995-4417-9451-6B7F0C97862D}" destId="{E10672F2-A2F1-4EF2-A336-D5E35AEF4D89}" srcOrd="7" destOrd="0" presId="urn:microsoft.com/office/officeart/2011/layout/ConvergingText"/>
    <dgm:cxn modelId="{354B36F0-AE5F-45CF-862A-CFE07F620B2B}" type="presParOf" srcId="{08C17183-1995-4417-9451-6B7F0C97862D}" destId="{C251CD97-DFD3-4B43-94FC-E8731A64F686}" srcOrd="8" destOrd="0" presId="urn:microsoft.com/office/officeart/2011/layout/ConvergingText"/>
    <dgm:cxn modelId="{4D17C86E-1CA4-47C4-991B-02E8DCFAD060}" type="presParOf" srcId="{08C17183-1995-4417-9451-6B7F0C97862D}" destId="{5D2D1FFA-1FAA-460C-A9B3-566CAB870D74}" srcOrd="9" destOrd="0" presId="urn:microsoft.com/office/officeart/2011/layout/ConvergingText"/>
    <dgm:cxn modelId="{6AF68FA8-9BB2-44CD-B08E-09FBFED27679}" type="presParOf" srcId="{08C17183-1995-4417-9451-6B7F0C97862D}" destId="{31490F29-0C88-4371-AFAB-67D863D5AC64}" srcOrd="10" destOrd="0" presId="urn:microsoft.com/office/officeart/2011/layout/ConvergingText"/>
    <dgm:cxn modelId="{B560AB71-4857-4E52-AA9F-D6F65E925577}" type="presParOf" srcId="{67104DDE-04DE-442F-9720-5DF01D603276}" destId="{6DCC60E9-81F8-45A1-A2CF-782684DC6D6D}" srcOrd="5" destOrd="0" presId="urn:microsoft.com/office/officeart/2011/layout/ConvergingText"/>
    <dgm:cxn modelId="{C841BF85-C218-4E99-872D-227279DB5E4B}" type="presParOf" srcId="{67104DDE-04DE-442F-9720-5DF01D603276}" destId="{415B5408-2170-4A73-B787-D36BE796EAB9}" srcOrd="6" destOrd="0" presId="urn:microsoft.com/office/officeart/2011/layout/ConvergingText"/>
    <dgm:cxn modelId="{FD4AFC74-F95F-452E-9E4B-C9440AF70D5B}" type="presParOf" srcId="{415B5408-2170-4A73-B787-D36BE796EAB9}" destId="{C13516CB-B476-4EE4-8854-1F83A82B6219}" srcOrd="0" destOrd="0" presId="urn:microsoft.com/office/officeart/2011/layout/ConvergingText"/>
    <dgm:cxn modelId="{113A85E2-6D15-4FB6-B0EB-7B532D281EC3}" type="presParOf" srcId="{415B5408-2170-4A73-B787-D36BE796EAB9}" destId="{9693E2D3-30A2-4016-991A-6F431B7B4535}" srcOrd="1" destOrd="0" presId="urn:microsoft.com/office/officeart/2011/layout/ConvergingText"/>
    <dgm:cxn modelId="{16A9C971-250E-49E0-8DCF-CB1E0C9E5027}" type="presParOf" srcId="{415B5408-2170-4A73-B787-D36BE796EAB9}" destId="{4B0F0CEE-FF6B-4BB2-8DB9-AF18E89957C3}" srcOrd="2" destOrd="0" presId="urn:microsoft.com/office/officeart/2011/layout/ConvergingText"/>
    <dgm:cxn modelId="{49B69024-C605-4454-9504-A627FE0032B4}" type="presParOf" srcId="{415B5408-2170-4A73-B787-D36BE796EAB9}" destId="{77070440-C7CB-4242-80A6-58CE22FF7D6A}" srcOrd="3" destOrd="0" presId="urn:microsoft.com/office/officeart/2011/layout/ConvergingText"/>
    <dgm:cxn modelId="{1A5748AF-DC98-4109-A9D1-D691E1A1D3B7}" type="presParOf" srcId="{415B5408-2170-4A73-B787-D36BE796EAB9}" destId="{F8FBA7D2-2779-48AB-8ECC-F9FB1392C3D3}" srcOrd="4" destOrd="0" presId="urn:microsoft.com/office/officeart/2011/layout/ConvergingText"/>
    <dgm:cxn modelId="{58D65C5B-6F0A-4B7C-8FB9-4E0AFEB1C704}" type="presParOf" srcId="{415B5408-2170-4A73-B787-D36BE796EAB9}" destId="{E21600C1-931A-4058-A097-72CDF27FE9BD}" srcOrd="5" destOrd="0" presId="urn:microsoft.com/office/officeart/2011/layout/ConvergingText"/>
    <dgm:cxn modelId="{63D99C35-8AE8-4132-8D30-86784F237A51}" type="presParOf" srcId="{415B5408-2170-4A73-B787-D36BE796EAB9}" destId="{371A4521-D3B9-49F4-BE47-D529BBEB563E}" srcOrd="6" destOrd="0" presId="urn:microsoft.com/office/officeart/2011/layout/ConvergingText"/>
    <dgm:cxn modelId="{9D6E2F38-9002-48AC-AA1C-523BB2BC8AAF}" type="presParOf" srcId="{415B5408-2170-4A73-B787-D36BE796EAB9}" destId="{42429E31-9395-4ACA-999E-4682E2BE67AD}" srcOrd="7" destOrd="0" presId="urn:microsoft.com/office/officeart/2011/layout/ConvergingText"/>
    <dgm:cxn modelId="{03DA6780-FA7C-4A89-83EA-B27E8C34B69A}" type="presParOf" srcId="{415B5408-2170-4A73-B787-D36BE796EAB9}" destId="{6D0D82BF-B5BE-43FA-8EFF-360C4D9DC7D4}" srcOrd="8" destOrd="0" presId="urn:microsoft.com/office/officeart/2011/layout/ConvergingText"/>
    <dgm:cxn modelId="{A8D68162-6D13-4335-B751-A8D37E4DD462}" type="presParOf" srcId="{415B5408-2170-4A73-B787-D36BE796EAB9}" destId="{85CC12D2-7622-4B2A-89FC-A4A46F20937F}" srcOrd="9" destOrd="0" presId="urn:microsoft.com/office/officeart/2011/layout/ConvergingText"/>
    <dgm:cxn modelId="{DAE8048C-8C1B-47D3-9084-F4D9DEDE783D}" type="presParOf" srcId="{415B5408-2170-4A73-B787-D36BE796EAB9}" destId="{511A849D-5B06-4625-8F96-D4CCCAACDE2A}" srcOrd="10"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C3344A7D-6A19-4369-B83E-6735D6F629BC}" type="doc">
      <dgm:prSet loTypeId="urn:microsoft.com/office/officeart/2005/8/layout/funnel1" loCatId="relationship" qsTypeId="urn:microsoft.com/office/officeart/2005/8/quickstyle/simple5" qsCatId="simple" csTypeId="urn:microsoft.com/office/officeart/2018/5/colors/Iconchunking_neutralicontext_colorful2" csCatId="colorful" phldr="1"/>
      <dgm:spPr/>
      <dgm:t>
        <a:bodyPr/>
        <a:lstStyle/>
        <a:p>
          <a:endParaRPr lang="en-US"/>
        </a:p>
      </dgm:t>
    </dgm:pt>
    <dgm:pt modelId="{2CA69F7D-3EAE-4288-A014-AD90EB5494FB}">
      <dgm:prSet custT="1"/>
      <dgm:spPr/>
      <dgm:t>
        <a:bodyPr/>
        <a:lstStyle/>
        <a:p>
          <a:r>
            <a:rPr lang="en-US" sz="2400" b="1" dirty="0"/>
            <a:t>Limited Provider Capacity</a:t>
          </a:r>
        </a:p>
      </dgm:t>
    </dgm:pt>
    <dgm:pt modelId="{14616882-FB5B-4B0F-8191-208A40181B2D}" type="sibTrans" cxnId="{EF3562D4-10DF-4C7B-93D4-A6F7945E2C1B}">
      <dgm:prSet/>
      <dgm:spPr/>
      <dgm:t>
        <a:bodyPr/>
        <a:lstStyle/>
        <a:p>
          <a:endParaRPr lang="en-US"/>
        </a:p>
      </dgm:t>
    </dgm:pt>
    <dgm:pt modelId="{0FA88525-91C6-403A-9062-34115AA6EC69}" type="parTrans" cxnId="{EF3562D4-10DF-4C7B-93D4-A6F7945E2C1B}">
      <dgm:prSet/>
      <dgm:spPr/>
      <dgm:t>
        <a:bodyPr/>
        <a:lstStyle/>
        <a:p>
          <a:endParaRPr lang="en-US"/>
        </a:p>
      </dgm:t>
    </dgm:pt>
    <dgm:pt modelId="{529B2B3D-1C5E-41A1-B555-AABBACCAD85B}">
      <dgm:prSet custT="1"/>
      <dgm:spPr/>
      <dgm:t>
        <a:bodyPr/>
        <a:lstStyle/>
        <a:p>
          <a:r>
            <a:rPr lang="en-US" sz="2000" b="1" dirty="0"/>
            <a:t>Mandatory Prioritization</a:t>
          </a:r>
        </a:p>
      </dgm:t>
    </dgm:pt>
    <dgm:pt modelId="{3054FC80-49B3-4CF8-B0CE-4976CBAB561A}" type="parTrans" cxnId="{6430907D-1EC6-44B1-B1AE-0D2DC900E567}">
      <dgm:prSet/>
      <dgm:spPr/>
      <dgm:t>
        <a:bodyPr/>
        <a:lstStyle/>
        <a:p>
          <a:endParaRPr lang="en-US"/>
        </a:p>
      </dgm:t>
    </dgm:pt>
    <dgm:pt modelId="{858951E1-CC74-45A5-BAE4-0722A31D863C}" type="sibTrans" cxnId="{6430907D-1EC6-44B1-B1AE-0D2DC900E567}">
      <dgm:prSet/>
      <dgm:spPr/>
      <dgm:t>
        <a:bodyPr/>
        <a:lstStyle/>
        <a:p>
          <a:endParaRPr lang="en-US"/>
        </a:p>
      </dgm:t>
    </dgm:pt>
    <dgm:pt modelId="{933783D9-8D1E-45D0-89EB-01006636BF0D}">
      <dgm:prSet custT="1"/>
      <dgm:spPr/>
      <dgm:t>
        <a:bodyPr/>
        <a:lstStyle/>
        <a:p>
          <a:r>
            <a:rPr lang="en-US" sz="1800" dirty="0">
              <a:solidFill>
                <a:schemeClr val="tx1"/>
              </a:solidFill>
            </a:rPr>
            <a:t>Temporary Surge in Demand</a:t>
          </a:r>
          <a:endParaRPr lang="en-US" sz="3200" dirty="0">
            <a:solidFill>
              <a:schemeClr val="tx1"/>
            </a:solidFill>
          </a:endParaRPr>
        </a:p>
      </dgm:t>
    </dgm:pt>
    <dgm:pt modelId="{A3D91AAE-15EE-461E-8453-2C3B6C4B21E9}" type="parTrans" cxnId="{D1A5C232-96F1-4902-967A-71838DBDC0F1}">
      <dgm:prSet/>
      <dgm:spPr/>
      <dgm:t>
        <a:bodyPr/>
        <a:lstStyle/>
        <a:p>
          <a:endParaRPr lang="en-US"/>
        </a:p>
      </dgm:t>
    </dgm:pt>
    <dgm:pt modelId="{008A25CE-B2A9-40DF-94D1-B0851AC3B15B}" type="sibTrans" cxnId="{D1A5C232-96F1-4902-967A-71838DBDC0F1}">
      <dgm:prSet/>
      <dgm:spPr/>
      <dgm:t>
        <a:bodyPr/>
        <a:lstStyle/>
        <a:p>
          <a:endParaRPr lang="en-US"/>
        </a:p>
      </dgm:t>
    </dgm:pt>
    <dgm:pt modelId="{FA818AAE-441F-4949-926E-5652B1E32685}">
      <dgm:prSet custT="1"/>
      <dgm:spPr/>
      <dgm:t>
        <a:bodyPr/>
        <a:lstStyle/>
        <a:p>
          <a:r>
            <a:rPr lang="en-US" sz="3200" dirty="0">
              <a:solidFill>
                <a:schemeClr val="tx1"/>
              </a:solidFill>
            </a:rPr>
            <a:t>REFERRALS</a:t>
          </a:r>
        </a:p>
      </dgm:t>
    </dgm:pt>
    <dgm:pt modelId="{69C6EDEE-D5AF-4187-B270-A771B6AE10C1}" type="parTrans" cxnId="{F5252ED5-91DE-4E57-86FD-66BC316B68AA}">
      <dgm:prSet/>
      <dgm:spPr/>
      <dgm:t>
        <a:bodyPr/>
        <a:lstStyle/>
        <a:p>
          <a:endParaRPr lang="en-US"/>
        </a:p>
      </dgm:t>
    </dgm:pt>
    <dgm:pt modelId="{B40AE5E2-6DFE-44CB-9DD4-AC55CC0C4678}" type="sibTrans" cxnId="{F5252ED5-91DE-4E57-86FD-66BC316B68AA}">
      <dgm:prSet/>
      <dgm:spPr/>
      <dgm:t>
        <a:bodyPr/>
        <a:lstStyle/>
        <a:p>
          <a:endParaRPr lang="en-US"/>
        </a:p>
      </dgm:t>
    </dgm:pt>
    <dgm:pt modelId="{46383342-0DAC-4B69-9AD3-853C61508B7A}" type="pres">
      <dgm:prSet presAssocID="{C3344A7D-6A19-4369-B83E-6735D6F629BC}" presName="Name0" presStyleCnt="0">
        <dgm:presLayoutVars>
          <dgm:chMax val="4"/>
          <dgm:resizeHandles val="exact"/>
        </dgm:presLayoutVars>
      </dgm:prSet>
      <dgm:spPr/>
    </dgm:pt>
    <dgm:pt modelId="{994614E2-429F-4482-9992-3E6F71D8DE81}" type="pres">
      <dgm:prSet presAssocID="{C3344A7D-6A19-4369-B83E-6735D6F629BC}" presName="ellipse" presStyleLbl="trBgShp" presStyleIdx="0" presStyleCnt="1"/>
      <dgm:spPr/>
    </dgm:pt>
    <dgm:pt modelId="{9BA2A792-8D3D-4F19-ABF3-61B09075AC97}" type="pres">
      <dgm:prSet presAssocID="{C3344A7D-6A19-4369-B83E-6735D6F629BC}" presName="arrow1" presStyleLbl="fgShp" presStyleIdx="0" presStyleCnt="1"/>
      <dgm:spPr/>
    </dgm:pt>
    <dgm:pt modelId="{8327BAC1-C5AE-4416-9DEA-99BBC58AFD46}" type="pres">
      <dgm:prSet presAssocID="{C3344A7D-6A19-4369-B83E-6735D6F629BC}" presName="rectangle" presStyleLbl="revTx" presStyleIdx="0" presStyleCnt="1">
        <dgm:presLayoutVars>
          <dgm:bulletEnabled val="1"/>
        </dgm:presLayoutVars>
      </dgm:prSet>
      <dgm:spPr/>
    </dgm:pt>
    <dgm:pt modelId="{AFB8843B-6078-48F9-A7A8-C8179C0892C6}" type="pres">
      <dgm:prSet presAssocID="{529B2B3D-1C5E-41A1-B555-AABBACCAD85B}" presName="item1" presStyleLbl="node1" presStyleIdx="0" presStyleCnt="3" custScaleX="158352" custScaleY="99999" custLinFactNeighborX="-3333" custLinFactNeighborY="18595">
        <dgm:presLayoutVars>
          <dgm:bulletEnabled val="1"/>
        </dgm:presLayoutVars>
      </dgm:prSet>
      <dgm:spPr/>
    </dgm:pt>
    <dgm:pt modelId="{6069BE2F-FE3B-45EC-ACCF-CE78BBB438FF}" type="pres">
      <dgm:prSet presAssocID="{933783D9-8D1E-45D0-89EB-01006636BF0D}" presName="item2" presStyleLbl="node1" presStyleIdx="1" presStyleCnt="3" custScaleX="189066" custLinFactNeighborX="-4212" custLinFactNeighborY="-6382">
        <dgm:presLayoutVars>
          <dgm:bulletEnabled val="1"/>
        </dgm:presLayoutVars>
      </dgm:prSet>
      <dgm:spPr/>
    </dgm:pt>
    <dgm:pt modelId="{1E0FA4E8-93F1-4BD9-9C93-53418831C1C8}" type="pres">
      <dgm:prSet presAssocID="{FA818AAE-441F-4949-926E-5652B1E32685}" presName="item3" presStyleLbl="node1" presStyleIdx="2" presStyleCnt="3" custScaleX="191606" custLinFactNeighborX="64034" custLinFactNeighborY="7583">
        <dgm:presLayoutVars>
          <dgm:bulletEnabled val="1"/>
        </dgm:presLayoutVars>
      </dgm:prSet>
      <dgm:spPr/>
    </dgm:pt>
    <dgm:pt modelId="{62B552E2-27FC-4F93-8497-2C2266855BA1}" type="pres">
      <dgm:prSet presAssocID="{C3344A7D-6A19-4369-B83E-6735D6F629BC}" presName="funnel" presStyleLbl="trAlignAcc1" presStyleIdx="0" presStyleCnt="1" custScaleX="136764" custLinFactNeighborX="536" custLinFactNeighborY="-893"/>
      <dgm:spPr>
        <a:solidFill>
          <a:schemeClr val="accent2">
            <a:lumMod val="20000"/>
            <a:lumOff val="80000"/>
            <a:alpha val="40000"/>
          </a:schemeClr>
        </a:solidFill>
      </dgm:spPr>
    </dgm:pt>
  </dgm:ptLst>
  <dgm:cxnLst>
    <dgm:cxn modelId="{1265CF27-A36B-46FE-B521-0B6D0EFF86F6}" type="presOf" srcId="{933783D9-8D1E-45D0-89EB-01006636BF0D}" destId="{AFB8843B-6078-48F9-A7A8-C8179C0892C6}" srcOrd="0" destOrd="0" presId="urn:microsoft.com/office/officeart/2005/8/layout/funnel1"/>
    <dgm:cxn modelId="{D1A5C232-96F1-4902-967A-71838DBDC0F1}" srcId="{C3344A7D-6A19-4369-B83E-6735D6F629BC}" destId="{933783D9-8D1E-45D0-89EB-01006636BF0D}" srcOrd="2" destOrd="0" parTransId="{A3D91AAE-15EE-461E-8453-2C3B6C4B21E9}" sibTransId="{008A25CE-B2A9-40DF-94D1-B0851AC3B15B}"/>
    <dgm:cxn modelId="{6430907D-1EC6-44B1-B1AE-0D2DC900E567}" srcId="{C3344A7D-6A19-4369-B83E-6735D6F629BC}" destId="{529B2B3D-1C5E-41A1-B555-AABBACCAD85B}" srcOrd="1" destOrd="0" parTransId="{3054FC80-49B3-4CF8-B0CE-4976CBAB561A}" sibTransId="{858951E1-CC74-45A5-BAE4-0722A31D863C}"/>
    <dgm:cxn modelId="{B7F97982-5596-4A4D-A170-0C51DB18F887}" type="presOf" srcId="{C3344A7D-6A19-4369-B83E-6735D6F629BC}" destId="{46383342-0DAC-4B69-9AD3-853C61508B7A}" srcOrd="0" destOrd="0" presId="urn:microsoft.com/office/officeart/2005/8/layout/funnel1"/>
    <dgm:cxn modelId="{92192794-A3F6-4C80-BE49-422AA5871BC6}" type="presOf" srcId="{FA818AAE-441F-4949-926E-5652B1E32685}" destId="{8327BAC1-C5AE-4416-9DEA-99BBC58AFD46}" srcOrd="0" destOrd="0" presId="urn:microsoft.com/office/officeart/2005/8/layout/funnel1"/>
    <dgm:cxn modelId="{AF2244AD-3728-4F0A-A549-55F7F5640AC5}" type="presOf" srcId="{529B2B3D-1C5E-41A1-B555-AABBACCAD85B}" destId="{6069BE2F-FE3B-45EC-ACCF-CE78BBB438FF}" srcOrd="0" destOrd="0" presId="urn:microsoft.com/office/officeart/2005/8/layout/funnel1"/>
    <dgm:cxn modelId="{C921DEC6-3988-41E0-A206-959D9C23BBCE}" type="presOf" srcId="{2CA69F7D-3EAE-4288-A014-AD90EB5494FB}" destId="{1E0FA4E8-93F1-4BD9-9C93-53418831C1C8}" srcOrd="0" destOrd="0" presId="urn:microsoft.com/office/officeart/2005/8/layout/funnel1"/>
    <dgm:cxn modelId="{EF3562D4-10DF-4C7B-93D4-A6F7945E2C1B}" srcId="{C3344A7D-6A19-4369-B83E-6735D6F629BC}" destId="{2CA69F7D-3EAE-4288-A014-AD90EB5494FB}" srcOrd="0" destOrd="0" parTransId="{0FA88525-91C6-403A-9062-34115AA6EC69}" sibTransId="{14616882-FB5B-4B0F-8191-208A40181B2D}"/>
    <dgm:cxn modelId="{F5252ED5-91DE-4E57-86FD-66BC316B68AA}" srcId="{C3344A7D-6A19-4369-B83E-6735D6F629BC}" destId="{FA818AAE-441F-4949-926E-5652B1E32685}" srcOrd="3" destOrd="0" parTransId="{69C6EDEE-D5AF-4187-B270-A771B6AE10C1}" sibTransId="{B40AE5E2-6DFE-44CB-9DD4-AC55CC0C4678}"/>
    <dgm:cxn modelId="{6BFCCF23-A1BD-40C1-8B51-61DC7A3C7A6E}" type="presParOf" srcId="{46383342-0DAC-4B69-9AD3-853C61508B7A}" destId="{994614E2-429F-4482-9992-3E6F71D8DE81}" srcOrd="0" destOrd="0" presId="urn:microsoft.com/office/officeart/2005/8/layout/funnel1"/>
    <dgm:cxn modelId="{D820D79D-5BA2-4C0F-977F-1BAF1F036D1D}" type="presParOf" srcId="{46383342-0DAC-4B69-9AD3-853C61508B7A}" destId="{9BA2A792-8D3D-4F19-ABF3-61B09075AC97}" srcOrd="1" destOrd="0" presId="urn:microsoft.com/office/officeart/2005/8/layout/funnel1"/>
    <dgm:cxn modelId="{3ABA4794-0A7D-4B30-AB56-2D1BB4AEB70C}" type="presParOf" srcId="{46383342-0DAC-4B69-9AD3-853C61508B7A}" destId="{8327BAC1-C5AE-4416-9DEA-99BBC58AFD46}" srcOrd="2" destOrd="0" presId="urn:microsoft.com/office/officeart/2005/8/layout/funnel1"/>
    <dgm:cxn modelId="{8407F8FF-90E7-48E8-AF4A-266E17435EC3}" type="presParOf" srcId="{46383342-0DAC-4B69-9AD3-853C61508B7A}" destId="{AFB8843B-6078-48F9-A7A8-C8179C0892C6}" srcOrd="3" destOrd="0" presId="urn:microsoft.com/office/officeart/2005/8/layout/funnel1"/>
    <dgm:cxn modelId="{27227A34-5B51-43FD-BD89-2C8A742886CC}" type="presParOf" srcId="{46383342-0DAC-4B69-9AD3-853C61508B7A}" destId="{6069BE2F-FE3B-45EC-ACCF-CE78BBB438FF}" srcOrd="4" destOrd="0" presId="urn:microsoft.com/office/officeart/2005/8/layout/funnel1"/>
    <dgm:cxn modelId="{53B93D92-9341-4671-97E3-75E371D5516F}" type="presParOf" srcId="{46383342-0DAC-4B69-9AD3-853C61508B7A}" destId="{1E0FA4E8-93F1-4BD9-9C93-53418831C1C8}" srcOrd="5" destOrd="0" presId="urn:microsoft.com/office/officeart/2005/8/layout/funnel1"/>
    <dgm:cxn modelId="{0BC64C2A-D760-41C3-BB06-228BB2263528}" type="presParOf" srcId="{46383342-0DAC-4B69-9AD3-853C61508B7A}" destId="{62B552E2-27FC-4F93-8497-2C2266855BA1}" srcOrd="6"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344A7D-6A19-4369-B83E-6735D6F629B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70340E2-71E6-4897-8783-50D277721421}">
      <dgm:prSet/>
      <dgm:spPr/>
      <dgm:t>
        <a:bodyPr/>
        <a:lstStyle/>
        <a:p>
          <a:pPr>
            <a:lnSpc>
              <a:spcPct val="100000"/>
            </a:lnSpc>
          </a:pPr>
          <a:r>
            <a:rPr lang="en-US" dirty="0"/>
            <a:t>US Dept of Treasury Funds (DOT)                                                             $ 13,137,964               63%    </a:t>
          </a:r>
        </a:p>
      </dgm:t>
    </dgm:pt>
    <dgm:pt modelId="{071AC286-D761-4AAC-B083-0B35B0D39D4D}" type="parTrans" cxnId="{399C67C4-06E7-46F6-9B7C-B59DB9991BFB}">
      <dgm:prSet/>
      <dgm:spPr/>
      <dgm:t>
        <a:bodyPr/>
        <a:lstStyle/>
        <a:p>
          <a:endParaRPr lang="en-US"/>
        </a:p>
      </dgm:t>
    </dgm:pt>
    <dgm:pt modelId="{D8E9EF4D-38DA-4424-841C-C214047AAC30}" type="sibTrans" cxnId="{399C67C4-06E7-46F6-9B7C-B59DB9991BFB}">
      <dgm:prSet/>
      <dgm:spPr/>
      <dgm:t>
        <a:bodyPr/>
        <a:lstStyle/>
        <a:p>
          <a:endParaRPr lang="en-US"/>
        </a:p>
      </dgm:t>
    </dgm:pt>
    <dgm:pt modelId="{2CA69F7D-3EAE-4288-A014-AD90EB5494FB}">
      <dgm:prSet/>
      <dgm:spPr/>
      <dgm:t>
        <a:bodyPr/>
        <a:lstStyle/>
        <a:p>
          <a:pPr>
            <a:lnSpc>
              <a:spcPct val="100000"/>
            </a:lnSpc>
          </a:pPr>
          <a:r>
            <a:rPr lang="en-US" dirty="0"/>
            <a:t>WA State Dept of Commerce Cares Fund (ERAP)                                 $ 5,841,560                 100%</a:t>
          </a:r>
        </a:p>
      </dgm:t>
    </dgm:pt>
    <dgm:pt modelId="{0FA88525-91C6-403A-9062-34115AA6EC69}" type="parTrans" cxnId="{EF3562D4-10DF-4C7B-93D4-A6F7945E2C1B}">
      <dgm:prSet/>
      <dgm:spPr/>
      <dgm:t>
        <a:bodyPr/>
        <a:lstStyle/>
        <a:p>
          <a:endParaRPr lang="en-US"/>
        </a:p>
      </dgm:t>
    </dgm:pt>
    <dgm:pt modelId="{14616882-FB5B-4B0F-8191-208A40181B2D}" type="sibTrans" cxnId="{EF3562D4-10DF-4C7B-93D4-A6F7945E2C1B}">
      <dgm:prSet/>
      <dgm:spPr/>
      <dgm:t>
        <a:bodyPr/>
        <a:lstStyle/>
        <a:p>
          <a:endParaRPr lang="en-US"/>
        </a:p>
      </dgm:t>
    </dgm:pt>
    <dgm:pt modelId="{D3AB9A46-DBFE-4D74-B969-FBD28704CFA2}">
      <dgm:prSet/>
      <dgm:spPr/>
      <dgm:t>
        <a:bodyPr/>
        <a:lstStyle/>
        <a:p>
          <a:pPr>
            <a:lnSpc>
              <a:spcPct val="100000"/>
            </a:lnSpc>
          </a:pPr>
          <a:r>
            <a:rPr lang="en-US" dirty="0"/>
            <a:t>WA State Department of Commerce Treasury Funds (T-RAP)             $18,370,501                56%</a:t>
          </a:r>
        </a:p>
      </dgm:t>
    </dgm:pt>
    <dgm:pt modelId="{2BC5449C-B274-4F62-A528-510E1582B854}" type="parTrans" cxnId="{05AA77DA-B8C1-4B40-A7E2-179720DEC0F5}">
      <dgm:prSet/>
      <dgm:spPr/>
      <dgm:t>
        <a:bodyPr/>
        <a:lstStyle/>
        <a:p>
          <a:endParaRPr lang="en-US"/>
        </a:p>
      </dgm:t>
    </dgm:pt>
    <dgm:pt modelId="{D62A54A6-5111-4C10-BBAC-1BF99E6D07CE}" type="sibTrans" cxnId="{05AA77DA-B8C1-4B40-A7E2-179720DEC0F5}">
      <dgm:prSet/>
      <dgm:spPr/>
      <dgm:t>
        <a:bodyPr/>
        <a:lstStyle/>
        <a:p>
          <a:endParaRPr lang="en-US"/>
        </a:p>
      </dgm:t>
    </dgm:pt>
    <dgm:pt modelId="{C89F9195-DD74-43A5-B530-872372CA0C91}">
      <dgm:prSet custT="1"/>
      <dgm:spPr/>
      <dgm:t>
        <a:bodyPr/>
        <a:lstStyle/>
        <a:p>
          <a:pPr>
            <a:lnSpc>
              <a:spcPct val="100000"/>
            </a:lnSpc>
          </a:pPr>
          <a:r>
            <a:rPr lang="en-US" sz="1800" dirty="0"/>
            <a:t>American Rescue Plan Funds                                                                                       </a:t>
          </a:r>
          <a:r>
            <a:rPr lang="en-US" sz="1600" dirty="0"/>
            <a:t>contracting</a:t>
          </a:r>
          <a:endParaRPr lang="en-US" sz="1800" dirty="0"/>
        </a:p>
      </dgm:t>
    </dgm:pt>
    <dgm:pt modelId="{68A8C6EC-01B5-4A55-B66C-D467D5EDD380}" type="parTrans" cxnId="{6B1187AC-43B9-4FC5-A593-2969098717EF}">
      <dgm:prSet/>
      <dgm:spPr/>
      <dgm:t>
        <a:bodyPr/>
        <a:lstStyle/>
        <a:p>
          <a:endParaRPr lang="en-US"/>
        </a:p>
      </dgm:t>
    </dgm:pt>
    <dgm:pt modelId="{A025DA16-7DDF-4E21-BDFB-B9836381054F}" type="sibTrans" cxnId="{6B1187AC-43B9-4FC5-A593-2969098717EF}">
      <dgm:prSet/>
      <dgm:spPr/>
      <dgm:t>
        <a:bodyPr/>
        <a:lstStyle/>
        <a:p>
          <a:endParaRPr lang="en-US"/>
        </a:p>
      </dgm:t>
    </dgm:pt>
    <dgm:pt modelId="{2F9B10F0-7C6A-40A1-8195-52EB09A04087}">
      <dgm:prSet/>
      <dgm:spPr/>
      <dgm:t>
        <a:bodyPr/>
        <a:lstStyle/>
        <a:p>
          <a:pPr>
            <a:lnSpc>
              <a:spcPct val="100000"/>
            </a:lnSpc>
          </a:pPr>
          <a:r>
            <a:rPr lang="en-US" dirty="0"/>
            <a:t>Total 2021 Funds Spend                                                                             $ 37,350,025</a:t>
          </a:r>
        </a:p>
      </dgm:t>
    </dgm:pt>
    <dgm:pt modelId="{9C1D7C44-CABD-4AC6-B0D3-F2DCA321545F}" type="parTrans" cxnId="{364AC7EB-D5D2-490A-BCA1-5C8CB5B083E0}">
      <dgm:prSet/>
      <dgm:spPr/>
      <dgm:t>
        <a:bodyPr/>
        <a:lstStyle/>
        <a:p>
          <a:endParaRPr lang="en-US"/>
        </a:p>
      </dgm:t>
    </dgm:pt>
    <dgm:pt modelId="{9F051EEA-49AB-455C-80FC-E9E3D5DA71F5}" type="sibTrans" cxnId="{364AC7EB-D5D2-490A-BCA1-5C8CB5B083E0}">
      <dgm:prSet/>
      <dgm:spPr/>
      <dgm:t>
        <a:bodyPr/>
        <a:lstStyle/>
        <a:p>
          <a:endParaRPr lang="en-US"/>
        </a:p>
      </dgm:t>
    </dgm:pt>
    <dgm:pt modelId="{CDB74642-C2E4-49C9-8006-BCC9BEDA2DFE}">
      <dgm:prSet/>
      <dgm:spPr/>
      <dgm:t>
        <a:bodyPr/>
        <a:lstStyle/>
        <a:p>
          <a:pPr>
            <a:lnSpc>
              <a:spcPct val="100000"/>
            </a:lnSpc>
          </a:pPr>
          <a:r>
            <a:rPr lang="en-US" dirty="0"/>
            <a:t>WA State Department of Commerce Treasury Funds (T-RAP)                       contracting</a:t>
          </a:r>
        </a:p>
      </dgm:t>
    </dgm:pt>
    <dgm:pt modelId="{DF30D07F-C7B4-4CEC-943D-A865F0C479CB}" type="parTrans" cxnId="{B33AAF51-537E-45D6-B703-71EEDED5B32D}">
      <dgm:prSet/>
      <dgm:spPr/>
      <dgm:t>
        <a:bodyPr/>
        <a:lstStyle/>
        <a:p>
          <a:endParaRPr lang="en-US"/>
        </a:p>
      </dgm:t>
    </dgm:pt>
    <dgm:pt modelId="{2351C40A-2ADD-42F9-B8A9-52FECA5196B7}" type="sibTrans" cxnId="{B33AAF51-537E-45D6-B703-71EEDED5B32D}">
      <dgm:prSet/>
      <dgm:spPr/>
      <dgm:t>
        <a:bodyPr/>
        <a:lstStyle/>
        <a:p>
          <a:endParaRPr lang="en-US"/>
        </a:p>
      </dgm:t>
    </dgm:pt>
    <dgm:pt modelId="{D08BB12C-E8F7-4D98-85D0-8B571711CABB}" type="pres">
      <dgm:prSet presAssocID="{C3344A7D-6A19-4369-B83E-6735D6F629BC}" presName="root" presStyleCnt="0">
        <dgm:presLayoutVars>
          <dgm:dir/>
          <dgm:resizeHandles val="exact"/>
        </dgm:presLayoutVars>
      </dgm:prSet>
      <dgm:spPr/>
    </dgm:pt>
    <dgm:pt modelId="{D402EE6A-E155-4F99-BD0C-86518491EF62}" type="pres">
      <dgm:prSet presAssocID="{2CA69F7D-3EAE-4288-A014-AD90EB5494FB}" presName="compNode" presStyleCnt="0"/>
      <dgm:spPr/>
    </dgm:pt>
    <dgm:pt modelId="{E6FD5C66-9380-4636-B627-7E42A2A9FD31}" type="pres">
      <dgm:prSet presAssocID="{2CA69F7D-3EAE-4288-A014-AD90EB5494FB}" presName="bgRect" presStyleLbl="bgShp" presStyleIdx="0" presStyleCnt="6"/>
      <dgm:spPr>
        <a:prstGeom prst="roundRect">
          <a:avLst/>
        </a:prstGeom>
      </dgm:spPr>
    </dgm:pt>
    <dgm:pt modelId="{62ABC9F6-E847-4AEF-AA92-9373361CD95A}" type="pres">
      <dgm:prSet presAssocID="{2CA69F7D-3EAE-4288-A014-AD90EB5494F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Treasure chest with solid fill"/>
        </a:ext>
      </dgm:extLst>
    </dgm:pt>
    <dgm:pt modelId="{619DA035-2D38-4097-9FEA-399E8637C63A}" type="pres">
      <dgm:prSet presAssocID="{2CA69F7D-3EAE-4288-A014-AD90EB5494FB}" presName="spaceRect" presStyleCnt="0"/>
      <dgm:spPr/>
    </dgm:pt>
    <dgm:pt modelId="{C6D182B1-48B0-4D68-97D1-094078CB1A2C}" type="pres">
      <dgm:prSet presAssocID="{2CA69F7D-3EAE-4288-A014-AD90EB5494FB}" presName="parTx" presStyleLbl="revTx" presStyleIdx="0" presStyleCnt="6">
        <dgm:presLayoutVars>
          <dgm:chMax val="0"/>
          <dgm:chPref val="0"/>
        </dgm:presLayoutVars>
      </dgm:prSet>
      <dgm:spPr/>
    </dgm:pt>
    <dgm:pt modelId="{EA77603B-5D4F-4BDF-84D4-3311F7B9FE25}" type="pres">
      <dgm:prSet presAssocID="{14616882-FB5B-4B0F-8191-208A40181B2D}" presName="sibTrans" presStyleCnt="0"/>
      <dgm:spPr/>
    </dgm:pt>
    <dgm:pt modelId="{428A3411-3367-4F5E-9823-FA3DD979DA1C}" type="pres">
      <dgm:prSet presAssocID="{C70340E2-71E6-4897-8783-50D277721421}" presName="compNode" presStyleCnt="0"/>
      <dgm:spPr/>
    </dgm:pt>
    <dgm:pt modelId="{5E048F90-D5D2-469C-8C44-7BBFBAC887B8}" type="pres">
      <dgm:prSet presAssocID="{C70340E2-71E6-4897-8783-50D277721421}" presName="bgRect" presStyleLbl="bgShp" presStyleIdx="1" presStyleCnt="6" custLinFactNeighborY="6533"/>
      <dgm:spPr/>
    </dgm:pt>
    <dgm:pt modelId="{0F9D30B4-B345-4E58-B17F-0A74BA694DEC}" type="pres">
      <dgm:prSet presAssocID="{C70340E2-71E6-4897-8783-50D27772142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Dollar with solid fill"/>
        </a:ext>
      </dgm:extLst>
    </dgm:pt>
    <dgm:pt modelId="{E6EF74B4-4386-4449-85E0-9EEF9DF98DD9}" type="pres">
      <dgm:prSet presAssocID="{C70340E2-71E6-4897-8783-50D277721421}" presName="spaceRect" presStyleCnt="0"/>
      <dgm:spPr/>
    </dgm:pt>
    <dgm:pt modelId="{C156D74E-7D40-48E9-AC14-0F71C7C9C4B5}" type="pres">
      <dgm:prSet presAssocID="{C70340E2-71E6-4897-8783-50D277721421}" presName="parTx" presStyleLbl="revTx" presStyleIdx="1" presStyleCnt="6" custScaleX="100324">
        <dgm:presLayoutVars>
          <dgm:chMax val="0"/>
          <dgm:chPref val="0"/>
        </dgm:presLayoutVars>
      </dgm:prSet>
      <dgm:spPr/>
    </dgm:pt>
    <dgm:pt modelId="{D627705B-70CF-4933-9616-E85DB68941AD}" type="pres">
      <dgm:prSet presAssocID="{D8E9EF4D-38DA-4424-841C-C214047AAC30}" presName="sibTrans" presStyleCnt="0"/>
      <dgm:spPr/>
    </dgm:pt>
    <dgm:pt modelId="{1E282AAA-ECDB-4BAC-88C4-98DF84A5050A}" type="pres">
      <dgm:prSet presAssocID="{D3AB9A46-DBFE-4D74-B969-FBD28704CFA2}" presName="compNode" presStyleCnt="0"/>
      <dgm:spPr/>
    </dgm:pt>
    <dgm:pt modelId="{D7486E6B-571A-405D-A8CA-14B4FA7C0ED8}" type="pres">
      <dgm:prSet presAssocID="{D3AB9A46-DBFE-4D74-B969-FBD28704CFA2}" presName="bgRect" presStyleLbl="bgShp" presStyleIdx="2" presStyleCnt="6"/>
      <dgm:spPr/>
    </dgm:pt>
    <dgm:pt modelId="{EDB4E313-30D7-4C14-81BE-75497758C8D1}" type="pres">
      <dgm:prSet presAssocID="{D3AB9A46-DBFE-4D74-B969-FBD28704CFA2}"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Money with solid fill"/>
        </a:ext>
      </dgm:extLst>
    </dgm:pt>
    <dgm:pt modelId="{4EF32BF6-F3CF-45C7-8918-E3516852C1F3}" type="pres">
      <dgm:prSet presAssocID="{D3AB9A46-DBFE-4D74-B969-FBD28704CFA2}" presName="spaceRect" presStyleCnt="0"/>
      <dgm:spPr/>
    </dgm:pt>
    <dgm:pt modelId="{5EEA5106-579F-4BDD-9AEE-269CC172B1ED}" type="pres">
      <dgm:prSet presAssocID="{D3AB9A46-DBFE-4D74-B969-FBD28704CFA2}" presName="parTx" presStyleLbl="revTx" presStyleIdx="2" presStyleCnt="6" custScaleX="100324">
        <dgm:presLayoutVars>
          <dgm:chMax val="0"/>
          <dgm:chPref val="0"/>
        </dgm:presLayoutVars>
      </dgm:prSet>
      <dgm:spPr/>
    </dgm:pt>
    <dgm:pt modelId="{14DA4C7C-5672-4D26-8CF2-E524170A0F8B}" type="pres">
      <dgm:prSet presAssocID="{D62A54A6-5111-4C10-BBAC-1BF99E6D07CE}" presName="sibTrans" presStyleCnt="0"/>
      <dgm:spPr/>
    </dgm:pt>
    <dgm:pt modelId="{B2CD8B4B-3067-4B8F-9117-29C90BEECFE3}" type="pres">
      <dgm:prSet presAssocID="{CDB74642-C2E4-49C9-8006-BCC9BEDA2DFE}" presName="compNode" presStyleCnt="0"/>
      <dgm:spPr/>
    </dgm:pt>
    <dgm:pt modelId="{935E5DE5-00C5-4076-8ADD-5611D8E0A2AC}" type="pres">
      <dgm:prSet presAssocID="{CDB74642-C2E4-49C9-8006-BCC9BEDA2DFE}" presName="bgRect" presStyleLbl="bgShp" presStyleIdx="3" presStyleCnt="6"/>
      <dgm:spPr/>
    </dgm:pt>
    <dgm:pt modelId="{5CB914ED-E8F1-4BD3-8715-3C6B58560653}" type="pres">
      <dgm:prSet presAssocID="{CDB74642-C2E4-49C9-8006-BCC9BEDA2DFE}" presName="iconRect" presStyleLbl="node1" presStyleIdx="3" presStyleCnt="6"/>
      <dgm:spPr/>
    </dgm:pt>
    <dgm:pt modelId="{163540AC-3187-4C36-B87C-B389CBDD6F6A}" type="pres">
      <dgm:prSet presAssocID="{CDB74642-C2E4-49C9-8006-BCC9BEDA2DFE}" presName="spaceRect" presStyleCnt="0"/>
      <dgm:spPr/>
    </dgm:pt>
    <dgm:pt modelId="{B7FF1C8E-59D8-4DC2-AF7A-1E7184198240}" type="pres">
      <dgm:prSet presAssocID="{CDB74642-C2E4-49C9-8006-BCC9BEDA2DFE}" presName="parTx" presStyleLbl="revTx" presStyleIdx="3" presStyleCnt="6">
        <dgm:presLayoutVars>
          <dgm:chMax val="0"/>
          <dgm:chPref val="0"/>
        </dgm:presLayoutVars>
      </dgm:prSet>
      <dgm:spPr/>
    </dgm:pt>
    <dgm:pt modelId="{76E225F6-B2B0-4489-8CF4-F1C9BE004CA0}" type="pres">
      <dgm:prSet presAssocID="{2351C40A-2ADD-42F9-B8A9-52FECA5196B7}" presName="sibTrans" presStyleCnt="0"/>
      <dgm:spPr/>
    </dgm:pt>
    <dgm:pt modelId="{B39AC4DD-0F39-4628-A341-46AC8F9952D6}" type="pres">
      <dgm:prSet presAssocID="{C89F9195-DD74-43A5-B530-872372CA0C91}" presName="compNode" presStyleCnt="0"/>
      <dgm:spPr/>
    </dgm:pt>
    <dgm:pt modelId="{CFA9BD8C-7E24-41BA-934A-131465BDD0AE}" type="pres">
      <dgm:prSet presAssocID="{C89F9195-DD74-43A5-B530-872372CA0C91}" presName="bgRect" presStyleLbl="bgShp" presStyleIdx="4" presStyleCnt="6"/>
      <dgm:spPr/>
    </dgm:pt>
    <dgm:pt modelId="{3A2A51D2-2F73-4755-BEDA-A2F9C2CBE5C5}" type="pres">
      <dgm:prSet presAssocID="{C89F9195-DD74-43A5-B530-872372CA0C91}" presName="iconRect" presStyleLbl="node1" presStyleIdx="4"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Piggy Bank with solid fill"/>
        </a:ext>
      </dgm:extLst>
    </dgm:pt>
    <dgm:pt modelId="{7F8444F6-525A-45F5-8B55-76F60F517E0E}" type="pres">
      <dgm:prSet presAssocID="{C89F9195-DD74-43A5-B530-872372CA0C91}" presName="spaceRect" presStyleCnt="0"/>
      <dgm:spPr/>
    </dgm:pt>
    <dgm:pt modelId="{20D0747E-D5F1-4C5E-8274-56D5EC54A1BC}" type="pres">
      <dgm:prSet presAssocID="{C89F9195-DD74-43A5-B530-872372CA0C91}" presName="parTx" presStyleLbl="revTx" presStyleIdx="4" presStyleCnt="6">
        <dgm:presLayoutVars>
          <dgm:chMax val="0"/>
          <dgm:chPref val="0"/>
        </dgm:presLayoutVars>
      </dgm:prSet>
      <dgm:spPr/>
    </dgm:pt>
    <dgm:pt modelId="{41CE5D46-1A38-40E7-BA9A-3656B164E964}" type="pres">
      <dgm:prSet presAssocID="{A025DA16-7DDF-4E21-BDFB-B9836381054F}" presName="sibTrans" presStyleCnt="0"/>
      <dgm:spPr/>
    </dgm:pt>
    <dgm:pt modelId="{58948D99-D2AA-4C48-AFC5-DAA00962C845}" type="pres">
      <dgm:prSet presAssocID="{2F9B10F0-7C6A-40A1-8195-52EB09A04087}" presName="compNode" presStyleCnt="0"/>
      <dgm:spPr/>
    </dgm:pt>
    <dgm:pt modelId="{B6287DD4-BFCA-4623-BB22-8853E39EB5DA}" type="pres">
      <dgm:prSet presAssocID="{2F9B10F0-7C6A-40A1-8195-52EB09A04087}" presName="bgRect" presStyleLbl="bgShp" presStyleIdx="5" presStyleCnt="6"/>
      <dgm:spPr/>
    </dgm:pt>
    <dgm:pt modelId="{BB3747FE-B223-4EAD-A71E-3809B3B4DEAA}" type="pres">
      <dgm:prSet presAssocID="{2F9B10F0-7C6A-40A1-8195-52EB09A04087}" presName="iconRect" presStyleLbl="node1" presStyleIdx="5"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Comment Important with solid fill"/>
        </a:ext>
      </dgm:extLst>
    </dgm:pt>
    <dgm:pt modelId="{58A0F342-0171-451F-AAFA-8911E0081DD3}" type="pres">
      <dgm:prSet presAssocID="{2F9B10F0-7C6A-40A1-8195-52EB09A04087}" presName="spaceRect" presStyleCnt="0"/>
      <dgm:spPr/>
    </dgm:pt>
    <dgm:pt modelId="{10B718AA-2601-4EAA-B063-67D64A676B8F}" type="pres">
      <dgm:prSet presAssocID="{2F9B10F0-7C6A-40A1-8195-52EB09A04087}" presName="parTx" presStyleLbl="revTx" presStyleIdx="5" presStyleCnt="6">
        <dgm:presLayoutVars>
          <dgm:chMax val="0"/>
          <dgm:chPref val="0"/>
        </dgm:presLayoutVars>
      </dgm:prSet>
      <dgm:spPr/>
    </dgm:pt>
  </dgm:ptLst>
  <dgm:cxnLst>
    <dgm:cxn modelId="{4C13C219-9F61-4418-95CC-5934FED5F8F7}" type="presOf" srcId="{2F9B10F0-7C6A-40A1-8195-52EB09A04087}" destId="{10B718AA-2601-4EAA-B063-67D64A676B8F}" srcOrd="0" destOrd="0" presId="urn:microsoft.com/office/officeart/2018/2/layout/IconVerticalSolidList"/>
    <dgm:cxn modelId="{79393829-6B3C-4795-863B-927C96996316}" type="presOf" srcId="{C3344A7D-6A19-4369-B83E-6735D6F629BC}" destId="{D08BB12C-E8F7-4D98-85D0-8B571711CABB}" srcOrd="0" destOrd="0" presId="urn:microsoft.com/office/officeart/2018/2/layout/IconVerticalSolidList"/>
    <dgm:cxn modelId="{E9E0B048-6359-4373-A66B-896F889B0F8E}" type="presOf" srcId="{CDB74642-C2E4-49C9-8006-BCC9BEDA2DFE}" destId="{B7FF1C8E-59D8-4DC2-AF7A-1E7184198240}" srcOrd="0" destOrd="0" presId="urn:microsoft.com/office/officeart/2018/2/layout/IconVerticalSolidList"/>
    <dgm:cxn modelId="{CCA84D6E-E7DB-4BA0-9E97-67A2903FA124}" type="presOf" srcId="{2CA69F7D-3EAE-4288-A014-AD90EB5494FB}" destId="{C6D182B1-48B0-4D68-97D1-094078CB1A2C}" srcOrd="0" destOrd="0" presId="urn:microsoft.com/office/officeart/2018/2/layout/IconVerticalSolidList"/>
    <dgm:cxn modelId="{16951971-B0AF-4768-9C3D-4CF311C7A308}" type="presOf" srcId="{C70340E2-71E6-4897-8783-50D277721421}" destId="{C156D74E-7D40-48E9-AC14-0F71C7C9C4B5}" srcOrd="0" destOrd="0" presId="urn:microsoft.com/office/officeart/2018/2/layout/IconVerticalSolidList"/>
    <dgm:cxn modelId="{B33AAF51-537E-45D6-B703-71EEDED5B32D}" srcId="{C3344A7D-6A19-4369-B83E-6735D6F629BC}" destId="{CDB74642-C2E4-49C9-8006-BCC9BEDA2DFE}" srcOrd="3" destOrd="0" parTransId="{DF30D07F-C7B4-4CEC-943D-A865F0C479CB}" sibTransId="{2351C40A-2ADD-42F9-B8A9-52FECA5196B7}"/>
    <dgm:cxn modelId="{82CF5277-12CD-4904-AD6B-2B6B18861A60}" type="presOf" srcId="{D3AB9A46-DBFE-4D74-B969-FBD28704CFA2}" destId="{5EEA5106-579F-4BDD-9AEE-269CC172B1ED}" srcOrd="0" destOrd="0" presId="urn:microsoft.com/office/officeart/2018/2/layout/IconVerticalSolidList"/>
    <dgm:cxn modelId="{6B1187AC-43B9-4FC5-A593-2969098717EF}" srcId="{C3344A7D-6A19-4369-B83E-6735D6F629BC}" destId="{C89F9195-DD74-43A5-B530-872372CA0C91}" srcOrd="4" destOrd="0" parTransId="{68A8C6EC-01B5-4A55-B66C-D467D5EDD380}" sibTransId="{A025DA16-7DDF-4E21-BDFB-B9836381054F}"/>
    <dgm:cxn modelId="{399C67C4-06E7-46F6-9B7C-B59DB9991BFB}" srcId="{C3344A7D-6A19-4369-B83E-6735D6F629BC}" destId="{C70340E2-71E6-4897-8783-50D277721421}" srcOrd="1" destOrd="0" parTransId="{071AC286-D761-4AAC-B083-0B35B0D39D4D}" sibTransId="{D8E9EF4D-38DA-4424-841C-C214047AAC30}"/>
    <dgm:cxn modelId="{EF3562D4-10DF-4C7B-93D4-A6F7945E2C1B}" srcId="{C3344A7D-6A19-4369-B83E-6735D6F629BC}" destId="{2CA69F7D-3EAE-4288-A014-AD90EB5494FB}" srcOrd="0" destOrd="0" parTransId="{0FA88525-91C6-403A-9062-34115AA6EC69}" sibTransId="{14616882-FB5B-4B0F-8191-208A40181B2D}"/>
    <dgm:cxn modelId="{05AA77DA-B8C1-4B40-A7E2-179720DEC0F5}" srcId="{C3344A7D-6A19-4369-B83E-6735D6F629BC}" destId="{D3AB9A46-DBFE-4D74-B969-FBD28704CFA2}" srcOrd="2" destOrd="0" parTransId="{2BC5449C-B274-4F62-A528-510E1582B854}" sibTransId="{D62A54A6-5111-4C10-BBAC-1BF99E6D07CE}"/>
    <dgm:cxn modelId="{BFB4B1E3-7EEB-4579-A001-5B88021C6CB3}" type="presOf" srcId="{C89F9195-DD74-43A5-B530-872372CA0C91}" destId="{20D0747E-D5F1-4C5E-8274-56D5EC54A1BC}" srcOrd="0" destOrd="0" presId="urn:microsoft.com/office/officeart/2018/2/layout/IconVerticalSolidList"/>
    <dgm:cxn modelId="{364AC7EB-D5D2-490A-BCA1-5C8CB5B083E0}" srcId="{C3344A7D-6A19-4369-B83E-6735D6F629BC}" destId="{2F9B10F0-7C6A-40A1-8195-52EB09A04087}" srcOrd="5" destOrd="0" parTransId="{9C1D7C44-CABD-4AC6-B0D3-F2DCA321545F}" sibTransId="{9F051EEA-49AB-455C-80FC-E9E3D5DA71F5}"/>
    <dgm:cxn modelId="{2B084939-BF1B-4726-AAED-31AD71756E0D}" type="presParOf" srcId="{D08BB12C-E8F7-4D98-85D0-8B571711CABB}" destId="{D402EE6A-E155-4F99-BD0C-86518491EF62}" srcOrd="0" destOrd="0" presId="urn:microsoft.com/office/officeart/2018/2/layout/IconVerticalSolidList"/>
    <dgm:cxn modelId="{FA1631E7-FAED-45C0-B80D-4C7598F22695}" type="presParOf" srcId="{D402EE6A-E155-4F99-BD0C-86518491EF62}" destId="{E6FD5C66-9380-4636-B627-7E42A2A9FD31}" srcOrd="0" destOrd="0" presId="urn:microsoft.com/office/officeart/2018/2/layout/IconVerticalSolidList"/>
    <dgm:cxn modelId="{49184B31-AEC9-4B55-B60E-EF9663D856CC}" type="presParOf" srcId="{D402EE6A-E155-4F99-BD0C-86518491EF62}" destId="{62ABC9F6-E847-4AEF-AA92-9373361CD95A}" srcOrd="1" destOrd="0" presId="urn:microsoft.com/office/officeart/2018/2/layout/IconVerticalSolidList"/>
    <dgm:cxn modelId="{5B4AA192-7F6D-4087-A73C-DFC3C6B416B7}" type="presParOf" srcId="{D402EE6A-E155-4F99-BD0C-86518491EF62}" destId="{619DA035-2D38-4097-9FEA-399E8637C63A}" srcOrd="2" destOrd="0" presId="urn:microsoft.com/office/officeart/2018/2/layout/IconVerticalSolidList"/>
    <dgm:cxn modelId="{E5825FEE-3373-4819-BC4A-2A788EB2F23F}" type="presParOf" srcId="{D402EE6A-E155-4F99-BD0C-86518491EF62}" destId="{C6D182B1-48B0-4D68-97D1-094078CB1A2C}" srcOrd="3" destOrd="0" presId="urn:microsoft.com/office/officeart/2018/2/layout/IconVerticalSolidList"/>
    <dgm:cxn modelId="{171A5C4F-8581-40E1-ADFE-00EDCCA813E7}" type="presParOf" srcId="{D08BB12C-E8F7-4D98-85D0-8B571711CABB}" destId="{EA77603B-5D4F-4BDF-84D4-3311F7B9FE25}" srcOrd="1" destOrd="0" presId="urn:microsoft.com/office/officeart/2018/2/layout/IconVerticalSolidList"/>
    <dgm:cxn modelId="{BA00DDCA-DC4E-4349-83D0-C320A30F3867}" type="presParOf" srcId="{D08BB12C-E8F7-4D98-85D0-8B571711CABB}" destId="{428A3411-3367-4F5E-9823-FA3DD979DA1C}" srcOrd="2" destOrd="0" presId="urn:microsoft.com/office/officeart/2018/2/layout/IconVerticalSolidList"/>
    <dgm:cxn modelId="{4396D26C-73E6-4CE4-8B8B-7173C9530A70}" type="presParOf" srcId="{428A3411-3367-4F5E-9823-FA3DD979DA1C}" destId="{5E048F90-D5D2-469C-8C44-7BBFBAC887B8}" srcOrd="0" destOrd="0" presId="urn:microsoft.com/office/officeart/2018/2/layout/IconVerticalSolidList"/>
    <dgm:cxn modelId="{4FCF669E-4824-403A-AA77-C096336D1771}" type="presParOf" srcId="{428A3411-3367-4F5E-9823-FA3DD979DA1C}" destId="{0F9D30B4-B345-4E58-B17F-0A74BA694DEC}" srcOrd="1" destOrd="0" presId="urn:microsoft.com/office/officeart/2018/2/layout/IconVerticalSolidList"/>
    <dgm:cxn modelId="{BE5A0667-505D-464C-A239-53F2161E102B}" type="presParOf" srcId="{428A3411-3367-4F5E-9823-FA3DD979DA1C}" destId="{E6EF74B4-4386-4449-85E0-9EEF9DF98DD9}" srcOrd="2" destOrd="0" presId="urn:microsoft.com/office/officeart/2018/2/layout/IconVerticalSolidList"/>
    <dgm:cxn modelId="{66321B05-9842-4110-A568-FFA85209C4A1}" type="presParOf" srcId="{428A3411-3367-4F5E-9823-FA3DD979DA1C}" destId="{C156D74E-7D40-48E9-AC14-0F71C7C9C4B5}" srcOrd="3" destOrd="0" presId="urn:microsoft.com/office/officeart/2018/2/layout/IconVerticalSolidList"/>
    <dgm:cxn modelId="{92299F6A-A1E1-47EB-986E-3598DCF54FBA}" type="presParOf" srcId="{D08BB12C-E8F7-4D98-85D0-8B571711CABB}" destId="{D627705B-70CF-4933-9616-E85DB68941AD}" srcOrd="3" destOrd="0" presId="urn:microsoft.com/office/officeart/2018/2/layout/IconVerticalSolidList"/>
    <dgm:cxn modelId="{69C8A07D-DCF0-40C2-8354-26CC1D906C28}" type="presParOf" srcId="{D08BB12C-E8F7-4D98-85D0-8B571711CABB}" destId="{1E282AAA-ECDB-4BAC-88C4-98DF84A5050A}" srcOrd="4" destOrd="0" presId="urn:microsoft.com/office/officeart/2018/2/layout/IconVerticalSolidList"/>
    <dgm:cxn modelId="{696641AB-4833-4D42-8F92-084D9B8C72E7}" type="presParOf" srcId="{1E282AAA-ECDB-4BAC-88C4-98DF84A5050A}" destId="{D7486E6B-571A-405D-A8CA-14B4FA7C0ED8}" srcOrd="0" destOrd="0" presId="urn:microsoft.com/office/officeart/2018/2/layout/IconVerticalSolidList"/>
    <dgm:cxn modelId="{8A718EE5-54BF-4928-8E04-A83927FC4BE4}" type="presParOf" srcId="{1E282AAA-ECDB-4BAC-88C4-98DF84A5050A}" destId="{EDB4E313-30D7-4C14-81BE-75497758C8D1}" srcOrd="1" destOrd="0" presId="urn:microsoft.com/office/officeart/2018/2/layout/IconVerticalSolidList"/>
    <dgm:cxn modelId="{E504D3F3-7F0A-4131-A3CC-C2CF01485D1F}" type="presParOf" srcId="{1E282AAA-ECDB-4BAC-88C4-98DF84A5050A}" destId="{4EF32BF6-F3CF-45C7-8918-E3516852C1F3}" srcOrd="2" destOrd="0" presId="urn:microsoft.com/office/officeart/2018/2/layout/IconVerticalSolidList"/>
    <dgm:cxn modelId="{FCD67130-B7EA-44D1-9041-B6C6CEEBF70C}" type="presParOf" srcId="{1E282AAA-ECDB-4BAC-88C4-98DF84A5050A}" destId="{5EEA5106-579F-4BDD-9AEE-269CC172B1ED}" srcOrd="3" destOrd="0" presId="urn:microsoft.com/office/officeart/2018/2/layout/IconVerticalSolidList"/>
    <dgm:cxn modelId="{3AAA657A-69AA-4367-A5C3-4827888B73F9}" type="presParOf" srcId="{D08BB12C-E8F7-4D98-85D0-8B571711CABB}" destId="{14DA4C7C-5672-4D26-8CF2-E524170A0F8B}" srcOrd="5" destOrd="0" presId="urn:microsoft.com/office/officeart/2018/2/layout/IconVerticalSolidList"/>
    <dgm:cxn modelId="{CCE9CBD3-71A9-496D-82B0-0716F64791E3}" type="presParOf" srcId="{D08BB12C-E8F7-4D98-85D0-8B571711CABB}" destId="{B2CD8B4B-3067-4B8F-9117-29C90BEECFE3}" srcOrd="6" destOrd="0" presId="urn:microsoft.com/office/officeart/2018/2/layout/IconVerticalSolidList"/>
    <dgm:cxn modelId="{5679694A-BBD7-4698-9A16-614DF3743354}" type="presParOf" srcId="{B2CD8B4B-3067-4B8F-9117-29C90BEECFE3}" destId="{935E5DE5-00C5-4076-8ADD-5611D8E0A2AC}" srcOrd="0" destOrd="0" presId="urn:microsoft.com/office/officeart/2018/2/layout/IconVerticalSolidList"/>
    <dgm:cxn modelId="{71948747-5449-4FA3-BF83-738B5C021C53}" type="presParOf" srcId="{B2CD8B4B-3067-4B8F-9117-29C90BEECFE3}" destId="{5CB914ED-E8F1-4BD3-8715-3C6B58560653}" srcOrd="1" destOrd="0" presId="urn:microsoft.com/office/officeart/2018/2/layout/IconVerticalSolidList"/>
    <dgm:cxn modelId="{E14572E4-CE26-40C2-A19F-CCDCF96782E7}" type="presParOf" srcId="{B2CD8B4B-3067-4B8F-9117-29C90BEECFE3}" destId="{163540AC-3187-4C36-B87C-B389CBDD6F6A}" srcOrd="2" destOrd="0" presId="urn:microsoft.com/office/officeart/2018/2/layout/IconVerticalSolidList"/>
    <dgm:cxn modelId="{F763021A-68E4-474C-A361-656C9733DBE3}" type="presParOf" srcId="{B2CD8B4B-3067-4B8F-9117-29C90BEECFE3}" destId="{B7FF1C8E-59D8-4DC2-AF7A-1E7184198240}" srcOrd="3" destOrd="0" presId="urn:microsoft.com/office/officeart/2018/2/layout/IconVerticalSolidList"/>
    <dgm:cxn modelId="{BB42C62A-9F3E-4265-A93D-D8A6208C8511}" type="presParOf" srcId="{D08BB12C-E8F7-4D98-85D0-8B571711CABB}" destId="{76E225F6-B2B0-4489-8CF4-F1C9BE004CA0}" srcOrd="7" destOrd="0" presId="urn:microsoft.com/office/officeart/2018/2/layout/IconVerticalSolidList"/>
    <dgm:cxn modelId="{680FE1A6-A50E-485C-9345-3C6CC7734105}" type="presParOf" srcId="{D08BB12C-E8F7-4D98-85D0-8B571711CABB}" destId="{B39AC4DD-0F39-4628-A341-46AC8F9952D6}" srcOrd="8" destOrd="0" presId="urn:microsoft.com/office/officeart/2018/2/layout/IconVerticalSolidList"/>
    <dgm:cxn modelId="{8E8357DF-C6BC-4DD4-9A0E-FC7577C627AE}" type="presParOf" srcId="{B39AC4DD-0F39-4628-A341-46AC8F9952D6}" destId="{CFA9BD8C-7E24-41BA-934A-131465BDD0AE}" srcOrd="0" destOrd="0" presId="urn:microsoft.com/office/officeart/2018/2/layout/IconVerticalSolidList"/>
    <dgm:cxn modelId="{79F4E6AE-4369-4596-934D-78086F635F95}" type="presParOf" srcId="{B39AC4DD-0F39-4628-A341-46AC8F9952D6}" destId="{3A2A51D2-2F73-4755-BEDA-A2F9C2CBE5C5}" srcOrd="1" destOrd="0" presId="urn:microsoft.com/office/officeart/2018/2/layout/IconVerticalSolidList"/>
    <dgm:cxn modelId="{FF6F19BF-BCBA-4C29-85F0-B90B976EB972}" type="presParOf" srcId="{B39AC4DD-0F39-4628-A341-46AC8F9952D6}" destId="{7F8444F6-525A-45F5-8B55-76F60F517E0E}" srcOrd="2" destOrd="0" presId="urn:microsoft.com/office/officeart/2018/2/layout/IconVerticalSolidList"/>
    <dgm:cxn modelId="{98EF4051-0DEA-4233-B851-68C7C61E7131}" type="presParOf" srcId="{B39AC4DD-0F39-4628-A341-46AC8F9952D6}" destId="{20D0747E-D5F1-4C5E-8274-56D5EC54A1BC}" srcOrd="3" destOrd="0" presId="urn:microsoft.com/office/officeart/2018/2/layout/IconVerticalSolidList"/>
    <dgm:cxn modelId="{F16699F9-9EAF-4990-8F98-9E0EAEFF32D2}" type="presParOf" srcId="{D08BB12C-E8F7-4D98-85D0-8B571711CABB}" destId="{41CE5D46-1A38-40E7-BA9A-3656B164E964}" srcOrd="9" destOrd="0" presId="urn:microsoft.com/office/officeart/2018/2/layout/IconVerticalSolidList"/>
    <dgm:cxn modelId="{0C24670C-E4EC-4715-951A-21F85F2DB89E}" type="presParOf" srcId="{D08BB12C-E8F7-4D98-85D0-8B571711CABB}" destId="{58948D99-D2AA-4C48-AFC5-DAA00962C845}" srcOrd="10" destOrd="0" presId="urn:microsoft.com/office/officeart/2018/2/layout/IconVerticalSolidList"/>
    <dgm:cxn modelId="{6F52A219-6579-4374-AC39-D48F65A5F875}" type="presParOf" srcId="{58948D99-D2AA-4C48-AFC5-DAA00962C845}" destId="{B6287DD4-BFCA-4623-BB22-8853E39EB5DA}" srcOrd="0" destOrd="0" presId="urn:microsoft.com/office/officeart/2018/2/layout/IconVerticalSolidList"/>
    <dgm:cxn modelId="{E5EB0076-4ACC-422A-83E2-F055C0CD11FF}" type="presParOf" srcId="{58948D99-D2AA-4C48-AFC5-DAA00962C845}" destId="{BB3747FE-B223-4EAD-A71E-3809B3B4DEAA}" srcOrd="1" destOrd="0" presId="urn:microsoft.com/office/officeart/2018/2/layout/IconVerticalSolidList"/>
    <dgm:cxn modelId="{63276EF5-3E2B-46F0-9019-C6D4BE57B44B}" type="presParOf" srcId="{58948D99-D2AA-4C48-AFC5-DAA00962C845}" destId="{58A0F342-0171-451F-AAFA-8911E0081DD3}" srcOrd="2" destOrd="0" presId="urn:microsoft.com/office/officeart/2018/2/layout/IconVerticalSolidList"/>
    <dgm:cxn modelId="{DE5A69CE-C02A-4023-8C04-E6C34983C774}" type="presParOf" srcId="{58948D99-D2AA-4C48-AFC5-DAA00962C845}" destId="{10B718AA-2601-4EAA-B063-67D64A676B8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344A7D-6A19-4369-B83E-6735D6F629BC}" type="doc">
      <dgm:prSet loTypeId="urn:microsoft.com/office/officeart/2018/2/layout/IconVerticalSolidList" loCatId="icon" qsTypeId="urn:microsoft.com/office/officeart/2005/8/quickstyle/simple1" qsCatId="simple" csTypeId="urn:microsoft.com/office/officeart/2018/5/colors/Iconchunking_neutralicontext_colorful2" csCatId="colorful" phldr="1"/>
      <dgm:spPr/>
      <dgm:t>
        <a:bodyPr/>
        <a:lstStyle/>
        <a:p>
          <a:endParaRPr lang="en-US"/>
        </a:p>
      </dgm:t>
    </dgm:pt>
    <dgm:pt modelId="{C70340E2-71E6-4897-8783-50D277721421}">
      <dgm:prSet/>
      <dgm:spPr/>
      <dgm:t>
        <a:bodyPr/>
        <a:lstStyle/>
        <a:p>
          <a:pPr>
            <a:lnSpc>
              <a:spcPct val="100000"/>
            </a:lnSpc>
          </a:pPr>
          <a:r>
            <a:rPr lang="en-US" dirty="0"/>
            <a:t>American Rescue Plan Rental Assistance Funds (ARP 2)                     $ 14,000,000                            09/30/2025</a:t>
          </a:r>
        </a:p>
      </dgm:t>
    </dgm:pt>
    <dgm:pt modelId="{071AC286-D761-4AAC-B083-0B35B0D39D4D}" type="parTrans" cxnId="{399C67C4-06E7-46F6-9B7C-B59DB9991BFB}">
      <dgm:prSet/>
      <dgm:spPr/>
      <dgm:t>
        <a:bodyPr/>
        <a:lstStyle/>
        <a:p>
          <a:endParaRPr lang="en-US"/>
        </a:p>
      </dgm:t>
    </dgm:pt>
    <dgm:pt modelId="{D8E9EF4D-38DA-4424-841C-C214047AAC30}" type="sibTrans" cxnId="{399C67C4-06E7-46F6-9B7C-B59DB9991BFB}">
      <dgm:prSet/>
      <dgm:spPr/>
      <dgm:t>
        <a:bodyPr/>
        <a:lstStyle/>
        <a:p>
          <a:endParaRPr lang="en-US"/>
        </a:p>
      </dgm:t>
    </dgm:pt>
    <dgm:pt modelId="{2CA69F7D-3EAE-4288-A014-AD90EB5494FB}">
      <dgm:prSet custT="1"/>
      <dgm:spPr/>
      <dgm:t>
        <a:bodyPr/>
        <a:lstStyle/>
        <a:p>
          <a:pPr>
            <a:lnSpc>
              <a:spcPct val="100000"/>
            </a:lnSpc>
          </a:pPr>
          <a:r>
            <a:rPr lang="en-US" sz="2500" dirty="0"/>
            <a:t>WA State Dept of Commerce American Rescue Plan Funds </a:t>
          </a:r>
          <a:r>
            <a:rPr lang="en-US" sz="1800" dirty="0"/>
            <a:t>(T-RAP 2.0)                </a:t>
          </a:r>
          <a:r>
            <a:rPr lang="en-US" sz="2500" dirty="0"/>
            <a:t>$ 69,610,951                             09/30/2025</a:t>
          </a:r>
        </a:p>
      </dgm:t>
    </dgm:pt>
    <dgm:pt modelId="{0FA88525-91C6-403A-9062-34115AA6EC69}" type="parTrans" cxnId="{EF3562D4-10DF-4C7B-93D4-A6F7945E2C1B}">
      <dgm:prSet/>
      <dgm:spPr/>
      <dgm:t>
        <a:bodyPr/>
        <a:lstStyle/>
        <a:p>
          <a:endParaRPr lang="en-US"/>
        </a:p>
      </dgm:t>
    </dgm:pt>
    <dgm:pt modelId="{14616882-FB5B-4B0F-8191-208A40181B2D}" type="sibTrans" cxnId="{EF3562D4-10DF-4C7B-93D4-A6F7945E2C1B}">
      <dgm:prSet/>
      <dgm:spPr/>
      <dgm:t>
        <a:bodyPr/>
        <a:lstStyle/>
        <a:p>
          <a:endParaRPr lang="en-US"/>
        </a:p>
      </dgm:t>
    </dgm:pt>
    <dgm:pt modelId="{E9360968-A930-486D-98F8-47029BB4E6DC}">
      <dgm:prSet/>
      <dgm:spPr/>
      <dgm:t>
        <a:bodyPr/>
        <a:lstStyle/>
        <a:p>
          <a:pPr>
            <a:lnSpc>
              <a:spcPct val="100000"/>
            </a:lnSpc>
          </a:pPr>
          <a:r>
            <a:rPr lang="en-US" dirty="0"/>
            <a:t>Total Future Funding             $ 83,610,951</a:t>
          </a:r>
        </a:p>
      </dgm:t>
    </dgm:pt>
    <dgm:pt modelId="{CA20CA65-1ADE-441E-A7F6-152D8E288005}" type="parTrans" cxnId="{376F0B5C-91BB-42F5-96DB-A35AAE28CC38}">
      <dgm:prSet/>
      <dgm:spPr/>
      <dgm:t>
        <a:bodyPr/>
        <a:lstStyle/>
        <a:p>
          <a:endParaRPr lang="en-US"/>
        </a:p>
      </dgm:t>
    </dgm:pt>
    <dgm:pt modelId="{4FBE1CC5-1DB3-4E8D-8430-F5B2A12C1285}" type="sibTrans" cxnId="{376F0B5C-91BB-42F5-96DB-A35AAE28CC38}">
      <dgm:prSet/>
      <dgm:spPr/>
      <dgm:t>
        <a:bodyPr/>
        <a:lstStyle/>
        <a:p>
          <a:endParaRPr lang="en-US"/>
        </a:p>
      </dgm:t>
    </dgm:pt>
    <dgm:pt modelId="{D08BB12C-E8F7-4D98-85D0-8B571711CABB}" type="pres">
      <dgm:prSet presAssocID="{C3344A7D-6A19-4369-B83E-6735D6F629BC}" presName="root" presStyleCnt="0">
        <dgm:presLayoutVars>
          <dgm:dir/>
          <dgm:resizeHandles val="exact"/>
        </dgm:presLayoutVars>
      </dgm:prSet>
      <dgm:spPr/>
    </dgm:pt>
    <dgm:pt modelId="{D402EE6A-E155-4F99-BD0C-86518491EF62}" type="pres">
      <dgm:prSet presAssocID="{2CA69F7D-3EAE-4288-A014-AD90EB5494FB}" presName="compNode" presStyleCnt="0"/>
      <dgm:spPr/>
    </dgm:pt>
    <dgm:pt modelId="{E6FD5C66-9380-4636-B627-7E42A2A9FD31}" type="pres">
      <dgm:prSet presAssocID="{2CA69F7D-3EAE-4288-A014-AD90EB5494FB}" presName="bgRect" presStyleLbl="bgShp" presStyleIdx="0" presStyleCnt="3"/>
      <dgm:spPr>
        <a:prstGeom prst="roundRect">
          <a:avLst/>
        </a:prstGeom>
      </dgm:spPr>
    </dgm:pt>
    <dgm:pt modelId="{62ABC9F6-E847-4AEF-AA92-9373361CD95A}" type="pres">
      <dgm:prSet presAssocID="{2CA69F7D-3EAE-4288-A014-AD90EB5494F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old bars outline"/>
        </a:ext>
      </dgm:extLst>
    </dgm:pt>
    <dgm:pt modelId="{619DA035-2D38-4097-9FEA-399E8637C63A}" type="pres">
      <dgm:prSet presAssocID="{2CA69F7D-3EAE-4288-A014-AD90EB5494FB}" presName="spaceRect" presStyleCnt="0"/>
      <dgm:spPr/>
    </dgm:pt>
    <dgm:pt modelId="{C6D182B1-48B0-4D68-97D1-094078CB1A2C}" type="pres">
      <dgm:prSet presAssocID="{2CA69F7D-3EAE-4288-A014-AD90EB5494FB}" presName="parTx" presStyleLbl="revTx" presStyleIdx="0" presStyleCnt="3">
        <dgm:presLayoutVars>
          <dgm:chMax val="0"/>
          <dgm:chPref val="0"/>
        </dgm:presLayoutVars>
      </dgm:prSet>
      <dgm:spPr/>
    </dgm:pt>
    <dgm:pt modelId="{EA77603B-5D4F-4BDF-84D4-3311F7B9FE25}" type="pres">
      <dgm:prSet presAssocID="{14616882-FB5B-4B0F-8191-208A40181B2D}" presName="sibTrans" presStyleCnt="0"/>
      <dgm:spPr/>
    </dgm:pt>
    <dgm:pt modelId="{428A3411-3367-4F5E-9823-FA3DD979DA1C}" type="pres">
      <dgm:prSet presAssocID="{C70340E2-71E6-4897-8783-50D277721421}" presName="compNode" presStyleCnt="0"/>
      <dgm:spPr/>
    </dgm:pt>
    <dgm:pt modelId="{5E048F90-D5D2-469C-8C44-7BBFBAC887B8}" type="pres">
      <dgm:prSet presAssocID="{C70340E2-71E6-4897-8783-50D277721421}" presName="bgRect" presStyleLbl="bgShp" presStyleIdx="1" presStyleCnt="3" custLinFactNeighborY="6533"/>
      <dgm:spPr/>
    </dgm:pt>
    <dgm:pt modelId="{0F9D30B4-B345-4E58-B17F-0A74BA694DEC}" type="pres">
      <dgm:prSet presAssocID="{C70340E2-71E6-4897-8783-50D277721421}"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Bank check with solid fill"/>
        </a:ext>
      </dgm:extLst>
    </dgm:pt>
    <dgm:pt modelId="{E6EF74B4-4386-4449-85E0-9EEF9DF98DD9}" type="pres">
      <dgm:prSet presAssocID="{C70340E2-71E6-4897-8783-50D277721421}" presName="spaceRect" presStyleCnt="0"/>
      <dgm:spPr/>
    </dgm:pt>
    <dgm:pt modelId="{C156D74E-7D40-48E9-AC14-0F71C7C9C4B5}" type="pres">
      <dgm:prSet presAssocID="{C70340E2-71E6-4897-8783-50D277721421}" presName="parTx" presStyleLbl="revTx" presStyleIdx="1" presStyleCnt="3" custScaleX="100324">
        <dgm:presLayoutVars>
          <dgm:chMax val="0"/>
          <dgm:chPref val="0"/>
        </dgm:presLayoutVars>
      </dgm:prSet>
      <dgm:spPr/>
    </dgm:pt>
    <dgm:pt modelId="{7D6F8ADC-AC44-4B25-A78B-FFCA191D2F8A}" type="pres">
      <dgm:prSet presAssocID="{D8E9EF4D-38DA-4424-841C-C214047AAC30}" presName="sibTrans" presStyleCnt="0"/>
      <dgm:spPr/>
    </dgm:pt>
    <dgm:pt modelId="{95F95995-3ABD-4658-BDB6-8636707C449F}" type="pres">
      <dgm:prSet presAssocID="{E9360968-A930-486D-98F8-47029BB4E6DC}" presName="compNode" presStyleCnt="0"/>
      <dgm:spPr/>
    </dgm:pt>
    <dgm:pt modelId="{9DCC01B5-9D35-441E-83A3-64F81482E6AA}" type="pres">
      <dgm:prSet presAssocID="{E9360968-A930-486D-98F8-47029BB4E6DC}" presName="bgRect" presStyleLbl="bgShp" presStyleIdx="2" presStyleCnt="3" custLinFactNeighborY="1023"/>
      <dgm:spPr/>
    </dgm:pt>
    <dgm:pt modelId="{1DE620F0-DE2C-46AE-A41C-B4FBB9CA4568}" type="pres">
      <dgm:prSet presAssocID="{E9360968-A930-486D-98F8-47029BB4E6D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Exclamation mark with solid fill"/>
        </a:ext>
      </dgm:extLst>
    </dgm:pt>
    <dgm:pt modelId="{2CA988EA-AB64-4FEE-ABFF-ADE68D06DBFA}" type="pres">
      <dgm:prSet presAssocID="{E9360968-A930-486D-98F8-47029BB4E6DC}" presName="spaceRect" presStyleCnt="0"/>
      <dgm:spPr/>
    </dgm:pt>
    <dgm:pt modelId="{C5BCCC08-F7C5-4CE4-8DE3-DE64EE6E11C2}" type="pres">
      <dgm:prSet presAssocID="{E9360968-A930-486D-98F8-47029BB4E6DC}" presName="parTx" presStyleLbl="revTx" presStyleIdx="2" presStyleCnt="3">
        <dgm:presLayoutVars>
          <dgm:chMax val="0"/>
          <dgm:chPref val="0"/>
        </dgm:presLayoutVars>
      </dgm:prSet>
      <dgm:spPr/>
    </dgm:pt>
  </dgm:ptLst>
  <dgm:cxnLst>
    <dgm:cxn modelId="{79393829-6B3C-4795-863B-927C96996316}" type="presOf" srcId="{C3344A7D-6A19-4369-B83E-6735D6F629BC}" destId="{D08BB12C-E8F7-4D98-85D0-8B571711CABB}" srcOrd="0" destOrd="0" presId="urn:microsoft.com/office/officeart/2018/2/layout/IconVerticalSolidList"/>
    <dgm:cxn modelId="{376F0B5C-91BB-42F5-96DB-A35AAE28CC38}" srcId="{C3344A7D-6A19-4369-B83E-6735D6F629BC}" destId="{E9360968-A930-486D-98F8-47029BB4E6DC}" srcOrd="2" destOrd="0" parTransId="{CA20CA65-1ADE-441E-A7F6-152D8E288005}" sibTransId="{4FBE1CC5-1DB3-4E8D-8430-F5B2A12C1285}"/>
    <dgm:cxn modelId="{CCA84D6E-E7DB-4BA0-9E97-67A2903FA124}" type="presOf" srcId="{2CA69F7D-3EAE-4288-A014-AD90EB5494FB}" destId="{C6D182B1-48B0-4D68-97D1-094078CB1A2C}" srcOrd="0" destOrd="0" presId="urn:microsoft.com/office/officeart/2018/2/layout/IconVerticalSolidList"/>
    <dgm:cxn modelId="{16951971-B0AF-4768-9C3D-4CF311C7A308}" type="presOf" srcId="{C70340E2-71E6-4897-8783-50D277721421}" destId="{C156D74E-7D40-48E9-AC14-0F71C7C9C4B5}" srcOrd="0" destOrd="0" presId="urn:microsoft.com/office/officeart/2018/2/layout/IconVerticalSolidList"/>
    <dgm:cxn modelId="{FC64F9B7-CA9F-4A94-A4D1-2F4062C18D28}" type="presOf" srcId="{E9360968-A930-486D-98F8-47029BB4E6DC}" destId="{C5BCCC08-F7C5-4CE4-8DE3-DE64EE6E11C2}" srcOrd="0" destOrd="0" presId="urn:microsoft.com/office/officeart/2018/2/layout/IconVerticalSolidList"/>
    <dgm:cxn modelId="{399C67C4-06E7-46F6-9B7C-B59DB9991BFB}" srcId="{C3344A7D-6A19-4369-B83E-6735D6F629BC}" destId="{C70340E2-71E6-4897-8783-50D277721421}" srcOrd="1" destOrd="0" parTransId="{071AC286-D761-4AAC-B083-0B35B0D39D4D}" sibTransId="{D8E9EF4D-38DA-4424-841C-C214047AAC30}"/>
    <dgm:cxn modelId="{EF3562D4-10DF-4C7B-93D4-A6F7945E2C1B}" srcId="{C3344A7D-6A19-4369-B83E-6735D6F629BC}" destId="{2CA69F7D-3EAE-4288-A014-AD90EB5494FB}" srcOrd="0" destOrd="0" parTransId="{0FA88525-91C6-403A-9062-34115AA6EC69}" sibTransId="{14616882-FB5B-4B0F-8191-208A40181B2D}"/>
    <dgm:cxn modelId="{2B084939-BF1B-4726-AAED-31AD71756E0D}" type="presParOf" srcId="{D08BB12C-E8F7-4D98-85D0-8B571711CABB}" destId="{D402EE6A-E155-4F99-BD0C-86518491EF62}" srcOrd="0" destOrd="0" presId="urn:microsoft.com/office/officeart/2018/2/layout/IconVerticalSolidList"/>
    <dgm:cxn modelId="{FA1631E7-FAED-45C0-B80D-4C7598F22695}" type="presParOf" srcId="{D402EE6A-E155-4F99-BD0C-86518491EF62}" destId="{E6FD5C66-9380-4636-B627-7E42A2A9FD31}" srcOrd="0" destOrd="0" presId="urn:microsoft.com/office/officeart/2018/2/layout/IconVerticalSolidList"/>
    <dgm:cxn modelId="{49184B31-AEC9-4B55-B60E-EF9663D856CC}" type="presParOf" srcId="{D402EE6A-E155-4F99-BD0C-86518491EF62}" destId="{62ABC9F6-E847-4AEF-AA92-9373361CD95A}" srcOrd="1" destOrd="0" presId="urn:microsoft.com/office/officeart/2018/2/layout/IconVerticalSolidList"/>
    <dgm:cxn modelId="{5B4AA192-7F6D-4087-A73C-DFC3C6B416B7}" type="presParOf" srcId="{D402EE6A-E155-4F99-BD0C-86518491EF62}" destId="{619DA035-2D38-4097-9FEA-399E8637C63A}" srcOrd="2" destOrd="0" presId="urn:microsoft.com/office/officeart/2018/2/layout/IconVerticalSolidList"/>
    <dgm:cxn modelId="{E5825FEE-3373-4819-BC4A-2A788EB2F23F}" type="presParOf" srcId="{D402EE6A-E155-4F99-BD0C-86518491EF62}" destId="{C6D182B1-48B0-4D68-97D1-094078CB1A2C}" srcOrd="3" destOrd="0" presId="urn:microsoft.com/office/officeart/2018/2/layout/IconVerticalSolidList"/>
    <dgm:cxn modelId="{171A5C4F-8581-40E1-ADFE-00EDCCA813E7}" type="presParOf" srcId="{D08BB12C-E8F7-4D98-85D0-8B571711CABB}" destId="{EA77603B-5D4F-4BDF-84D4-3311F7B9FE25}" srcOrd="1" destOrd="0" presId="urn:microsoft.com/office/officeart/2018/2/layout/IconVerticalSolidList"/>
    <dgm:cxn modelId="{BA00DDCA-DC4E-4349-83D0-C320A30F3867}" type="presParOf" srcId="{D08BB12C-E8F7-4D98-85D0-8B571711CABB}" destId="{428A3411-3367-4F5E-9823-FA3DD979DA1C}" srcOrd="2" destOrd="0" presId="urn:microsoft.com/office/officeart/2018/2/layout/IconVerticalSolidList"/>
    <dgm:cxn modelId="{4396D26C-73E6-4CE4-8B8B-7173C9530A70}" type="presParOf" srcId="{428A3411-3367-4F5E-9823-FA3DD979DA1C}" destId="{5E048F90-D5D2-469C-8C44-7BBFBAC887B8}" srcOrd="0" destOrd="0" presId="urn:microsoft.com/office/officeart/2018/2/layout/IconVerticalSolidList"/>
    <dgm:cxn modelId="{4FCF669E-4824-403A-AA77-C096336D1771}" type="presParOf" srcId="{428A3411-3367-4F5E-9823-FA3DD979DA1C}" destId="{0F9D30B4-B345-4E58-B17F-0A74BA694DEC}" srcOrd="1" destOrd="0" presId="urn:microsoft.com/office/officeart/2018/2/layout/IconVerticalSolidList"/>
    <dgm:cxn modelId="{BE5A0667-505D-464C-A239-53F2161E102B}" type="presParOf" srcId="{428A3411-3367-4F5E-9823-FA3DD979DA1C}" destId="{E6EF74B4-4386-4449-85E0-9EEF9DF98DD9}" srcOrd="2" destOrd="0" presId="urn:microsoft.com/office/officeart/2018/2/layout/IconVerticalSolidList"/>
    <dgm:cxn modelId="{66321B05-9842-4110-A568-FFA85209C4A1}" type="presParOf" srcId="{428A3411-3367-4F5E-9823-FA3DD979DA1C}" destId="{C156D74E-7D40-48E9-AC14-0F71C7C9C4B5}" srcOrd="3" destOrd="0" presId="urn:microsoft.com/office/officeart/2018/2/layout/IconVerticalSolidList"/>
    <dgm:cxn modelId="{1E76D587-DD3D-4D24-B1C5-112DBBB6B1C5}" type="presParOf" srcId="{D08BB12C-E8F7-4D98-85D0-8B571711CABB}" destId="{7D6F8ADC-AC44-4B25-A78B-FFCA191D2F8A}" srcOrd="3" destOrd="0" presId="urn:microsoft.com/office/officeart/2018/2/layout/IconVerticalSolidList"/>
    <dgm:cxn modelId="{6868D995-D480-41F6-804D-76CCFD807794}" type="presParOf" srcId="{D08BB12C-E8F7-4D98-85D0-8B571711CABB}" destId="{95F95995-3ABD-4658-BDB6-8636707C449F}" srcOrd="4" destOrd="0" presId="urn:microsoft.com/office/officeart/2018/2/layout/IconVerticalSolidList"/>
    <dgm:cxn modelId="{52747BD2-311B-47C1-90D4-3D00B3AF0031}" type="presParOf" srcId="{95F95995-3ABD-4658-BDB6-8636707C449F}" destId="{9DCC01B5-9D35-441E-83A3-64F81482E6AA}" srcOrd="0" destOrd="0" presId="urn:microsoft.com/office/officeart/2018/2/layout/IconVerticalSolidList"/>
    <dgm:cxn modelId="{71B137E9-18F9-4952-8ABB-8AB9E9E79298}" type="presParOf" srcId="{95F95995-3ABD-4658-BDB6-8636707C449F}" destId="{1DE620F0-DE2C-46AE-A41C-B4FBB9CA4568}" srcOrd="1" destOrd="0" presId="urn:microsoft.com/office/officeart/2018/2/layout/IconVerticalSolidList"/>
    <dgm:cxn modelId="{F1E503DF-04F7-41BF-B179-F41B3444E5F2}" type="presParOf" srcId="{95F95995-3ABD-4658-BDB6-8636707C449F}" destId="{2CA988EA-AB64-4FEE-ABFF-ADE68D06DBFA}" srcOrd="2" destOrd="0" presId="urn:microsoft.com/office/officeart/2018/2/layout/IconVerticalSolidList"/>
    <dgm:cxn modelId="{1F043D77-7294-4BEC-8D8F-796B07C63EB8}" type="presParOf" srcId="{95F95995-3ABD-4658-BDB6-8636707C449F}" destId="{C5BCCC08-F7C5-4CE4-8DE3-DE64EE6E11C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B1CF77-26A6-49A0-99ED-0DDD11D25362}"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F580C841-90D8-443D-936E-0BB0A5426524}">
      <dgm:prSet/>
      <dgm:spPr/>
      <dgm:t>
        <a:bodyPr/>
        <a:lstStyle/>
        <a:p>
          <a:r>
            <a:rPr lang="en-US"/>
            <a:t>United Way 211</a:t>
          </a:r>
        </a:p>
      </dgm:t>
    </dgm:pt>
    <dgm:pt modelId="{E97CFF37-DAE3-45BB-A0B1-95F4A54A96E5}" type="parTrans" cxnId="{873E61A3-4A8B-4AF9-A83A-BC037E63A5CF}">
      <dgm:prSet/>
      <dgm:spPr/>
      <dgm:t>
        <a:bodyPr/>
        <a:lstStyle/>
        <a:p>
          <a:endParaRPr lang="en-US"/>
        </a:p>
      </dgm:t>
    </dgm:pt>
    <dgm:pt modelId="{4B2CA666-B9D4-40BB-A9BB-4C168FD0535D}" type="sibTrans" cxnId="{873E61A3-4A8B-4AF9-A83A-BC037E63A5CF}">
      <dgm:prSet/>
      <dgm:spPr/>
      <dgm:t>
        <a:bodyPr/>
        <a:lstStyle/>
        <a:p>
          <a:endParaRPr lang="en-US"/>
        </a:p>
      </dgm:t>
    </dgm:pt>
    <dgm:pt modelId="{80BB9965-E11F-4840-BB42-AD5BB5FA1397}">
      <dgm:prSet/>
      <dgm:spPr/>
      <dgm:t>
        <a:bodyPr/>
        <a:lstStyle/>
        <a:p>
          <a:r>
            <a:rPr lang="en-US"/>
            <a:t>Center for Dialog and Resolution </a:t>
          </a:r>
        </a:p>
      </dgm:t>
    </dgm:pt>
    <dgm:pt modelId="{4B493179-2282-4B26-A9E0-398123CAE19A}" type="parTrans" cxnId="{825DDF5A-2C19-42E3-A259-D2037F5C7E8F}">
      <dgm:prSet/>
      <dgm:spPr/>
      <dgm:t>
        <a:bodyPr/>
        <a:lstStyle/>
        <a:p>
          <a:endParaRPr lang="en-US"/>
        </a:p>
      </dgm:t>
    </dgm:pt>
    <dgm:pt modelId="{8F9AF928-0034-494D-AC18-999A53B86A9B}" type="sibTrans" cxnId="{825DDF5A-2C19-42E3-A259-D2037F5C7E8F}">
      <dgm:prSet/>
      <dgm:spPr/>
      <dgm:t>
        <a:bodyPr/>
        <a:lstStyle/>
        <a:p>
          <a:endParaRPr lang="en-US"/>
        </a:p>
      </dgm:t>
    </dgm:pt>
    <dgm:pt modelId="{1621695B-6F8D-4BE0-811E-35D34C92D7E9}">
      <dgm:prSet/>
      <dgm:spPr/>
      <dgm:t>
        <a:bodyPr/>
        <a:lstStyle/>
        <a:p>
          <a:r>
            <a:rPr lang="en-US" dirty="0"/>
            <a:t>Tacomaprobono</a:t>
          </a:r>
        </a:p>
      </dgm:t>
    </dgm:pt>
    <dgm:pt modelId="{ECC249B9-9C5D-49B6-A3DF-8D05E1C86D7F}" type="parTrans" cxnId="{D4A676D9-CF15-4742-9ACD-6FF3040D57C9}">
      <dgm:prSet/>
      <dgm:spPr/>
      <dgm:t>
        <a:bodyPr/>
        <a:lstStyle/>
        <a:p>
          <a:endParaRPr lang="en-US"/>
        </a:p>
      </dgm:t>
    </dgm:pt>
    <dgm:pt modelId="{D6118325-4925-4A95-89D6-DF9D68264790}" type="sibTrans" cxnId="{D4A676D9-CF15-4742-9ACD-6FF3040D57C9}">
      <dgm:prSet/>
      <dgm:spPr/>
      <dgm:t>
        <a:bodyPr/>
        <a:lstStyle/>
        <a:p>
          <a:endParaRPr lang="en-US"/>
        </a:p>
      </dgm:t>
    </dgm:pt>
    <dgm:pt modelId="{18497416-0806-4F9C-9FD3-0299C154A026}">
      <dgm:prSet/>
      <dgm:spPr/>
      <dgm:t>
        <a:bodyPr/>
        <a:lstStyle/>
        <a:p>
          <a:r>
            <a:rPr lang="en-US"/>
            <a:t>Sound Outreach</a:t>
          </a:r>
        </a:p>
      </dgm:t>
    </dgm:pt>
    <dgm:pt modelId="{0058FDA2-C84E-484C-A80D-5045BD00A8FD}" type="parTrans" cxnId="{45BC2CAD-2EE5-4C9A-808B-EB17E23CC9A3}">
      <dgm:prSet/>
      <dgm:spPr/>
      <dgm:t>
        <a:bodyPr/>
        <a:lstStyle/>
        <a:p>
          <a:endParaRPr lang="en-US"/>
        </a:p>
      </dgm:t>
    </dgm:pt>
    <dgm:pt modelId="{91ADDA36-FF12-4BF5-89FE-FB1EB3D4152C}" type="sibTrans" cxnId="{45BC2CAD-2EE5-4C9A-808B-EB17E23CC9A3}">
      <dgm:prSet/>
      <dgm:spPr/>
      <dgm:t>
        <a:bodyPr/>
        <a:lstStyle/>
        <a:p>
          <a:endParaRPr lang="en-US"/>
        </a:p>
      </dgm:t>
    </dgm:pt>
    <dgm:pt modelId="{AF305609-92C6-4EE8-872A-73594D20C3D1}">
      <dgm:prSet/>
      <dgm:spPr/>
      <dgm:t>
        <a:bodyPr/>
        <a:lstStyle/>
        <a:p>
          <a:r>
            <a:rPr lang="en-US"/>
            <a:t>City of Tacoma</a:t>
          </a:r>
        </a:p>
      </dgm:t>
    </dgm:pt>
    <dgm:pt modelId="{D45363C9-0FE1-4DFF-BB33-755500E194A0}" type="parTrans" cxnId="{ACA8DC4E-59A8-48EF-BCBE-DBEF27BF7CC1}">
      <dgm:prSet/>
      <dgm:spPr/>
      <dgm:t>
        <a:bodyPr/>
        <a:lstStyle/>
        <a:p>
          <a:endParaRPr lang="en-US"/>
        </a:p>
      </dgm:t>
    </dgm:pt>
    <dgm:pt modelId="{7D01170E-4A02-4529-A69C-49269A90BD90}" type="sibTrans" cxnId="{ACA8DC4E-59A8-48EF-BCBE-DBEF27BF7CC1}">
      <dgm:prSet/>
      <dgm:spPr/>
      <dgm:t>
        <a:bodyPr/>
        <a:lstStyle/>
        <a:p>
          <a:endParaRPr lang="en-US"/>
        </a:p>
      </dgm:t>
    </dgm:pt>
    <dgm:pt modelId="{3C5694EC-B7E2-4BBC-835D-7E4483E630D7}">
      <dgm:prSet/>
      <dgm:spPr/>
      <dgm:t>
        <a:bodyPr/>
        <a:lstStyle/>
        <a:p>
          <a:r>
            <a:rPr lang="en-US"/>
            <a:t>City of Lakewood</a:t>
          </a:r>
        </a:p>
      </dgm:t>
    </dgm:pt>
    <dgm:pt modelId="{6519C134-57DA-4FCB-A28B-4D6EAA6CDA14}" type="parTrans" cxnId="{0C63C15F-949C-4754-BFFE-BC6F0A9A242B}">
      <dgm:prSet/>
      <dgm:spPr/>
      <dgm:t>
        <a:bodyPr/>
        <a:lstStyle/>
        <a:p>
          <a:endParaRPr lang="en-US"/>
        </a:p>
      </dgm:t>
    </dgm:pt>
    <dgm:pt modelId="{851B5859-E168-4D20-91D6-4B578459DC36}" type="sibTrans" cxnId="{0C63C15F-949C-4754-BFFE-BC6F0A9A242B}">
      <dgm:prSet/>
      <dgm:spPr/>
      <dgm:t>
        <a:bodyPr/>
        <a:lstStyle/>
        <a:p>
          <a:endParaRPr lang="en-US"/>
        </a:p>
      </dgm:t>
    </dgm:pt>
    <dgm:pt modelId="{1C37D598-D997-4251-AC60-02C11FF07E54}" type="pres">
      <dgm:prSet presAssocID="{ADB1CF77-26A6-49A0-99ED-0DDD11D25362}" presName="diagram" presStyleCnt="0">
        <dgm:presLayoutVars>
          <dgm:dir/>
          <dgm:resizeHandles val="exact"/>
        </dgm:presLayoutVars>
      </dgm:prSet>
      <dgm:spPr/>
    </dgm:pt>
    <dgm:pt modelId="{5ACC74D9-D6A7-4F6D-8EE1-59B1056F959C}" type="pres">
      <dgm:prSet presAssocID="{F580C841-90D8-443D-936E-0BB0A5426524}" presName="node" presStyleLbl="node1" presStyleIdx="0" presStyleCnt="6">
        <dgm:presLayoutVars>
          <dgm:bulletEnabled val="1"/>
        </dgm:presLayoutVars>
      </dgm:prSet>
      <dgm:spPr/>
    </dgm:pt>
    <dgm:pt modelId="{7F26410C-FA09-4551-A709-A319592187B0}" type="pres">
      <dgm:prSet presAssocID="{4B2CA666-B9D4-40BB-A9BB-4C168FD0535D}" presName="sibTrans" presStyleCnt="0"/>
      <dgm:spPr/>
    </dgm:pt>
    <dgm:pt modelId="{E4CCEF0A-36F7-4B69-A3CF-3DA6DB9B5777}" type="pres">
      <dgm:prSet presAssocID="{80BB9965-E11F-4840-BB42-AD5BB5FA1397}" presName="node" presStyleLbl="node1" presStyleIdx="1" presStyleCnt="6">
        <dgm:presLayoutVars>
          <dgm:bulletEnabled val="1"/>
        </dgm:presLayoutVars>
      </dgm:prSet>
      <dgm:spPr/>
    </dgm:pt>
    <dgm:pt modelId="{B7860C09-E08F-4ADE-8E70-05D2A7DC8B72}" type="pres">
      <dgm:prSet presAssocID="{8F9AF928-0034-494D-AC18-999A53B86A9B}" presName="sibTrans" presStyleCnt="0"/>
      <dgm:spPr/>
    </dgm:pt>
    <dgm:pt modelId="{40E1C685-B422-4393-9A3D-A3DCDFC87AA1}" type="pres">
      <dgm:prSet presAssocID="{1621695B-6F8D-4BE0-811E-35D34C92D7E9}" presName="node" presStyleLbl="node1" presStyleIdx="2" presStyleCnt="6">
        <dgm:presLayoutVars>
          <dgm:bulletEnabled val="1"/>
        </dgm:presLayoutVars>
      </dgm:prSet>
      <dgm:spPr/>
    </dgm:pt>
    <dgm:pt modelId="{1284EC5E-F77F-48B5-92A4-62989CBE62F6}" type="pres">
      <dgm:prSet presAssocID="{D6118325-4925-4A95-89D6-DF9D68264790}" presName="sibTrans" presStyleCnt="0"/>
      <dgm:spPr/>
    </dgm:pt>
    <dgm:pt modelId="{E4643600-8AC5-4C05-8A10-3915B3CFDDBF}" type="pres">
      <dgm:prSet presAssocID="{18497416-0806-4F9C-9FD3-0299C154A026}" presName="node" presStyleLbl="node1" presStyleIdx="3" presStyleCnt="6">
        <dgm:presLayoutVars>
          <dgm:bulletEnabled val="1"/>
        </dgm:presLayoutVars>
      </dgm:prSet>
      <dgm:spPr/>
    </dgm:pt>
    <dgm:pt modelId="{5CABE38D-7295-4EAB-AC22-D13DE041FC39}" type="pres">
      <dgm:prSet presAssocID="{91ADDA36-FF12-4BF5-89FE-FB1EB3D4152C}" presName="sibTrans" presStyleCnt="0"/>
      <dgm:spPr/>
    </dgm:pt>
    <dgm:pt modelId="{19BB447B-A24D-48AA-A7B5-8D7143734274}" type="pres">
      <dgm:prSet presAssocID="{AF305609-92C6-4EE8-872A-73594D20C3D1}" presName="node" presStyleLbl="node1" presStyleIdx="4" presStyleCnt="6">
        <dgm:presLayoutVars>
          <dgm:bulletEnabled val="1"/>
        </dgm:presLayoutVars>
      </dgm:prSet>
      <dgm:spPr/>
    </dgm:pt>
    <dgm:pt modelId="{08F013C9-E4CF-473D-B491-704D0C188D31}" type="pres">
      <dgm:prSet presAssocID="{7D01170E-4A02-4529-A69C-49269A90BD90}" presName="sibTrans" presStyleCnt="0"/>
      <dgm:spPr/>
    </dgm:pt>
    <dgm:pt modelId="{C98D9EE0-869E-40DD-A44B-0DAEC90E3E9E}" type="pres">
      <dgm:prSet presAssocID="{3C5694EC-B7E2-4BBC-835D-7E4483E630D7}" presName="node" presStyleLbl="node1" presStyleIdx="5" presStyleCnt="6">
        <dgm:presLayoutVars>
          <dgm:bulletEnabled val="1"/>
        </dgm:presLayoutVars>
      </dgm:prSet>
      <dgm:spPr/>
    </dgm:pt>
  </dgm:ptLst>
  <dgm:cxnLst>
    <dgm:cxn modelId="{CF01FA1C-2E9F-4B19-AE75-422C64F973D7}" type="presOf" srcId="{80BB9965-E11F-4840-BB42-AD5BB5FA1397}" destId="{E4CCEF0A-36F7-4B69-A3CF-3DA6DB9B5777}" srcOrd="0" destOrd="0" presId="urn:microsoft.com/office/officeart/2005/8/layout/default"/>
    <dgm:cxn modelId="{332B522F-0BD4-49E6-AC18-65A5DD867F5B}" type="presOf" srcId="{F580C841-90D8-443D-936E-0BB0A5426524}" destId="{5ACC74D9-D6A7-4F6D-8EE1-59B1056F959C}" srcOrd="0" destOrd="0" presId="urn:microsoft.com/office/officeart/2005/8/layout/default"/>
    <dgm:cxn modelId="{0C63C15F-949C-4754-BFFE-BC6F0A9A242B}" srcId="{ADB1CF77-26A6-49A0-99ED-0DDD11D25362}" destId="{3C5694EC-B7E2-4BBC-835D-7E4483E630D7}" srcOrd="5" destOrd="0" parTransId="{6519C134-57DA-4FCB-A28B-4D6EAA6CDA14}" sibTransId="{851B5859-E168-4D20-91D6-4B578459DC36}"/>
    <dgm:cxn modelId="{9BF25F66-1BBE-4B4C-9EC5-B31B433D42B0}" type="presOf" srcId="{3C5694EC-B7E2-4BBC-835D-7E4483E630D7}" destId="{C98D9EE0-869E-40DD-A44B-0DAEC90E3E9E}" srcOrd="0" destOrd="0" presId="urn:microsoft.com/office/officeart/2005/8/layout/default"/>
    <dgm:cxn modelId="{3638EC6C-6D36-4C25-B49E-1E930ABD8759}" type="presOf" srcId="{1621695B-6F8D-4BE0-811E-35D34C92D7E9}" destId="{40E1C685-B422-4393-9A3D-A3DCDFC87AA1}" srcOrd="0" destOrd="0" presId="urn:microsoft.com/office/officeart/2005/8/layout/default"/>
    <dgm:cxn modelId="{ACA8DC4E-59A8-48EF-BCBE-DBEF27BF7CC1}" srcId="{ADB1CF77-26A6-49A0-99ED-0DDD11D25362}" destId="{AF305609-92C6-4EE8-872A-73594D20C3D1}" srcOrd="4" destOrd="0" parTransId="{D45363C9-0FE1-4DFF-BB33-755500E194A0}" sibTransId="{7D01170E-4A02-4529-A69C-49269A90BD90}"/>
    <dgm:cxn modelId="{825DDF5A-2C19-42E3-A259-D2037F5C7E8F}" srcId="{ADB1CF77-26A6-49A0-99ED-0DDD11D25362}" destId="{80BB9965-E11F-4840-BB42-AD5BB5FA1397}" srcOrd="1" destOrd="0" parTransId="{4B493179-2282-4B26-A9E0-398123CAE19A}" sibTransId="{8F9AF928-0034-494D-AC18-999A53B86A9B}"/>
    <dgm:cxn modelId="{873E61A3-4A8B-4AF9-A83A-BC037E63A5CF}" srcId="{ADB1CF77-26A6-49A0-99ED-0DDD11D25362}" destId="{F580C841-90D8-443D-936E-0BB0A5426524}" srcOrd="0" destOrd="0" parTransId="{E97CFF37-DAE3-45BB-A0B1-95F4A54A96E5}" sibTransId="{4B2CA666-B9D4-40BB-A9BB-4C168FD0535D}"/>
    <dgm:cxn modelId="{45BC2CAD-2EE5-4C9A-808B-EB17E23CC9A3}" srcId="{ADB1CF77-26A6-49A0-99ED-0DDD11D25362}" destId="{18497416-0806-4F9C-9FD3-0299C154A026}" srcOrd="3" destOrd="0" parTransId="{0058FDA2-C84E-484C-A80D-5045BD00A8FD}" sibTransId="{91ADDA36-FF12-4BF5-89FE-FB1EB3D4152C}"/>
    <dgm:cxn modelId="{273E6ABB-388D-4093-81D9-763B9C237404}" type="presOf" srcId="{AF305609-92C6-4EE8-872A-73594D20C3D1}" destId="{19BB447B-A24D-48AA-A7B5-8D7143734274}" srcOrd="0" destOrd="0" presId="urn:microsoft.com/office/officeart/2005/8/layout/default"/>
    <dgm:cxn modelId="{B192C2C1-4D3D-4C03-9287-B6D92B70CF69}" type="presOf" srcId="{18497416-0806-4F9C-9FD3-0299C154A026}" destId="{E4643600-8AC5-4C05-8A10-3915B3CFDDBF}" srcOrd="0" destOrd="0" presId="urn:microsoft.com/office/officeart/2005/8/layout/default"/>
    <dgm:cxn modelId="{D4A676D9-CF15-4742-9ACD-6FF3040D57C9}" srcId="{ADB1CF77-26A6-49A0-99ED-0DDD11D25362}" destId="{1621695B-6F8D-4BE0-811E-35D34C92D7E9}" srcOrd="2" destOrd="0" parTransId="{ECC249B9-9C5D-49B6-A3DF-8D05E1C86D7F}" sibTransId="{D6118325-4925-4A95-89D6-DF9D68264790}"/>
    <dgm:cxn modelId="{B858F5EA-9B63-484A-ACE6-655C95187B30}" type="presOf" srcId="{ADB1CF77-26A6-49A0-99ED-0DDD11D25362}" destId="{1C37D598-D997-4251-AC60-02C11FF07E54}" srcOrd="0" destOrd="0" presId="urn:microsoft.com/office/officeart/2005/8/layout/default"/>
    <dgm:cxn modelId="{6A751849-FFBE-4508-9BF9-4F18E0FC58AB}" type="presParOf" srcId="{1C37D598-D997-4251-AC60-02C11FF07E54}" destId="{5ACC74D9-D6A7-4F6D-8EE1-59B1056F959C}" srcOrd="0" destOrd="0" presId="urn:microsoft.com/office/officeart/2005/8/layout/default"/>
    <dgm:cxn modelId="{DA66C6CE-D380-419E-AA81-29464A2BC934}" type="presParOf" srcId="{1C37D598-D997-4251-AC60-02C11FF07E54}" destId="{7F26410C-FA09-4551-A709-A319592187B0}" srcOrd="1" destOrd="0" presId="urn:microsoft.com/office/officeart/2005/8/layout/default"/>
    <dgm:cxn modelId="{9D6768BA-5CA7-40DE-8BFF-EAFE3EEE3B66}" type="presParOf" srcId="{1C37D598-D997-4251-AC60-02C11FF07E54}" destId="{E4CCEF0A-36F7-4B69-A3CF-3DA6DB9B5777}" srcOrd="2" destOrd="0" presId="urn:microsoft.com/office/officeart/2005/8/layout/default"/>
    <dgm:cxn modelId="{6D39B1D2-3633-41BD-9CAE-69BAD10D1523}" type="presParOf" srcId="{1C37D598-D997-4251-AC60-02C11FF07E54}" destId="{B7860C09-E08F-4ADE-8E70-05D2A7DC8B72}" srcOrd="3" destOrd="0" presId="urn:microsoft.com/office/officeart/2005/8/layout/default"/>
    <dgm:cxn modelId="{9235F711-FBF2-4D11-9182-556CD6F1F196}" type="presParOf" srcId="{1C37D598-D997-4251-AC60-02C11FF07E54}" destId="{40E1C685-B422-4393-9A3D-A3DCDFC87AA1}" srcOrd="4" destOrd="0" presId="urn:microsoft.com/office/officeart/2005/8/layout/default"/>
    <dgm:cxn modelId="{03830B70-B401-44F3-ABDF-40A63779C057}" type="presParOf" srcId="{1C37D598-D997-4251-AC60-02C11FF07E54}" destId="{1284EC5E-F77F-48B5-92A4-62989CBE62F6}" srcOrd="5" destOrd="0" presId="urn:microsoft.com/office/officeart/2005/8/layout/default"/>
    <dgm:cxn modelId="{12C05E2C-0D11-4638-B56A-667DCD0D38EB}" type="presParOf" srcId="{1C37D598-D997-4251-AC60-02C11FF07E54}" destId="{E4643600-8AC5-4C05-8A10-3915B3CFDDBF}" srcOrd="6" destOrd="0" presId="urn:microsoft.com/office/officeart/2005/8/layout/default"/>
    <dgm:cxn modelId="{A6BB67D4-56A7-4A7B-99B1-99E64FE4C552}" type="presParOf" srcId="{1C37D598-D997-4251-AC60-02C11FF07E54}" destId="{5CABE38D-7295-4EAB-AC22-D13DE041FC39}" srcOrd="7" destOrd="0" presId="urn:microsoft.com/office/officeart/2005/8/layout/default"/>
    <dgm:cxn modelId="{3D8683E7-901E-4A0C-99A5-49B7825D5B25}" type="presParOf" srcId="{1C37D598-D997-4251-AC60-02C11FF07E54}" destId="{19BB447B-A24D-48AA-A7B5-8D7143734274}" srcOrd="8" destOrd="0" presId="urn:microsoft.com/office/officeart/2005/8/layout/default"/>
    <dgm:cxn modelId="{FB655DD0-E189-4489-9391-DCF1AD6B5BBC}" type="presParOf" srcId="{1C37D598-D997-4251-AC60-02C11FF07E54}" destId="{08F013C9-E4CF-473D-B491-704D0C188D31}" srcOrd="9" destOrd="0" presId="urn:microsoft.com/office/officeart/2005/8/layout/default"/>
    <dgm:cxn modelId="{D2340FA7-C278-4448-A76D-32C6156E0BF8}" type="presParOf" srcId="{1C37D598-D997-4251-AC60-02C11FF07E54}" destId="{C98D9EE0-869E-40DD-A44B-0DAEC90E3E9E}"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88D716-01ED-46D9-8ABE-8CD13CB4609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FF00BE-55E3-4521-A5B0-87EF1DF2AAD9}">
      <dgm:prSet/>
      <dgm:spPr/>
      <dgm:t>
        <a:bodyPr/>
        <a:lstStyle/>
        <a:p>
          <a:pPr>
            <a:lnSpc>
              <a:spcPct val="100000"/>
            </a:lnSpc>
            <a:defRPr cap="all"/>
          </a:pPr>
          <a:r>
            <a:rPr lang="en-US" dirty="0"/>
            <a:t>Online:   </a:t>
          </a:r>
        </a:p>
        <a:p>
          <a:pPr>
            <a:lnSpc>
              <a:spcPct val="100000"/>
            </a:lnSpc>
            <a:defRPr cap="all"/>
          </a:pPr>
          <a:r>
            <a:rPr lang="en-US" dirty="0"/>
            <a:t>(5 languages)</a:t>
          </a:r>
        </a:p>
      </dgm:t>
    </dgm:pt>
    <dgm:pt modelId="{85283A49-8AF3-4A4D-AA4C-8E0299DB40B2}" type="parTrans" cxnId="{9224BA1B-7D77-465A-966E-E420DE532E60}">
      <dgm:prSet/>
      <dgm:spPr/>
      <dgm:t>
        <a:bodyPr/>
        <a:lstStyle/>
        <a:p>
          <a:endParaRPr lang="en-US"/>
        </a:p>
      </dgm:t>
    </dgm:pt>
    <dgm:pt modelId="{59D723E4-BD09-4B65-A0F5-1DC2BFB58AA6}" type="sibTrans" cxnId="{9224BA1B-7D77-465A-966E-E420DE532E60}">
      <dgm:prSet/>
      <dgm:spPr/>
      <dgm:t>
        <a:bodyPr/>
        <a:lstStyle/>
        <a:p>
          <a:endParaRPr lang="en-US"/>
        </a:p>
      </dgm:t>
    </dgm:pt>
    <dgm:pt modelId="{4E6121CD-6ED4-4457-8AB1-CF93373B415D}">
      <dgm:prSet/>
      <dgm:spPr/>
      <dgm:t>
        <a:bodyPr/>
        <a:lstStyle/>
        <a:p>
          <a:pPr>
            <a:lnSpc>
              <a:spcPct val="100000"/>
            </a:lnSpc>
            <a:defRPr cap="all"/>
          </a:pPr>
          <a:r>
            <a:rPr lang="en-US" dirty="0"/>
            <a:t>Calling 211 </a:t>
          </a:r>
        </a:p>
        <a:p>
          <a:pPr>
            <a:lnSpc>
              <a:spcPct val="100000"/>
            </a:lnSpc>
            <a:defRPr cap="all"/>
          </a:pPr>
          <a:r>
            <a:rPr lang="en-US" dirty="0"/>
            <a:t>(over 200 languages)</a:t>
          </a:r>
        </a:p>
      </dgm:t>
    </dgm:pt>
    <dgm:pt modelId="{E45D905D-3426-4ADC-99F0-C46C6680DA23}" type="parTrans" cxnId="{DC2515A3-FEF1-4F6E-B012-FE9E346DAFEE}">
      <dgm:prSet/>
      <dgm:spPr/>
      <dgm:t>
        <a:bodyPr/>
        <a:lstStyle/>
        <a:p>
          <a:endParaRPr lang="en-US"/>
        </a:p>
      </dgm:t>
    </dgm:pt>
    <dgm:pt modelId="{DD51B8D6-2DB8-4C93-95B2-7AEC53A6D753}" type="sibTrans" cxnId="{DC2515A3-FEF1-4F6E-B012-FE9E346DAFEE}">
      <dgm:prSet/>
      <dgm:spPr/>
      <dgm:t>
        <a:bodyPr/>
        <a:lstStyle/>
        <a:p>
          <a:endParaRPr lang="en-US"/>
        </a:p>
      </dgm:t>
    </dgm:pt>
    <dgm:pt modelId="{F8871716-1ADC-4BD9-BB1C-AED3A6A83527}">
      <dgm:prSet/>
      <dgm:spPr/>
      <dgm:t>
        <a:bodyPr/>
        <a:lstStyle/>
        <a:p>
          <a:pPr>
            <a:lnSpc>
              <a:spcPct val="100000"/>
            </a:lnSpc>
            <a:defRPr cap="all"/>
          </a:pPr>
          <a:r>
            <a:rPr lang="en-US" dirty="0"/>
            <a:t>In-person with one of our service providers</a:t>
          </a:r>
        </a:p>
      </dgm:t>
    </dgm:pt>
    <dgm:pt modelId="{B2A966D7-10F2-46F8-BE32-D1FA488DF3DC}" type="parTrans" cxnId="{FE23065B-086D-46D4-9A4C-670BFDFE5168}">
      <dgm:prSet/>
      <dgm:spPr/>
      <dgm:t>
        <a:bodyPr/>
        <a:lstStyle/>
        <a:p>
          <a:endParaRPr lang="en-US"/>
        </a:p>
      </dgm:t>
    </dgm:pt>
    <dgm:pt modelId="{1E6C09B4-2BD6-4AE5-A2DD-28287785C874}" type="sibTrans" cxnId="{FE23065B-086D-46D4-9A4C-670BFDFE5168}">
      <dgm:prSet/>
      <dgm:spPr/>
      <dgm:t>
        <a:bodyPr/>
        <a:lstStyle/>
        <a:p>
          <a:endParaRPr lang="en-US"/>
        </a:p>
      </dgm:t>
    </dgm:pt>
    <dgm:pt modelId="{8388FCA0-7D65-47AF-AA51-CD6146BF5FAC}" type="pres">
      <dgm:prSet presAssocID="{8488D716-01ED-46D9-8ABE-8CD13CB46098}" presName="root" presStyleCnt="0">
        <dgm:presLayoutVars>
          <dgm:dir/>
          <dgm:resizeHandles val="exact"/>
        </dgm:presLayoutVars>
      </dgm:prSet>
      <dgm:spPr/>
    </dgm:pt>
    <dgm:pt modelId="{FECD6565-FD5E-4155-BF99-FAC4D31506E8}" type="pres">
      <dgm:prSet presAssocID="{34FF00BE-55E3-4521-A5B0-87EF1DF2AAD9}" presName="compNode" presStyleCnt="0"/>
      <dgm:spPr/>
    </dgm:pt>
    <dgm:pt modelId="{D810544E-9D2A-42CA-960A-7F544C31BCB5}" type="pres">
      <dgm:prSet presAssocID="{34FF00BE-55E3-4521-A5B0-87EF1DF2AAD9}" presName="iconBgRect" presStyleLbl="bgShp" presStyleIdx="0" presStyleCnt="3"/>
      <dgm:spPr>
        <a:prstGeom prst="round2DiagRect">
          <a:avLst>
            <a:gd name="adj1" fmla="val 29727"/>
            <a:gd name="adj2" fmla="val 0"/>
          </a:avLst>
        </a:prstGeom>
      </dgm:spPr>
    </dgm:pt>
    <dgm:pt modelId="{0D512789-8860-4DE0-9699-2B69B38CA111}" type="pres">
      <dgm:prSet presAssocID="{34FF00BE-55E3-4521-A5B0-87EF1DF2AAD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loud Computing"/>
        </a:ext>
      </dgm:extLst>
    </dgm:pt>
    <dgm:pt modelId="{A4D6A75E-3C74-48BD-89D2-66C6779DDF7C}" type="pres">
      <dgm:prSet presAssocID="{34FF00BE-55E3-4521-A5B0-87EF1DF2AAD9}" presName="spaceRect" presStyleCnt="0"/>
      <dgm:spPr/>
    </dgm:pt>
    <dgm:pt modelId="{72301CB8-80FC-4FDA-BBF8-706A0C2107D9}" type="pres">
      <dgm:prSet presAssocID="{34FF00BE-55E3-4521-A5B0-87EF1DF2AAD9}" presName="textRect" presStyleLbl="revTx" presStyleIdx="0" presStyleCnt="3">
        <dgm:presLayoutVars>
          <dgm:chMax val="1"/>
          <dgm:chPref val="1"/>
        </dgm:presLayoutVars>
      </dgm:prSet>
      <dgm:spPr/>
    </dgm:pt>
    <dgm:pt modelId="{78716DEC-AA21-48F6-B24E-D79E20F52CCB}" type="pres">
      <dgm:prSet presAssocID="{59D723E4-BD09-4B65-A0F5-1DC2BFB58AA6}" presName="sibTrans" presStyleCnt="0"/>
      <dgm:spPr/>
    </dgm:pt>
    <dgm:pt modelId="{1CE3A2FB-9175-48CA-ACA5-54E9F2B685F8}" type="pres">
      <dgm:prSet presAssocID="{4E6121CD-6ED4-4457-8AB1-CF93373B415D}" presName="compNode" presStyleCnt="0"/>
      <dgm:spPr/>
    </dgm:pt>
    <dgm:pt modelId="{CC7ACB66-5914-4FDE-A883-25D2012A6AB8}" type="pres">
      <dgm:prSet presAssocID="{4E6121CD-6ED4-4457-8AB1-CF93373B415D}" presName="iconBgRect" presStyleLbl="bgShp" presStyleIdx="1" presStyleCnt="3"/>
      <dgm:spPr>
        <a:prstGeom prst="round2DiagRect">
          <a:avLst>
            <a:gd name="adj1" fmla="val 29727"/>
            <a:gd name="adj2" fmla="val 0"/>
          </a:avLst>
        </a:prstGeom>
      </dgm:spPr>
    </dgm:pt>
    <dgm:pt modelId="{C1EA3C67-6B58-4E31-BD61-797A2DB9A9A9}" type="pres">
      <dgm:prSet presAssocID="{4E6121CD-6ED4-4457-8AB1-CF93373B415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Telephone"/>
        </a:ext>
      </dgm:extLst>
    </dgm:pt>
    <dgm:pt modelId="{7D6A3C74-A330-42C8-8F91-439F3DC9381C}" type="pres">
      <dgm:prSet presAssocID="{4E6121CD-6ED4-4457-8AB1-CF93373B415D}" presName="spaceRect" presStyleCnt="0"/>
      <dgm:spPr/>
    </dgm:pt>
    <dgm:pt modelId="{5D094288-5F65-4314-98D8-FB993DD807B7}" type="pres">
      <dgm:prSet presAssocID="{4E6121CD-6ED4-4457-8AB1-CF93373B415D}" presName="textRect" presStyleLbl="revTx" presStyleIdx="1" presStyleCnt="3">
        <dgm:presLayoutVars>
          <dgm:chMax val="1"/>
          <dgm:chPref val="1"/>
        </dgm:presLayoutVars>
      </dgm:prSet>
      <dgm:spPr/>
    </dgm:pt>
    <dgm:pt modelId="{A038A13F-B4D5-41E1-8BE7-FFE43A7CDCB5}" type="pres">
      <dgm:prSet presAssocID="{DD51B8D6-2DB8-4C93-95B2-7AEC53A6D753}" presName="sibTrans" presStyleCnt="0"/>
      <dgm:spPr/>
    </dgm:pt>
    <dgm:pt modelId="{8DD82F18-5B98-44D7-A3B9-D6AF115E18FA}" type="pres">
      <dgm:prSet presAssocID="{F8871716-1ADC-4BD9-BB1C-AED3A6A83527}" presName="compNode" presStyleCnt="0"/>
      <dgm:spPr/>
    </dgm:pt>
    <dgm:pt modelId="{0FA60AFD-D289-4008-AD71-E93BB4A0EB0C}" type="pres">
      <dgm:prSet presAssocID="{F8871716-1ADC-4BD9-BB1C-AED3A6A83527}" presName="iconBgRect" presStyleLbl="bgShp" presStyleIdx="2" presStyleCnt="3"/>
      <dgm:spPr>
        <a:prstGeom prst="round2DiagRect">
          <a:avLst>
            <a:gd name="adj1" fmla="val 29727"/>
            <a:gd name="adj2" fmla="val 0"/>
          </a:avLst>
        </a:prstGeom>
      </dgm:spPr>
    </dgm:pt>
    <dgm:pt modelId="{1DE6749F-B88A-4656-9828-53B82749E023}" type="pres">
      <dgm:prSet presAssocID="{F8871716-1ADC-4BD9-BB1C-AED3A6A83527}" presName="iconRect" presStyleLbl="node1" presStyleIdx="2" presStyleCnt="3"/>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pt>
    <dgm:pt modelId="{2879C6EB-F928-4661-AD0D-1A6CE46E4109}" type="pres">
      <dgm:prSet presAssocID="{F8871716-1ADC-4BD9-BB1C-AED3A6A83527}" presName="spaceRect" presStyleCnt="0"/>
      <dgm:spPr/>
    </dgm:pt>
    <dgm:pt modelId="{112656A3-FF7E-4B06-9EC4-E4E6FA4F3CB2}" type="pres">
      <dgm:prSet presAssocID="{F8871716-1ADC-4BD9-BB1C-AED3A6A83527}" presName="textRect" presStyleLbl="revTx" presStyleIdx="2" presStyleCnt="3">
        <dgm:presLayoutVars>
          <dgm:chMax val="1"/>
          <dgm:chPref val="1"/>
        </dgm:presLayoutVars>
      </dgm:prSet>
      <dgm:spPr/>
    </dgm:pt>
  </dgm:ptLst>
  <dgm:cxnLst>
    <dgm:cxn modelId="{B29B8D09-B008-4A9B-B7FC-9A153CD1362A}" type="presOf" srcId="{F8871716-1ADC-4BD9-BB1C-AED3A6A83527}" destId="{112656A3-FF7E-4B06-9EC4-E4E6FA4F3CB2}" srcOrd="0" destOrd="0" presId="urn:microsoft.com/office/officeart/2018/5/layout/IconLeafLabelList"/>
    <dgm:cxn modelId="{9224BA1B-7D77-465A-966E-E420DE532E60}" srcId="{8488D716-01ED-46D9-8ABE-8CD13CB46098}" destId="{34FF00BE-55E3-4521-A5B0-87EF1DF2AAD9}" srcOrd="0" destOrd="0" parTransId="{85283A49-8AF3-4A4D-AA4C-8E0299DB40B2}" sibTransId="{59D723E4-BD09-4B65-A0F5-1DC2BFB58AA6}"/>
    <dgm:cxn modelId="{FE23065B-086D-46D4-9A4C-670BFDFE5168}" srcId="{8488D716-01ED-46D9-8ABE-8CD13CB46098}" destId="{F8871716-1ADC-4BD9-BB1C-AED3A6A83527}" srcOrd="2" destOrd="0" parTransId="{B2A966D7-10F2-46F8-BE32-D1FA488DF3DC}" sibTransId="{1E6C09B4-2BD6-4AE5-A2DD-28287785C874}"/>
    <dgm:cxn modelId="{96E84F64-7BE2-400D-B070-1D6A777C1E9D}" type="presOf" srcId="{4E6121CD-6ED4-4457-8AB1-CF93373B415D}" destId="{5D094288-5F65-4314-98D8-FB993DD807B7}" srcOrd="0" destOrd="0" presId="urn:microsoft.com/office/officeart/2018/5/layout/IconLeafLabelList"/>
    <dgm:cxn modelId="{3D0F3D7D-589A-4C27-ADF5-AF1FA39CF0CD}" type="presOf" srcId="{34FF00BE-55E3-4521-A5B0-87EF1DF2AAD9}" destId="{72301CB8-80FC-4FDA-BBF8-706A0C2107D9}" srcOrd="0" destOrd="0" presId="urn:microsoft.com/office/officeart/2018/5/layout/IconLeafLabelList"/>
    <dgm:cxn modelId="{D3D0C096-82DD-425B-BE3B-461DC36F818F}" type="presOf" srcId="{8488D716-01ED-46D9-8ABE-8CD13CB46098}" destId="{8388FCA0-7D65-47AF-AA51-CD6146BF5FAC}" srcOrd="0" destOrd="0" presId="urn:microsoft.com/office/officeart/2018/5/layout/IconLeafLabelList"/>
    <dgm:cxn modelId="{DC2515A3-FEF1-4F6E-B012-FE9E346DAFEE}" srcId="{8488D716-01ED-46D9-8ABE-8CD13CB46098}" destId="{4E6121CD-6ED4-4457-8AB1-CF93373B415D}" srcOrd="1" destOrd="0" parTransId="{E45D905D-3426-4ADC-99F0-C46C6680DA23}" sibTransId="{DD51B8D6-2DB8-4C93-95B2-7AEC53A6D753}"/>
    <dgm:cxn modelId="{B1715F66-DE9D-4A6C-91A6-C35B65A5967B}" type="presParOf" srcId="{8388FCA0-7D65-47AF-AA51-CD6146BF5FAC}" destId="{FECD6565-FD5E-4155-BF99-FAC4D31506E8}" srcOrd="0" destOrd="0" presId="urn:microsoft.com/office/officeart/2018/5/layout/IconLeafLabelList"/>
    <dgm:cxn modelId="{13B7487C-7E49-4C7C-BE9E-79B601633996}" type="presParOf" srcId="{FECD6565-FD5E-4155-BF99-FAC4D31506E8}" destId="{D810544E-9D2A-42CA-960A-7F544C31BCB5}" srcOrd="0" destOrd="0" presId="urn:microsoft.com/office/officeart/2018/5/layout/IconLeafLabelList"/>
    <dgm:cxn modelId="{C9C171FA-087E-42D7-ACA0-F2DB055B2183}" type="presParOf" srcId="{FECD6565-FD5E-4155-BF99-FAC4D31506E8}" destId="{0D512789-8860-4DE0-9699-2B69B38CA111}" srcOrd="1" destOrd="0" presId="urn:microsoft.com/office/officeart/2018/5/layout/IconLeafLabelList"/>
    <dgm:cxn modelId="{6AD8A504-B555-4FEA-93AA-6DADD3FDF3E6}" type="presParOf" srcId="{FECD6565-FD5E-4155-BF99-FAC4D31506E8}" destId="{A4D6A75E-3C74-48BD-89D2-66C6779DDF7C}" srcOrd="2" destOrd="0" presId="urn:microsoft.com/office/officeart/2018/5/layout/IconLeafLabelList"/>
    <dgm:cxn modelId="{20DF7BF2-B824-4C59-B5D8-891B05C10780}" type="presParOf" srcId="{FECD6565-FD5E-4155-BF99-FAC4D31506E8}" destId="{72301CB8-80FC-4FDA-BBF8-706A0C2107D9}" srcOrd="3" destOrd="0" presId="urn:microsoft.com/office/officeart/2018/5/layout/IconLeafLabelList"/>
    <dgm:cxn modelId="{73F72FEB-F56B-4AB9-8801-F3B7E94AE3FC}" type="presParOf" srcId="{8388FCA0-7D65-47AF-AA51-CD6146BF5FAC}" destId="{78716DEC-AA21-48F6-B24E-D79E20F52CCB}" srcOrd="1" destOrd="0" presId="urn:microsoft.com/office/officeart/2018/5/layout/IconLeafLabelList"/>
    <dgm:cxn modelId="{547A6BDD-6A0E-4E49-9221-583339AE020B}" type="presParOf" srcId="{8388FCA0-7D65-47AF-AA51-CD6146BF5FAC}" destId="{1CE3A2FB-9175-48CA-ACA5-54E9F2B685F8}" srcOrd="2" destOrd="0" presId="urn:microsoft.com/office/officeart/2018/5/layout/IconLeafLabelList"/>
    <dgm:cxn modelId="{0BA16CE6-81BF-4016-BE6E-6F009E8BAEC1}" type="presParOf" srcId="{1CE3A2FB-9175-48CA-ACA5-54E9F2B685F8}" destId="{CC7ACB66-5914-4FDE-A883-25D2012A6AB8}" srcOrd="0" destOrd="0" presId="urn:microsoft.com/office/officeart/2018/5/layout/IconLeafLabelList"/>
    <dgm:cxn modelId="{BD9797B4-9EA3-42FD-8A51-55B2657C27FF}" type="presParOf" srcId="{1CE3A2FB-9175-48CA-ACA5-54E9F2B685F8}" destId="{C1EA3C67-6B58-4E31-BD61-797A2DB9A9A9}" srcOrd="1" destOrd="0" presId="urn:microsoft.com/office/officeart/2018/5/layout/IconLeafLabelList"/>
    <dgm:cxn modelId="{21AA32DB-75D3-4E92-AD87-1CD0B4648F41}" type="presParOf" srcId="{1CE3A2FB-9175-48CA-ACA5-54E9F2B685F8}" destId="{7D6A3C74-A330-42C8-8F91-439F3DC9381C}" srcOrd="2" destOrd="0" presId="urn:microsoft.com/office/officeart/2018/5/layout/IconLeafLabelList"/>
    <dgm:cxn modelId="{FD2165BF-5815-4C71-B164-9B8EDBDEB4EA}" type="presParOf" srcId="{1CE3A2FB-9175-48CA-ACA5-54E9F2B685F8}" destId="{5D094288-5F65-4314-98D8-FB993DD807B7}" srcOrd="3" destOrd="0" presId="urn:microsoft.com/office/officeart/2018/5/layout/IconLeafLabelList"/>
    <dgm:cxn modelId="{465E04B6-C150-4896-97FA-50E86782C274}" type="presParOf" srcId="{8388FCA0-7D65-47AF-AA51-CD6146BF5FAC}" destId="{A038A13F-B4D5-41E1-8BE7-FFE43A7CDCB5}" srcOrd="3" destOrd="0" presId="urn:microsoft.com/office/officeart/2018/5/layout/IconLeafLabelList"/>
    <dgm:cxn modelId="{F44F1C1E-1692-4C7A-8C4C-B6C72220ED0F}" type="presParOf" srcId="{8388FCA0-7D65-47AF-AA51-CD6146BF5FAC}" destId="{8DD82F18-5B98-44D7-A3B9-D6AF115E18FA}" srcOrd="4" destOrd="0" presId="urn:microsoft.com/office/officeart/2018/5/layout/IconLeafLabelList"/>
    <dgm:cxn modelId="{66E00927-30AD-416A-BDD9-A2BC96444A3D}" type="presParOf" srcId="{8DD82F18-5B98-44D7-A3B9-D6AF115E18FA}" destId="{0FA60AFD-D289-4008-AD71-E93BB4A0EB0C}" srcOrd="0" destOrd="0" presId="urn:microsoft.com/office/officeart/2018/5/layout/IconLeafLabelList"/>
    <dgm:cxn modelId="{C67613A9-7BC2-43A2-843E-0E9DA5E3DAB4}" type="presParOf" srcId="{8DD82F18-5B98-44D7-A3B9-D6AF115E18FA}" destId="{1DE6749F-B88A-4656-9828-53B82749E023}" srcOrd="1" destOrd="0" presId="urn:microsoft.com/office/officeart/2018/5/layout/IconLeafLabelList"/>
    <dgm:cxn modelId="{66A1AAC4-6DFE-45B0-94E3-DEA4F9DD1141}" type="presParOf" srcId="{8DD82F18-5B98-44D7-A3B9-D6AF115E18FA}" destId="{2879C6EB-F928-4661-AD0D-1A6CE46E4109}" srcOrd="2" destOrd="0" presId="urn:microsoft.com/office/officeart/2018/5/layout/IconLeafLabelList"/>
    <dgm:cxn modelId="{BC433CB1-AA9B-4C65-A14C-C16D0C14D15F}" type="presParOf" srcId="{8DD82F18-5B98-44D7-A3B9-D6AF115E18FA}" destId="{112656A3-FF7E-4B06-9EC4-E4E6FA4F3CB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488D716-01ED-46D9-8ABE-8CD13CB46098}" type="doc">
      <dgm:prSet loTypeId="urn:microsoft.com/office/officeart/2018/5/layout/IconLeaf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34FF00BE-55E3-4521-A5B0-87EF1DF2AAD9}">
      <dgm:prSet/>
      <dgm:spPr/>
      <dgm:t>
        <a:bodyPr/>
        <a:lstStyle/>
        <a:p>
          <a:pPr>
            <a:defRPr cap="all"/>
          </a:pPr>
          <a:r>
            <a:rPr lang="en-US"/>
            <a:t>Rental Arrears</a:t>
          </a:r>
        </a:p>
      </dgm:t>
    </dgm:pt>
    <dgm:pt modelId="{85283A49-8AF3-4A4D-AA4C-8E0299DB40B2}" type="parTrans" cxnId="{9224BA1B-7D77-465A-966E-E420DE532E60}">
      <dgm:prSet/>
      <dgm:spPr/>
      <dgm:t>
        <a:bodyPr/>
        <a:lstStyle/>
        <a:p>
          <a:endParaRPr lang="en-US"/>
        </a:p>
      </dgm:t>
    </dgm:pt>
    <dgm:pt modelId="{59D723E4-BD09-4B65-A0F5-1DC2BFB58AA6}" type="sibTrans" cxnId="{9224BA1B-7D77-465A-966E-E420DE532E60}">
      <dgm:prSet/>
      <dgm:spPr/>
      <dgm:t>
        <a:bodyPr/>
        <a:lstStyle/>
        <a:p>
          <a:endParaRPr lang="en-US"/>
        </a:p>
      </dgm:t>
    </dgm:pt>
    <dgm:pt modelId="{4E6121CD-6ED4-4457-8AB1-CF93373B415D}">
      <dgm:prSet/>
      <dgm:spPr/>
      <dgm:t>
        <a:bodyPr/>
        <a:lstStyle/>
        <a:p>
          <a:pPr>
            <a:defRPr cap="all"/>
          </a:pPr>
          <a:r>
            <a:rPr lang="en-US"/>
            <a:t>Future Rent (3-months at a time)</a:t>
          </a:r>
        </a:p>
      </dgm:t>
    </dgm:pt>
    <dgm:pt modelId="{E45D905D-3426-4ADC-99F0-C46C6680DA23}" type="parTrans" cxnId="{DC2515A3-FEF1-4F6E-B012-FE9E346DAFEE}">
      <dgm:prSet/>
      <dgm:spPr/>
      <dgm:t>
        <a:bodyPr/>
        <a:lstStyle/>
        <a:p>
          <a:endParaRPr lang="en-US"/>
        </a:p>
      </dgm:t>
    </dgm:pt>
    <dgm:pt modelId="{DD51B8D6-2DB8-4C93-95B2-7AEC53A6D753}" type="sibTrans" cxnId="{DC2515A3-FEF1-4F6E-B012-FE9E346DAFEE}">
      <dgm:prSet/>
      <dgm:spPr/>
      <dgm:t>
        <a:bodyPr/>
        <a:lstStyle/>
        <a:p>
          <a:endParaRPr lang="en-US"/>
        </a:p>
      </dgm:t>
    </dgm:pt>
    <dgm:pt modelId="{F8871716-1ADC-4BD9-BB1C-AED3A6A83527}">
      <dgm:prSet/>
      <dgm:spPr/>
      <dgm:t>
        <a:bodyPr/>
        <a:lstStyle/>
        <a:p>
          <a:pPr>
            <a:defRPr cap="all"/>
          </a:pPr>
          <a:r>
            <a:rPr lang="en-US"/>
            <a:t>Utilities (water, sewer, gas, fuel oil, electric, garbage)</a:t>
          </a:r>
        </a:p>
      </dgm:t>
    </dgm:pt>
    <dgm:pt modelId="{B2A966D7-10F2-46F8-BE32-D1FA488DF3DC}" type="parTrans" cxnId="{FE23065B-086D-46D4-9A4C-670BFDFE5168}">
      <dgm:prSet/>
      <dgm:spPr/>
      <dgm:t>
        <a:bodyPr/>
        <a:lstStyle/>
        <a:p>
          <a:endParaRPr lang="en-US"/>
        </a:p>
      </dgm:t>
    </dgm:pt>
    <dgm:pt modelId="{1E6C09B4-2BD6-4AE5-A2DD-28287785C874}" type="sibTrans" cxnId="{FE23065B-086D-46D4-9A4C-670BFDFE5168}">
      <dgm:prSet/>
      <dgm:spPr/>
      <dgm:t>
        <a:bodyPr/>
        <a:lstStyle/>
        <a:p>
          <a:endParaRPr lang="en-US"/>
        </a:p>
      </dgm:t>
    </dgm:pt>
    <dgm:pt modelId="{7D06868D-A30F-4A1C-B988-7FA1B6CD4628}">
      <dgm:prSet/>
      <dgm:spPr/>
      <dgm:t>
        <a:bodyPr/>
        <a:lstStyle/>
        <a:p>
          <a:pPr>
            <a:defRPr cap="all"/>
          </a:pPr>
          <a:r>
            <a:rPr lang="en-US"/>
            <a:t>Other Housing Costs:  Internet </a:t>
          </a:r>
        </a:p>
      </dgm:t>
    </dgm:pt>
    <dgm:pt modelId="{D6B69673-6FBF-4389-8984-B7F674D4D397}" type="parTrans" cxnId="{7D73150A-40E8-4D38-96FB-C44C1453F558}">
      <dgm:prSet/>
      <dgm:spPr/>
      <dgm:t>
        <a:bodyPr/>
        <a:lstStyle/>
        <a:p>
          <a:endParaRPr lang="en-US"/>
        </a:p>
      </dgm:t>
    </dgm:pt>
    <dgm:pt modelId="{0BE797AD-4426-4A02-BFA1-A954D6196E3C}" type="sibTrans" cxnId="{7D73150A-40E8-4D38-96FB-C44C1453F558}">
      <dgm:prSet/>
      <dgm:spPr/>
      <dgm:t>
        <a:bodyPr/>
        <a:lstStyle/>
        <a:p>
          <a:endParaRPr lang="en-US"/>
        </a:p>
      </dgm:t>
    </dgm:pt>
    <dgm:pt modelId="{8388FCA0-7D65-47AF-AA51-CD6146BF5FAC}" type="pres">
      <dgm:prSet presAssocID="{8488D716-01ED-46D9-8ABE-8CD13CB46098}" presName="root" presStyleCnt="0">
        <dgm:presLayoutVars>
          <dgm:dir/>
          <dgm:resizeHandles val="exact"/>
        </dgm:presLayoutVars>
      </dgm:prSet>
      <dgm:spPr/>
    </dgm:pt>
    <dgm:pt modelId="{FECD6565-FD5E-4155-BF99-FAC4D31506E8}" type="pres">
      <dgm:prSet presAssocID="{34FF00BE-55E3-4521-A5B0-87EF1DF2AAD9}" presName="compNode" presStyleCnt="0"/>
      <dgm:spPr/>
    </dgm:pt>
    <dgm:pt modelId="{D810544E-9D2A-42CA-960A-7F544C31BCB5}" type="pres">
      <dgm:prSet presAssocID="{34FF00BE-55E3-4521-A5B0-87EF1DF2AAD9}" presName="iconBgRect" presStyleLbl="bgShp" presStyleIdx="0" presStyleCnt="4"/>
      <dgm:spPr>
        <a:prstGeom prst="round2DiagRect">
          <a:avLst>
            <a:gd name="adj1" fmla="val 29727"/>
            <a:gd name="adj2" fmla="val 0"/>
          </a:avLst>
        </a:prstGeom>
      </dgm:spPr>
    </dgm:pt>
    <dgm:pt modelId="{0D512789-8860-4DE0-9699-2B69B38CA111}" type="pres">
      <dgm:prSet presAssocID="{34FF00BE-55E3-4521-A5B0-87EF1DF2AAD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ilding"/>
        </a:ext>
      </dgm:extLst>
    </dgm:pt>
    <dgm:pt modelId="{A4D6A75E-3C74-48BD-89D2-66C6779DDF7C}" type="pres">
      <dgm:prSet presAssocID="{34FF00BE-55E3-4521-A5B0-87EF1DF2AAD9}" presName="spaceRect" presStyleCnt="0"/>
      <dgm:spPr/>
    </dgm:pt>
    <dgm:pt modelId="{72301CB8-80FC-4FDA-BBF8-706A0C2107D9}" type="pres">
      <dgm:prSet presAssocID="{34FF00BE-55E3-4521-A5B0-87EF1DF2AAD9}" presName="textRect" presStyleLbl="revTx" presStyleIdx="0" presStyleCnt="4">
        <dgm:presLayoutVars>
          <dgm:chMax val="1"/>
          <dgm:chPref val="1"/>
        </dgm:presLayoutVars>
      </dgm:prSet>
      <dgm:spPr/>
    </dgm:pt>
    <dgm:pt modelId="{78716DEC-AA21-48F6-B24E-D79E20F52CCB}" type="pres">
      <dgm:prSet presAssocID="{59D723E4-BD09-4B65-A0F5-1DC2BFB58AA6}" presName="sibTrans" presStyleCnt="0"/>
      <dgm:spPr/>
    </dgm:pt>
    <dgm:pt modelId="{1CE3A2FB-9175-48CA-ACA5-54E9F2B685F8}" type="pres">
      <dgm:prSet presAssocID="{4E6121CD-6ED4-4457-8AB1-CF93373B415D}" presName="compNode" presStyleCnt="0"/>
      <dgm:spPr/>
    </dgm:pt>
    <dgm:pt modelId="{CC7ACB66-5914-4FDE-A883-25D2012A6AB8}" type="pres">
      <dgm:prSet presAssocID="{4E6121CD-6ED4-4457-8AB1-CF93373B415D}" presName="iconBgRect" presStyleLbl="bgShp" presStyleIdx="1" presStyleCnt="4"/>
      <dgm:spPr>
        <a:prstGeom prst="round2DiagRect">
          <a:avLst>
            <a:gd name="adj1" fmla="val 29727"/>
            <a:gd name="adj2" fmla="val 0"/>
          </a:avLst>
        </a:prstGeom>
      </dgm:spPr>
    </dgm:pt>
    <dgm:pt modelId="{C1EA3C67-6B58-4E31-BD61-797A2DB9A9A9}" type="pres">
      <dgm:prSet presAssocID="{4E6121CD-6ED4-4457-8AB1-CF93373B415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ck"/>
        </a:ext>
      </dgm:extLst>
    </dgm:pt>
    <dgm:pt modelId="{7D6A3C74-A330-42C8-8F91-439F3DC9381C}" type="pres">
      <dgm:prSet presAssocID="{4E6121CD-6ED4-4457-8AB1-CF93373B415D}" presName="spaceRect" presStyleCnt="0"/>
      <dgm:spPr/>
    </dgm:pt>
    <dgm:pt modelId="{5D094288-5F65-4314-98D8-FB993DD807B7}" type="pres">
      <dgm:prSet presAssocID="{4E6121CD-6ED4-4457-8AB1-CF93373B415D}" presName="textRect" presStyleLbl="revTx" presStyleIdx="1" presStyleCnt="4">
        <dgm:presLayoutVars>
          <dgm:chMax val="1"/>
          <dgm:chPref val="1"/>
        </dgm:presLayoutVars>
      </dgm:prSet>
      <dgm:spPr/>
    </dgm:pt>
    <dgm:pt modelId="{A038A13F-B4D5-41E1-8BE7-FFE43A7CDCB5}" type="pres">
      <dgm:prSet presAssocID="{DD51B8D6-2DB8-4C93-95B2-7AEC53A6D753}" presName="sibTrans" presStyleCnt="0"/>
      <dgm:spPr/>
    </dgm:pt>
    <dgm:pt modelId="{8DD82F18-5B98-44D7-A3B9-D6AF115E18FA}" type="pres">
      <dgm:prSet presAssocID="{F8871716-1ADC-4BD9-BB1C-AED3A6A83527}" presName="compNode" presStyleCnt="0"/>
      <dgm:spPr/>
    </dgm:pt>
    <dgm:pt modelId="{0FA60AFD-D289-4008-AD71-E93BB4A0EB0C}" type="pres">
      <dgm:prSet presAssocID="{F8871716-1ADC-4BD9-BB1C-AED3A6A83527}" presName="iconBgRect" presStyleLbl="bgShp" presStyleIdx="2" presStyleCnt="4"/>
      <dgm:spPr>
        <a:prstGeom prst="round2DiagRect">
          <a:avLst>
            <a:gd name="adj1" fmla="val 29727"/>
            <a:gd name="adj2" fmla="val 0"/>
          </a:avLst>
        </a:prstGeom>
      </dgm:spPr>
    </dgm:pt>
    <dgm:pt modelId="{1DE6749F-B88A-4656-9828-53B82749E023}" type="pres">
      <dgm:prSet presAssocID="{F8871716-1ADC-4BD9-BB1C-AED3A6A83527}"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nk"/>
        </a:ext>
      </dgm:extLst>
    </dgm:pt>
    <dgm:pt modelId="{2879C6EB-F928-4661-AD0D-1A6CE46E4109}" type="pres">
      <dgm:prSet presAssocID="{F8871716-1ADC-4BD9-BB1C-AED3A6A83527}" presName="spaceRect" presStyleCnt="0"/>
      <dgm:spPr/>
    </dgm:pt>
    <dgm:pt modelId="{112656A3-FF7E-4B06-9EC4-E4E6FA4F3CB2}" type="pres">
      <dgm:prSet presAssocID="{F8871716-1ADC-4BD9-BB1C-AED3A6A83527}" presName="textRect" presStyleLbl="revTx" presStyleIdx="2" presStyleCnt="4">
        <dgm:presLayoutVars>
          <dgm:chMax val="1"/>
          <dgm:chPref val="1"/>
        </dgm:presLayoutVars>
      </dgm:prSet>
      <dgm:spPr/>
    </dgm:pt>
    <dgm:pt modelId="{DE4CCFBC-0362-4A6E-9E8F-DF84FEFAB1D7}" type="pres">
      <dgm:prSet presAssocID="{1E6C09B4-2BD6-4AE5-A2DD-28287785C874}" presName="sibTrans" presStyleCnt="0"/>
      <dgm:spPr/>
    </dgm:pt>
    <dgm:pt modelId="{C2056EAC-3C64-4789-A8A1-5C0CDCCFE8DD}" type="pres">
      <dgm:prSet presAssocID="{7D06868D-A30F-4A1C-B988-7FA1B6CD4628}" presName="compNode" presStyleCnt="0"/>
      <dgm:spPr/>
    </dgm:pt>
    <dgm:pt modelId="{FE001AF5-4DE3-4FA4-83A3-453DF17BBECB}" type="pres">
      <dgm:prSet presAssocID="{7D06868D-A30F-4A1C-B988-7FA1B6CD4628}" presName="iconBgRect" presStyleLbl="bgShp" presStyleIdx="3" presStyleCnt="4"/>
      <dgm:spPr>
        <a:prstGeom prst="round2DiagRect">
          <a:avLst>
            <a:gd name="adj1" fmla="val 29727"/>
            <a:gd name="adj2" fmla="val 0"/>
          </a:avLst>
        </a:prstGeom>
      </dgm:spPr>
    </dgm:pt>
    <dgm:pt modelId="{F6FCBE3B-99CE-443A-A1DB-0C5AB651C1A5}" type="pres">
      <dgm:prSet presAssocID="{7D06868D-A30F-4A1C-B988-7FA1B6CD462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ouse"/>
        </a:ext>
      </dgm:extLst>
    </dgm:pt>
    <dgm:pt modelId="{A4A3A46F-4513-48BC-84F3-C15806F3BFFF}" type="pres">
      <dgm:prSet presAssocID="{7D06868D-A30F-4A1C-B988-7FA1B6CD4628}" presName="spaceRect" presStyleCnt="0"/>
      <dgm:spPr/>
    </dgm:pt>
    <dgm:pt modelId="{185E961E-40B0-4565-9490-96D270C9E332}" type="pres">
      <dgm:prSet presAssocID="{7D06868D-A30F-4A1C-B988-7FA1B6CD4628}" presName="textRect" presStyleLbl="revTx" presStyleIdx="3" presStyleCnt="4">
        <dgm:presLayoutVars>
          <dgm:chMax val="1"/>
          <dgm:chPref val="1"/>
        </dgm:presLayoutVars>
      </dgm:prSet>
      <dgm:spPr/>
    </dgm:pt>
  </dgm:ptLst>
  <dgm:cxnLst>
    <dgm:cxn modelId="{B29B8D09-B008-4A9B-B7FC-9A153CD1362A}" type="presOf" srcId="{F8871716-1ADC-4BD9-BB1C-AED3A6A83527}" destId="{112656A3-FF7E-4B06-9EC4-E4E6FA4F3CB2}" srcOrd="0" destOrd="0" presId="urn:microsoft.com/office/officeart/2018/5/layout/IconLeafLabelList"/>
    <dgm:cxn modelId="{7D73150A-40E8-4D38-96FB-C44C1453F558}" srcId="{8488D716-01ED-46D9-8ABE-8CD13CB46098}" destId="{7D06868D-A30F-4A1C-B988-7FA1B6CD4628}" srcOrd="3" destOrd="0" parTransId="{D6B69673-6FBF-4389-8984-B7F674D4D397}" sibTransId="{0BE797AD-4426-4A02-BFA1-A954D6196E3C}"/>
    <dgm:cxn modelId="{9224BA1B-7D77-465A-966E-E420DE532E60}" srcId="{8488D716-01ED-46D9-8ABE-8CD13CB46098}" destId="{34FF00BE-55E3-4521-A5B0-87EF1DF2AAD9}" srcOrd="0" destOrd="0" parTransId="{85283A49-8AF3-4A4D-AA4C-8E0299DB40B2}" sibTransId="{59D723E4-BD09-4B65-A0F5-1DC2BFB58AA6}"/>
    <dgm:cxn modelId="{FE23065B-086D-46D4-9A4C-670BFDFE5168}" srcId="{8488D716-01ED-46D9-8ABE-8CD13CB46098}" destId="{F8871716-1ADC-4BD9-BB1C-AED3A6A83527}" srcOrd="2" destOrd="0" parTransId="{B2A966D7-10F2-46F8-BE32-D1FA488DF3DC}" sibTransId="{1E6C09B4-2BD6-4AE5-A2DD-28287785C874}"/>
    <dgm:cxn modelId="{96E84F64-7BE2-400D-B070-1D6A777C1E9D}" type="presOf" srcId="{4E6121CD-6ED4-4457-8AB1-CF93373B415D}" destId="{5D094288-5F65-4314-98D8-FB993DD807B7}" srcOrd="0" destOrd="0" presId="urn:microsoft.com/office/officeart/2018/5/layout/IconLeafLabelList"/>
    <dgm:cxn modelId="{3D0F3D7D-589A-4C27-ADF5-AF1FA39CF0CD}" type="presOf" srcId="{34FF00BE-55E3-4521-A5B0-87EF1DF2AAD9}" destId="{72301CB8-80FC-4FDA-BBF8-706A0C2107D9}" srcOrd="0" destOrd="0" presId="urn:microsoft.com/office/officeart/2018/5/layout/IconLeafLabelList"/>
    <dgm:cxn modelId="{D3D0C096-82DD-425B-BE3B-461DC36F818F}" type="presOf" srcId="{8488D716-01ED-46D9-8ABE-8CD13CB46098}" destId="{8388FCA0-7D65-47AF-AA51-CD6146BF5FAC}" srcOrd="0" destOrd="0" presId="urn:microsoft.com/office/officeart/2018/5/layout/IconLeafLabelList"/>
    <dgm:cxn modelId="{DC2515A3-FEF1-4F6E-B012-FE9E346DAFEE}" srcId="{8488D716-01ED-46D9-8ABE-8CD13CB46098}" destId="{4E6121CD-6ED4-4457-8AB1-CF93373B415D}" srcOrd="1" destOrd="0" parTransId="{E45D905D-3426-4ADC-99F0-C46C6680DA23}" sibTransId="{DD51B8D6-2DB8-4C93-95B2-7AEC53A6D753}"/>
    <dgm:cxn modelId="{E214A8B5-4D31-4900-9430-FFA0825FA410}" type="presOf" srcId="{7D06868D-A30F-4A1C-B988-7FA1B6CD4628}" destId="{185E961E-40B0-4565-9490-96D270C9E332}" srcOrd="0" destOrd="0" presId="urn:microsoft.com/office/officeart/2018/5/layout/IconLeafLabelList"/>
    <dgm:cxn modelId="{B1715F66-DE9D-4A6C-91A6-C35B65A5967B}" type="presParOf" srcId="{8388FCA0-7D65-47AF-AA51-CD6146BF5FAC}" destId="{FECD6565-FD5E-4155-BF99-FAC4D31506E8}" srcOrd="0" destOrd="0" presId="urn:microsoft.com/office/officeart/2018/5/layout/IconLeafLabelList"/>
    <dgm:cxn modelId="{13B7487C-7E49-4C7C-BE9E-79B601633996}" type="presParOf" srcId="{FECD6565-FD5E-4155-BF99-FAC4D31506E8}" destId="{D810544E-9D2A-42CA-960A-7F544C31BCB5}" srcOrd="0" destOrd="0" presId="urn:microsoft.com/office/officeart/2018/5/layout/IconLeafLabelList"/>
    <dgm:cxn modelId="{C9C171FA-087E-42D7-ACA0-F2DB055B2183}" type="presParOf" srcId="{FECD6565-FD5E-4155-BF99-FAC4D31506E8}" destId="{0D512789-8860-4DE0-9699-2B69B38CA111}" srcOrd="1" destOrd="0" presId="urn:microsoft.com/office/officeart/2018/5/layout/IconLeafLabelList"/>
    <dgm:cxn modelId="{6AD8A504-B555-4FEA-93AA-6DADD3FDF3E6}" type="presParOf" srcId="{FECD6565-FD5E-4155-BF99-FAC4D31506E8}" destId="{A4D6A75E-3C74-48BD-89D2-66C6779DDF7C}" srcOrd="2" destOrd="0" presId="urn:microsoft.com/office/officeart/2018/5/layout/IconLeafLabelList"/>
    <dgm:cxn modelId="{20DF7BF2-B824-4C59-B5D8-891B05C10780}" type="presParOf" srcId="{FECD6565-FD5E-4155-BF99-FAC4D31506E8}" destId="{72301CB8-80FC-4FDA-BBF8-706A0C2107D9}" srcOrd="3" destOrd="0" presId="urn:microsoft.com/office/officeart/2018/5/layout/IconLeafLabelList"/>
    <dgm:cxn modelId="{73F72FEB-F56B-4AB9-8801-F3B7E94AE3FC}" type="presParOf" srcId="{8388FCA0-7D65-47AF-AA51-CD6146BF5FAC}" destId="{78716DEC-AA21-48F6-B24E-D79E20F52CCB}" srcOrd="1" destOrd="0" presId="urn:microsoft.com/office/officeart/2018/5/layout/IconLeafLabelList"/>
    <dgm:cxn modelId="{547A6BDD-6A0E-4E49-9221-583339AE020B}" type="presParOf" srcId="{8388FCA0-7D65-47AF-AA51-CD6146BF5FAC}" destId="{1CE3A2FB-9175-48CA-ACA5-54E9F2B685F8}" srcOrd="2" destOrd="0" presId="urn:microsoft.com/office/officeart/2018/5/layout/IconLeafLabelList"/>
    <dgm:cxn modelId="{0BA16CE6-81BF-4016-BE6E-6F009E8BAEC1}" type="presParOf" srcId="{1CE3A2FB-9175-48CA-ACA5-54E9F2B685F8}" destId="{CC7ACB66-5914-4FDE-A883-25D2012A6AB8}" srcOrd="0" destOrd="0" presId="urn:microsoft.com/office/officeart/2018/5/layout/IconLeafLabelList"/>
    <dgm:cxn modelId="{BD9797B4-9EA3-42FD-8A51-55B2657C27FF}" type="presParOf" srcId="{1CE3A2FB-9175-48CA-ACA5-54E9F2B685F8}" destId="{C1EA3C67-6B58-4E31-BD61-797A2DB9A9A9}" srcOrd="1" destOrd="0" presId="urn:microsoft.com/office/officeart/2018/5/layout/IconLeafLabelList"/>
    <dgm:cxn modelId="{21AA32DB-75D3-4E92-AD87-1CD0B4648F41}" type="presParOf" srcId="{1CE3A2FB-9175-48CA-ACA5-54E9F2B685F8}" destId="{7D6A3C74-A330-42C8-8F91-439F3DC9381C}" srcOrd="2" destOrd="0" presId="urn:microsoft.com/office/officeart/2018/5/layout/IconLeafLabelList"/>
    <dgm:cxn modelId="{FD2165BF-5815-4C71-B164-9B8EDBDEB4EA}" type="presParOf" srcId="{1CE3A2FB-9175-48CA-ACA5-54E9F2B685F8}" destId="{5D094288-5F65-4314-98D8-FB993DD807B7}" srcOrd="3" destOrd="0" presId="urn:microsoft.com/office/officeart/2018/5/layout/IconLeafLabelList"/>
    <dgm:cxn modelId="{465E04B6-C150-4896-97FA-50E86782C274}" type="presParOf" srcId="{8388FCA0-7D65-47AF-AA51-CD6146BF5FAC}" destId="{A038A13F-B4D5-41E1-8BE7-FFE43A7CDCB5}" srcOrd="3" destOrd="0" presId="urn:microsoft.com/office/officeart/2018/5/layout/IconLeafLabelList"/>
    <dgm:cxn modelId="{F44F1C1E-1692-4C7A-8C4C-B6C72220ED0F}" type="presParOf" srcId="{8388FCA0-7D65-47AF-AA51-CD6146BF5FAC}" destId="{8DD82F18-5B98-44D7-A3B9-D6AF115E18FA}" srcOrd="4" destOrd="0" presId="urn:microsoft.com/office/officeart/2018/5/layout/IconLeafLabelList"/>
    <dgm:cxn modelId="{66E00927-30AD-416A-BDD9-A2BC96444A3D}" type="presParOf" srcId="{8DD82F18-5B98-44D7-A3B9-D6AF115E18FA}" destId="{0FA60AFD-D289-4008-AD71-E93BB4A0EB0C}" srcOrd="0" destOrd="0" presId="urn:microsoft.com/office/officeart/2018/5/layout/IconLeafLabelList"/>
    <dgm:cxn modelId="{C67613A9-7BC2-43A2-843E-0E9DA5E3DAB4}" type="presParOf" srcId="{8DD82F18-5B98-44D7-A3B9-D6AF115E18FA}" destId="{1DE6749F-B88A-4656-9828-53B82749E023}" srcOrd="1" destOrd="0" presId="urn:microsoft.com/office/officeart/2018/5/layout/IconLeafLabelList"/>
    <dgm:cxn modelId="{66A1AAC4-6DFE-45B0-94E3-DEA4F9DD1141}" type="presParOf" srcId="{8DD82F18-5B98-44D7-A3B9-D6AF115E18FA}" destId="{2879C6EB-F928-4661-AD0D-1A6CE46E4109}" srcOrd="2" destOrd="0" presId="urn:microsoft.com/office/officeart/2018/5/layout/IconLeafLabelList"/>
    <dgm:cxn modelId="{BC433CB1-AA9B-4C65-A14C-C16D0C14D15F}" type="presParOf" srcId="{8DD82F18-5B98-44D7-A3B9-D6AF115E18FA}" destId="{112656A3-FF7E-4B06-9EC4-E4E6FA4F3CB2}" srcOrd="3" destOrd="0" presId="urn:microsoft.com/office/officeart/2018/5/layout/IconLeafLabelList"/>
    <dgm:cxn modelId="{5B8D280D-E1C1-42F7-B70C-E2FB0B48F2C2}" type="presParOf" srcId="{8388FCA0-7D65-47AF-AA51-CD6146BF5FAC}" destId="{DE4CCFBC-0362-4A6E-9E8F-DF84FEFAB1D7}" srcOrd="5" destOrd="0" presId="urn:microsoft.com/office/officeart/2018/5/layout/IconLeafLabelList"/>
    <dgm:cxn modelId="{6A0F1F3D-F369-4B30-90BE-D39D4F00371C}" type="presParOf" srcId="{8388FCA0-7D65-47AF-AA51-CD6146BF5FAC}" destId="{C2056EAC-3C64-4789-A8A1-5C0CDCCFE8DD}" srcOrd="6" destOrd="0" presId="urn:microsoft.com/office/officeart/2018/5/layout/IconLeafLabelList"/>
    <dgm:cxn modelId="{1DA8FF8B-9EB7-4183-ABB9-ED884F768E25}" type="presParOf" srcId="{C2056EAC-3C64-4789-A8A1-5C0CDCCFE8DD}" destId="{FE001AF5-4DE3-4FA4-83A3-453DF17BBECB}" srcOrd="0" destOrd="0" presId="urn:microsoft.com/office/officeart/2018/5/layout/IconLeafLabelList"/>
    <dgm:cxn modelId="{D0A4E673-3F4B-4232-A6B2-6FED3BAB1D8D}" type="presParOf" srcId="{C2056EAC-3C64-4789-A8A1-5C0CDCCFE8DD}" destId="{F6FCBE3B-99CE-443A-A1DB-0C5AB651C1A5}" srcOrd="1" destOrd="0" presId="urn:microsoft.com/office/officeart/2018/5/layout/IconLeafLabelList"/>
    <dgm:cxn modelId="{F7106918-3CB5-47BD-A91E-050BFE3EDCAB}" type="presParOf" srcId="{C2056EAC-3C64-4789-A8A1-5C0CDCCFE8DD}" destId="{A4A3A46F-4513-48BC-84F3-C15806F3BFFF}" srcOrd="2" destOrd="0" presId="urn:microsoft.com/office/officeart/2018/5/layout/IconLeafLabelList"/>
    <dgm:cxn modelId="{63C61B7C-208C-4359-A61C-E4DF1D49DFA0}" type="presParOf" srcId="{C2056EAC-3C64-4789-A8A1-5C0CDCCFE8DD}" destId="{185E961E-40B0-4565-9490-96D270C9E332}" srcOrd="3" destOrd="0" presId="urn:microsoft.com/office/officeart/2018/5/layout/IconLeaf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46651DD-CA61-497B-9060-0FE4E5125725}"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0693C25-A65A-41A7-8630-23355CE054C1}">
      <dgm:prSet/>
      <dgm:spPr/>
      <dgm:t>
        <a:bodyPr/>
        <a:lstStyle/>
        <a:p>
          <a:r>
            <a:rPr lang="en-US" dirty="0"/>
            <a:t>Pierce County currently does not have any restrictions or special accommodations for landlords accepting rental assistance funding.  </a:t>
          </a:r>
        </a:p>
      </dgm:t>
    </dgm:pt>
    <dgm:pt modelId="{8BDE97C6-DEAD-4523-AC13-BE4EB7666D02}" type="parTrans" cxnId="{1910EEA6-4DFB-48FF-AC29-2B830B96EB8E}">
      <dgm:prSet/>
      <dgm:spPr/>
      <dgm:t>
        <a:bodyPr/>
        <a:lstStyle/>
        <a:p>
          <a:endParaRPr lang="en-US"/>
        </a:p>
      </dgm:t>
    </dgm:pt>
    <dgm:pt modelId="{EDCD2975-DE4B-44B2-9578-60DB091BA57C}" type="sibTrans" cxnId="{1910EEA6-4DFB-48FF-AC29-2B830B96EB8E}">
      <dgm:prSet/>
      <dgm:spPr/>
      <dgm:t>
        <a:bodyPr/>
        <a:lstStyle/>
        <a:p>
          <a:endParaRPr lang="en-US"/>
        </a:p>
      </dgm:t>
    </dgm:pt>
    <dgm:pt modelId="{995DBC29-4408-45BD-9E6D-C06C8EFEBEE1}">
      <dgm:prSet/>
      <dgm:spPr/>
      <dgm:t>
        <a:bodyPr/>
        <a:lstStyle/>
        <a:p>
          <a:r>
            <a:rPr lang="en-US"/>
            <a:t>Pierce County will align with any policy issued by Washington State Department of Commerce.</a:t>
          </a:r>
        </a:p>
      </dgm:t>
    </dgm:pt>
    <dgm:pt modelId="{C92D25DB-91E4-45CA-8086-04E8DE229DFE}" type="parTrans" cxnId="{28AFC9E4-74FD-47CE-863A-5D5162C569D9}">
      <dgm:prSet/>
      <dgm:spPr/>
      <dgm:t>
        <a:bodyPr/>
        <a:lstStyle/>
        <a:p>
          <a:endParaRPr lang="en-US"/>
        </a:p>
      </dgm:t>
    </dgm:pt>
    <dgm:pt modelId="{B77B4828-32E3-49B3-93FF-43F88A5F1672}" type="sibTrans" cxnId="{28AFC9E4-74FD-47CE-863A-5D5162C569D9}">
      <dgm:prSet/>
      <dgm:spPr/>
      <dgm:t>
        <a:bodyPr/>
        <a:lstStyle/>
        <a:p>
          <a:endParaRPr lang="en-US"/>
        </a:p>
      </dgm:t>
    </dgm:pt>
    <dgm:pt modelId="{2DDEFE73-1A46-47A8-AAA9-327E9E56F828}" type="pres">
      <dgm:prSet presAssocID="{446651DD-CA61-497B-9060-0FE4E5125725}" presName="linear" presStyleCnt="0">
        <dgm:presLayoutVars>
          <dgm:animLvl val="lvl"/>
          <dgm:resizeHandles val="exact"/>
        </dgm:presLayoutVars>
      </dgm:prSet>
      <dgm:spPr/>
    </dgm:pt>
    <dgm:pt modelId="{0F404905-84FD-4480-8811-0EC44F554AD1}" type="pres">
      <dgm:prSet presAssocID="{00693C25-A65A-41A7-8630-23355CE054C1}" presName="parentText" presStyleLbl="node1" presStyleIdx="0" presStyleCnt="2">
        <dgm:presLayoutVars>
          <dgm:chMax val="0"/>
          <dgm:bulletEnabled val="1"/>
        </dgm:presLayoutVars>
      </dgm:prSet>
      <dgm:spPr/>
    </dgm:pt>
    <dgm:pt modelId="{C75493FD-03F4-45B4-95CB-1C0B0A276CC3}" type="pres">
      <dgm:prSet presAssocID="{EDCD2975-DE4B-44B2-9578-60DB091BA57C}" presName="spacer" presStyleCnt="0"/>
      <dgm:spPr/>
    </dgm:pt>
    <dgm:pt modelId="{25A4E85C-FF62-47CB-897B-8EFB39CAB882}" type="pres">
      <dgm:prSet presAssocID="{995DBC29-4408-45BD-9E6D-C06C8EFEBEE1}" presName="parentText" presStyleLbl="node1" presStyleIdx="1" presStyleCnt="2">
        <dgm:presLayoutVars>
          <dgm:chMax val="0"/>
          <dgm:bulletEnabled val="1"/>
        </dgm:presLayoutVars>
      </dgm:prSet>
      <dgm:spPr/>
    </dgm:pt>
  </dgm:ptLst>
  <dgm:cxnLst>
    <dgm:cxn modelId="{FFAB3304-607A-4241-AE25-07DB35E144AE}" type="presOf" srcId="{00693C25-A65A-41A7-8630-23355CE054C1}" destId="{0F404905-84FD-4480-8811-0EC44F554AD1}" srcOrd="0" destOrd="0" presId="urn:microsoft.com/office/officeart/2005/8/layout/vList2"/>
    <dgm:cxn modelId="{1910EEA6-4DFB-48FF-AC29-2B830B96EB8E}" srcId="{446651DD-CA61-497B-9060-0FE4E5125725}" destId="{00693C25-A65A-41A7-8630-23355CE054C1}" srcOrd="0" destOrd="0" parTransId="{8BDE97C6-DEAD-4523-AC13-BE4EB7666D02}" sibTransId="{EDCD2975-DE4B-44B2-9578-60DB091BA57C}"/>
    <dgm:cxn modelId="{B6CDD3B4-54D2-4FE3-8A1E-B3F25BCF1E6A}" type="presOf" srcId="{446651DD-CA61-497B-9060-0FE4E5125725}" destId="{2DDEFE73-1A46-47A8-AAA9-327E9E56F828}" srcOrd="0" destOrd="0" presId="urn:microsoft.com/office/officeart/2005/8/layout/vList2"/>
    <dgm:cxn modelId="{28AFC9E4-74FD-47CE-863A-5D5162C569D9}" srcId="{446651DD-CA61-497B-9060-0FE4E5125725}" destId="{995DBC29-4408-45BD-9E6D-C06C8EFEBEE1}" srcOrd="1" destOrd="0" parTransId="{C92D25DB-91E4-45CA-8086-04E8DE229DFE}" sibTransId="{B77B4828-32E3-49B3-93FF-43F88A5F1672}"/>
    <dgm:cxn modelId="{2B4EC5EA-A119-447E-B7F0-2DB8AA654466}" type="presOf" srcId="{995DBC29-4408-45BD-9E6D-C06C8EFEBEE1}" destId="{25A4E85C-FF62-47CB-897B-8EFB39CAB882}" srcOrd="0" destOrd="0" presId="urn:microsoft.com/office/officeart/2005/8/layout/vList2"/>
    <dgm:cxn modelId="{BF6463A3-81B0-4F55-9C15-4C4CFCE70BA6}" type="presParOf" srcId="{2DDEFE73-1A46-47A8-AAA9-327E9E56F828}" destId="{0F404905-84FD-4480-8811-0EC44F554AD1}" srcOrd="0" destOrd="0" presId="urn:microsoft.com/office/officeart/2005/8/layout/vList2"/>
    <dgm:cxn modelId="{58B68D99-17D9-4F2F-B917-01FFF5929F2E}" type="presParOf" srcId="{2DDEFE73-1A46-47A8-AAA9-327E9E56F828}" destId="{C75493FD-03F4-45B4-95CB-1C0B0A276CC3}" srcOrd="1" destOrd="0" presId="urn:microsoft.com/office/officeart/2005/8/layout/vList2"/>
    <dgm:cxn modelId="{7FC7F2DB-EAF5-411C-ADAD-5FC654C6F329}" type="presParOf" srcId="{2DDEFE73-1A46-47A8-AAA9-327E9E56F828}" destId="{25A4E85C-FF62-47CB-897B-8EFB39CAB882}"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97519DD-0C39-4442-AA18-E7E2BD18491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F2515E5-CC60-43A2-BD58-C94DAA2D985F}">
      <dgm:prSet custT="1"/>
      <dgm:spPr/>
      <dgm:t>
        <a:bodyPr/>
        <a:lstStyle/>
        <a:p>
          <a:pPr>
            <a:lnSpc>
              <a:spcPct val="100000"/>
            </a:lnSpc>
          </a:pPr>
          <a:r>
            <a:rPr lang="en-US" sz="3200" dirty="0"/>
            <a:t>13,600 of applicants                  </a:t>
          </a:r>
          <a:r>
            <a:rPr lang="en-US" sz="1800" dirty="0"/>
            <a:t> </a:t>
          </a:r>
          <a:endParaRPr lang="en-US" sz="3200" dirty="0"/>
        </a:p>
      </dgm:t>
    </dgm:pt>
    <dgm:pt modelId="{E4C192A1-0E99-4BA4-AE80-50CA87C2810A}" type="parTrans" cxnId="{BE1DD509-2F5A-4366-80BA-5A2DB0267BBC}">
      <dgm:prSet/>
      <dgm:spPr/>
      <dgm:t>
        <a:bodyPr/>
        <a:lstStyle/>
        <a:p>
          <a:endParaRPr lang="en-US"/>
        </a:p>
      </dgm:t>
    </dgm:pt>
    <dgm:pt modelId="{4894DE42-9524-4BB9-99F1-2A645A0ADCB2}" type="sibTrans" cxnId="{BE1DD509-2F5A-4366-80BA-5A2DB0267BBC}">
      <dgm:prSet/>
      <dgm:spPr/>
      <dgm:t>
        <a:bodyPr/>
        <a:lstStyle/>
        <a:p>
          <a:endParaRPr lang="en-US"/>
        </a:p>
      </dgm:t>
    </dgm:pt>
    <dgm:pt modelId="{7C605E84-3C64-4F65-A214-DE201FD7E0DB}">
      <dgm:prSet custT="1"/>
      <dgm:spPr/>
      <dgm:t>
        <a:bodyPr/>
        <a:lstStyle/>
        <a:p>
          <a:pPr>
            <a:lnSpc>
              <a:spcPct val="100000"/>
            </a:lnSpc>
          </a:pPr>
          <a:r>
            <a:rPr lang="en-US" sz="3200" dirty="0"/>
            <a:t>8,321 referred to providers</a:t>
          </a:r>
          <a:endParaRPr lang="en-US" sz="3200" dirty="0">
            <a:highlight>
              <a:srgbClr val="FFFF00"/>
            </a:highlight>
          </a:endParaRPr>
        </a:p>
      </dgm:t>
    </dgm:pt>
    <dgm:pt modelId="{278A5C61-91E0-4204-9BA6-B8288D8D38F4}" type="sibTrans" cxnId="{935121EA-1DA8-4E7C-970B-D2963525BA65}">
      <dgm:prSet/>
      <dgm:spPr/>
      <dgm:t>
        <a:bodyPr/>
        <a:lstStyle/>
        <a:p>
          <a:endParaRPr lang="en-US"/>
        </a:p>
      </dgm:t>
    </dgm:pt>
    <dgm:pt modelId="{B5FE3B8D-61A4-4C42-8681-C8F1D4D1141A}" type="parTrans" cxnId="{935121EA-1DA8-4E7C-970B-D2963525BA65}">
      <dgm:prSet/>
      <dgm:spPr/>
      <dgm:t>
        <a:bodyPr/>
        <a:lstStyle/>
        <a:p>
          <a:endParaRPr lang="en-US"/>
        </a:p>
      </dgm:t>
    </dgm:pt>
    <dgm:pt modelId="{CA561E27-F209-42AC-97FB-8C939BC6998E}" type="pres">
      <dgm:prSet presAssocID="{997519DD-0C39-4442-AA18-E7E2BD184915}" presName="root" presStyleCnt="0">
        <dgm:presLayoutVars>
          <dgm:dir/>
          <dgm:resizeHandles val="exact"/>
        </dgm:presLayoutVars>
      </dgm:prSet>
      <dgm:spPr/>
    </dgm:pt>
    <dgm:pt modelId="{C0DA176A-DDE2-4D96-80E1-BE0B23600A8B}" type="pres">
      <dgm:prSet presAssocID="{0F2515E5-CC60-43A2-BD58-C94DAA2D985F}" presName="compNode" presStyleCnt="0"/>
      <dgm:spPr/>
    </dgm:pt>
    <dgm:pt modelId="{FCD57EDE-3583-4B1C-8686-1883AA339C66}" type="pres">
      <dgm:prSet presAssocID="{0F2515E5-CC60-43A2-BD58-C94DAA2D985F}" presName="bgRect" presStyleLbl="bgShp" presStyleIdx="0" presStyleCnt="2" custLinFactNeighborX="-85" custLinFactNeighborY="-54547"/>
      <dgm:spPr/>
    </dgm:pt>
    <dgm:pt modelId="{33ACB238-24C3-4FD7-8E36-68B76529FA77}" type="pres">
      <dgm:prSet presAssocID="{0F2515E5-CC60-43A2-BD58-C94DAA2D985F}" presName="iconRect" presStyleLbl="node1" presStyleIdx="0" presStyleCnt="2" custLinFactNeighborX="1090" custLinFactNeighborY="-9917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roup of people with solid fill"/>
        </a:ext>
      </dgm:extLst>
    </dgm:pt>
    <dgm:pt modelId="{C6402A99-48C9-461E-9E1B-576F5505842F}" type="pres">
      <dgm:prSet presAssocID="{0F2515E5-CC60-43A2-BD58-C94DAA2D985F}" presName="spaceRect" presStyleCnt="0"/>
      <dgm:spPr/>
    </dgm:pt>
    <dgm:pt modelId="{C12637ED-EDD8-4D74-8276-D94BDB26C2BD}" type="pres">
      <dgm:prSet presAssocID="{0F2515E5-CC60-43A2-BD58-C94DAA2D985F}" presName="parTx" presStyleLbl="revTx" presStyleIdx="0" presStyleCnt="2" custScaleX="110298" custLinFactNeighborX="0" custLinFactNeighborY="-53948">
        <dgm:presLayoutVars>
          <dgm:chMax val="0"/>
          <dgm:chPref val="0"/>
        </dgm:presLayoutVars>
      </dgm:prSet>
      <dgm:spPr/>
    </dgm:pt>
    <dgm:pt modelId="{7C89C334-0A59-435B-BEE4-8B62FE5FDB75}" type="pres">
      <dgm:prSet presAssocID="{4894DE42-9524-4BB9-99F1-2A645A0ADCB2}" presName="sibTrans" presStyleCnt="0"/>
      <dgm:spPr/>
    </dgm:pt>
    <dgm:pt modelId="{21365B5D-B265-4DC4-8746-700D7FAC88E9}" type="pres">
      <dgm:prSet presAssocID="{7C605E84-3C64-4F65-A214-DE201FD7E0DB}" presName="compNode" presStyleCnt="0"/>
      <dgm:spPr/>
    </dgm:pt>
    <dgm:pt modelId="{53AA119A-EDE1-4D63-942E-87665A9B3A05}" type="pres">
      <dgm:prSet presAssocID="{7C605E84-3C64-4F65-A214-DE201FD7E0DB}" presName="bgRect" presStyleLbl="bgShp" presStyleIdx="1" presStyleCnt="2" custLinFactNeighborY="-55146"/>
      <dgm:spPr/>
    </dgm:pt>
    <dgm:pt modelId="{15E825B0-DE2D-4D10-B161-70D20A9D251C}" type="pres">
      <dgm:prSet presAssocID="{7C605E84-3C64-4F65-A214-DE201FD7E0DB}" presName="iconRect" presStyleLbl="node1" presStyleIdx="1" presStyleCnt="2" custLinFactY="-267" custLinFactNeighborX="-2591" custLinFactNeighborY="-10000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Group with solid fill"/>
        </a:ext>
      </dgm:extLst>
    </dgm:pt>
    <dgm:pt modelId="{71971D35-9633-489E-AA3A-669DD00A4398}" type="pres">
      <dgm:prSet presAssocID="{7C605E84-3C64-4F65-A214-DE201FD7E0DB}" presName="spaceRect" presStyleCnt="0"/>
      <dgm:spPr/>
    </dgm:pt>
    <dgm:pt modelId="{FC55740B-D215-42DF-B1A7-ECCE24109A7A}" type="pres">
      <dgm:prSet presAssocID="{7C605E84-3C64-4F65-A214-DE201FD7E0DB}" presName="parTx" presStyleLbl="revTx" presStyleIdx="1" presStyleCnt="2" custScaleX="113041" custLinFactNeighborX="0" custLinFactNeighborY="-55746">
        <dgm:presLayoutVars>
          <dgm:chMax val="0"/>
          <dgm:chPref val="0"/>
        </dgm:presLayoutVars>
      </dgm:prSet>
      <dgm:spPr/>
    </dgm:pt>
  </dgm:ptLst>
  <dgm:cxnLst>
    <dgm:cxn modelId="{BE1DD509-2F5A-4366-80BA-5A2DB0267BBC}" srcId="{997519DD-0C39-4442-AA18-E7E2BD184915}" destId="{0F2515E5-CC60-43A2-BD58-C94DAA2D985F}" srcOrd="0" destOrd="0" parTransId="{E4C192A1-0E99-4BA4-AE80-50CA87C2810A}" sibTransId="{4894DE42-9524-4BB9-99F1-2A645A0ADCB2}"/>
    <dgm:cxn modelId="{3D0BC087-FC68-49C1-917F-1A42A9E1A298}" type="presOf" srcId="{0F2515E5-CC60-43A2-BD58-C94DAA2D985F}" destId="{C12637ED-EDD8-4D74-8276-D94BDB26C2BD}" srcOrd="0" destOrd="0" presId="urn:microsoft.com/office/officeart/2018/2/layout/IconVerticalSolidList"/>
    <dgm:cxn modelId="{39E2928B-854E-471A-818C-8AAC014D5309}" type="presOf" srcId="{997519DD-0C39-4442-AA18-E7E2BD184915}" destId="{CA561E27-F209-42AC-97FB-8C939BC6998E}" srcOrd="0" destOrd="0" presId="urn:microsoft.com/office/officeart/2018/2/layout/IconVerticalSolidList"/>
    <dgm:cxn modelId="{935121EA-1DA8-4E7C-970B-D2963525BA65}" srcId="{997519DD-0C39-4442-AA18-E7E2BD184915}" destId="{7C605E84-3C64-4F65-A214-DE201FD7E0DB}" srcOrd="1" destOrd="0" parTransId="{B5FE3B8D-61A4-4C42-8681-C8F1D4D1141A}" sibTransId="{278A5C61-91E0-4204-9BA6-B8288D8D38F4}"/>
    <dgm:cxn modelId="{D99AF1F2-2A28-4161-86F5-A82746D6B837}" type="presOf" srcId="{7C605E84-3C64-4F65-A214-DE201FD7E0DB}" destId="{FC55740B-D215-42DF-B1A7-ECCE24109A7A}" srcOrd="0" destOrd="0" presId="urn:microsoft.com/office/officeart/2018/2/layout/IconVerticalSolidList"/>
    <dgm:cxn modelId="{12CDE1D9-9210-46BB-A3B3-1090E6B608F1}" type="presParOf" srcId="{CA561E27-F209-42AC-97FB-8C939BC6998E}" destId="{C0DA176A-DDE2-4D96-80E1-BE0B23600A8B}" srcOrd="0" destOrd="0" presId="urn:microsoft.com/office/officeart/2018/2/layout/IconVerticalSolidList"/>
    <dgm:cxn modelId="{D69E647F-0A96-4296-9F23-B7493D693B93}" type="presParOf" srcId="{C0DA176A-DDE2-4D96-80E1-BE0B23600A8B}" destId="{FCD57EDE-3583-4B1C-8686-1883AA339C66}" srcOrd="0" destOrd="0" presId="urn:microsoft.com/office/officeart/2018/2/layout/IconVerticalSolidList"/>
    <dgm:cxn modelId="{59187AF7-A443-4DD0-8F1B-7CB803165514}" type="presParOf" srcId="{C0DA176A-DDE2-4D96-80E1-BE0B23600A8B}" destId="{33ACB238-24C3-4FD7-8E36-68B76529FA77}" srcOrd="1" destOrd="0" presId="urn:microsoft.com/office/officeart/2018/2/layout/IconVerticalSolidList"/>
    <dgm:cxn modelId="{743BABC4-B6F8-4D99-BFB3-6F2DCAF0B475}" type="presParOf" srcId="{C0DA176A-DDE2-4D96-80E1-BE0B23600A8B}" destId="{C6402A99-48C9-461E-9E1B-576F5505842F}" srcOrd="2" destOrd="0" presId="urn:microsoft.com/office/officeart/2018/2/layout/IconVerticalSolidList"/>
    <dgm:cxn modelId="{B63F0B9F-F184-43F9-AFCF-123C637C9116}" type="presParOf" srcId="{C0DA176A-DDE2-4D96-80E1-BE0B23600A8B}" destId="{C12637ED-EDD8-4D74-8276-D94BDB26C2BD}" srcOrd="3" destOrd="0" presId="urn:microsoft.com/office/officeart/2018/2/layout/IconVerticalSolidList"/>
    <dgm:cxn modelId="{B0163DCE-518B-4831-AC7E-760E398D0913}" type="presParOf" srcId="{CA561E27-F209-42AC-97FB-8C939BC6998E}" destId="{7C89C334-0A59-435B-BEE4-8B62FE5FDB75}" srcOrd="1" destOrd="0" presId="urn:microsoft.com/office/officeart/2018/2/layout/IconVerticalSolidList"/>
    <dgm:cxn modelId="{A3B4C745-11F7-4F18-8312-D05E43A0DEC7}" type="presParOf" srcId="{CA561E27-F209-42AC-97FB-8C939BC6998E}" destId="{21365B5D-B265-4DC4-8746-700D7FAC88E9}" srcOrd="2" destOrd="0" presId="urn:microsoft.com/office/officeart/2018/2/layout/IconVerticalSolidList"/>
    <dgm:cxn modelId="{6926F1B5-E008-40CB-BF38-C7E5610374B3}" type="presParOf" srcId="{21365B5D-B265-4DC4-8746-700D7FAC88E9}" destId="{53AA119A-EDE1-4D63-942E-87665A9B3A05}" srcOrd="0" destOrd="0" presId="urn:microsoft.com/office/officeart/2018/2/layout/IconVerticalSolidList"/>
    <dgm:cxn modelId="{97C39D8E-3C34-4801-9E7E-71CBF32FC99C}" type="presParOf" srcId="{21365B5D-B265-4DC4-8746-700D7FAC88E9}" destId="{15E825B0-DE2D-4D10-B161-70D20A9D251C}" srcOrd="1" destOrd="0" presId="urn:microsoft.com/office/officeart/2018/2/layout/IconVerticalSolidList"/>
    <dgm:cxn modelId="{12A04514-27DF-49CC-9DDB-AFABD77154F7}" type="presParOf" srcId="{21365B5D-B265-4DC4-8746-700D7FAC88E9}" destId="{71971D35-9633-489E-AA3A-669DD00A4398}" srcOrd="2" destOrd="0" presId="urn:microsoft.com/office/officeart/2018/2/layout/IconVerticalSolidList"/>
    <dgm:cxn modelId="{4CA01E06-55BA-4FA3-AEC9-F1334FA43D06}" type="presParOf" srcId="{21365B5D-B265-4DC4-8746-700D7FAC88E9}" destId="{FC55740B-D215-42DF-B1A7-ECCE24109A7A}"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97519DD-0C39-4442-AA18-E7E2BD18491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F2515E5-CC60-43A2-BD58-C94DAA2D985F}">
      <dgm:prSet custT="1"/>
      <dgm:spPr/>
      <dgm:t>
        <a:bodyPr/>
        <a:lstStyle/>
        <a:p>
          <a:r>
            <a:rPr lang="en-US" sz="4300" dirty="0"/>
            <a:t>3,906 </a:t>
          </a:r>
          <a:r>
            <a:rPr lang="en-US" sz="3600" dirty="0"/>
            <a:t>unduplicated households served since March</a:t>
          </a:r>
          <a:endParaRPr lang="en-US" sz="4300" dirty="0"/>
        </a:p>
      </dgm:t>
    </dgm:pt>
    <dgm:pt modelId="{E4C192A1-0E99-4BA4-AE80-50CA87C2810A}" type="parTrans" cxnId="{BE1DD509-2F5A-4366-80BA-5A2DB0267BBC}">
      <dgm:prSet/>
      <dgm:spPr/>
      <dgm:t>
        <a:bodyPr/>
        <a:lstStyle/>
        <a:p>
          <a:endParaRPr lang="en-US"/>
        </a:p>
      </dgm:t>
    </dgm:pt>
    <dgm:pt modelId="{4894DE42-9524-4BB9-99F1-2A645A0ADCB2}" type="sibTrans" cxnId="{BE1DD509-2F5A-4366-80BA-5A2DB0267BBC}">
      <dgm:prSet/>
      <dgm:spPr/>
      <dgm:t>
        <a:bodyPr/>
        <a:lstStyle/>
        <a:p>
          <a:endParaRPr lang="en-US"/>
        </a:p>
      </dgm:t>
    </dgm:pt>
    <dgm:pt modelId="{7C605E84-3C64-4F65-A214-DE201FD7E0DB}">
      <dgm:prSet custT="1"/>
      <dgm:spPr/>
      <dgm:t>
        <a:bodyPr/>
        <a:lstStyle/>
        <a:p>
          <a:r>
            <a:rPr lang="en-US" sz="4300" dirty="0"/>
            <a:t>$33,500,000           </a:t>
          </a:r>
          <a:r>
            <a:rPr lang="en-US" sz="2800" dirty="0"/>
            <a:t>for an average of $8,437 per household</a:t>
          </a:r>
          <a:endParaRPr lang="en-US" sz="4300" dirty="0"/>
        </a:p>
      </dgm:t>
    </dgm:pt>
    <dgm:pt modelId="{B5FE3B8D-61A4-4C42-8681-C8F1D4D1141A}" type="parTrans" cxnId="{935121EA-1DA8-4E7C-970B-D2963525BA65}">
      <dgm:prSet/>
      <dgm:spPr/>
      <dgm:t>
        <a:bodyPr/>
        <a:lstStyle/>
        <a:p>
          <a:endParaRPr lang="en-US"/>
        </a:p>
      </dgm:t>
    </dgm:pt>
    <dgm:pt modelId="{278A5C61-91E0-4204-9BA6-B8288D8D38F4}" type="sibTrans" cxnId="{935121EA-1DA8-4E7C-970B-D2963525BA65}">
      <dgm:prSet/>
      <dgm:spPr/>
      <dgm:t>
        <a:bodyPr/>
        <a:lstStyle/>
        <a:p>
          <a:endParaRPr lang="en-US"/>
        </a:p>
      </dgm:t>
    </dgm:pt>
    <dgm:pt modelId="{4C93FF0A-DDF7-43CA-B782-DA31C20BC834}" type="pres">
      <dgm:prSet presAssocID="{997519DD-0C39-4442-AA18-E7E2BD184915}" presName="linear" presStyleCnt="0">
        <dgm:presLayoutVars>
          <dgm:animLvl val="lvl"/>
          <dgm:resizeHandles val="exact"/>
        </dgm:presLayoutVars>
      </dgm:prSet>
      <dgm:spPr/>
    </dgm:pt>
    <dgm:pt modelId="{C0FE0286-3DB5-4483-8F25-7CB245FC094E}" type="pres">
      <dgm:prSet presAssocID="{0F2515E5-CC60-43A2-BD58-C94DAA2D985F}" presName="parentText" presStyleLbl="node1" presStyleIdx="0" presStyleCnt="2">
        <dgm:presLayoutVars>
          <dgm:chMax val="0"/>
          <dgm:bulletEnabled val="1"/>
        </dgm:presLayoutVars>
      </dgm:prSet>
      <dgm:spPr/>
    </dgm:pt>
    <dgm:pt modelId="{4627F55A-F149-4B38-B1B0-00BE71689E52}" type="pres">
      <dgm:prSet presAssocID="{4894DE42-9524-4BB9-99F1-2A645A0ADCB2}" presName="spacer" presStyleCnt="0"/>
      <dgm:spPr/>
    </dgm:pt>
    <dgm:pt modelId="{84E1192F-EB32-48CC-A0AA-77EE3A1880E9}" type="pres">
      <dgm:prSet presAssocID="{7C605E84-3C64-4F65-A214-DE201FD7E0DB}" presName="parentText" presStyleLbl="node1" presStyleIdx="1" presStyleCnt="2">
        <dgm:presLayoutVars>
          <dgm:chMax val="0"/>
          <dgm:bulletEnabled val="1"/>
        </dgm:presLayoutVars>
      </dgm:prSet>
      <dgm:spPr/>
    </dgm:pt>
  </dgm:ptLst>
  <dgm:cxnLst>
    <dgm:cxn modelId="{BE1DD509-2F5A-4366-80BA-5A2DB0267BBC}" srcId="{997519DD-0C39-4442-AA18-E7E2BD184915}" destId="{0F2515E5-CC60-43A2-BD58-C94DAA2D985F}" srcOrd="0" destOrd="0" parTransId="{E4C192A1-0E99-4BA4-AE80-50CA87C2810A}" sibTransId="{4894DE42-9524-4BB9-99F1-2A645A0ADCB2}"/>
    <dgm:cxn modelId="{B0A8A61A-B705-43F9-9014-7513E4C6FA46}" type="presOf" srcId="{0F2515E5-CC60-43A2-BD58-C94DAA2D985F}" destId="{C0FE0286-3DB5-4483-8F25-7CB245FC094E}" srcOrd="0" destOrd="0" presId="urn:microsoft.com/office/officeart/2005/8/layout/vList2"/>
    <dgm:cxn modelId="{49749256-CD93-4C6F-BA34-26DE40BFAC81}" type="presOf" srcId="{997519DD-0C39-4442-AA18-E7E2BD184915}" destId="{4C93FF0A-DDF7-43CA-B782-DA31C20BC834}" srcOrd="0" destOrd="0" presId="urn:microsoft.com/office/officeart/2005/8/layout/vList2"/>
    <dgm:cxn modelId="{66483993-F74C-4D7F-896B-0D5F532237D7}" type="presOf" srcId="{7C605E84-3C64-4F65-A214-DE201FD7E0DB}" destId="{84E1192F-EB32-48CC-A0AA-77EE3A1880E9}" srcOrd="0" destOrd="0" presId="urn:microsoft.com/office/officeart/2005/8/layout/vList2"/>
    <dgm:cxn modelId="{935121EA-1DA8-4E7C-970B-D2963525BA65}" srcId="{997519DD-0C39-4442-AA18-E7E2BD184915}" destId="{7C605E84-3C64-4F65-A214-DE201FD7E0DB}" srcOrd="1" destOrd="0" parTransId="{B5FE3B8D-61A4-4C42-8681-C8F1D4D1141A}" sibTransId="{278A5C61-91E0-4204-9BA6-B8288D8D38F4}"/>
    <dgm:cxn modelId="{0BFE7557-9988-47CC-B73D-2858B7BDDFB7}" type="presParOf" srcId="{4C93FF0A-DDF7-43CA-B782-DA31C20BC834}" destId="{C0FE0286-3DB5-4483-8F25-7CB245FC094E}" srcOrd="0" destOrd="0" presId="urn:microsoft.com/office/officeart/2005/8/layout/vList2"/>
    <dgm:cxn modelId="{694C5DCE-1F9E-4A52-96AB-8A318F3AF153}" type="presParOf" srcId="{4C93FF0A-DDF7-43CA-B782-DA31C20BC834}" destId="{4627F55A-F149-4B38-B1B0-00BE71689E52}" srcOrd="1" destOrd="0" presId="urn:microsoft.com/office/officeart/2005/8/layout/vList2"/>
    <dgm:cxn modelId="{29E411BC-4F5F-4095-8A57-DB7EEA3512A4}" type="presParOf" srcId="{4C93FF0A-DDF7-43CA-B782-DA31C20BC834}" destId="{84E1192F-EB32-48CC-A0AA-77EE3A1880E9}"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D5C66-9380-4636-B627-7E42A2A9FD31}">
      <dsp:nvSpPr>
        <dsp:cNvPr id="0" name=""/>
        <dsp:cNvSpPr/>
      </dsp:nvSpPr>
      <dsp:spPr>
        <a:xfrm>
          <a:off x="-7073" y="6753"/>
          <a:ext cx="10058399" cy="519719"/>
        </a:xfrm>
        <a:prstGeom prst="round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BC9F6-E847-4AEF-AA92-9373361CD95A}">
      <dsp:nvSpPr>
        <dsp:cNvPr id="0" name=""/>
        <dsp:cNvSpPr/>
      </dsp:nvSpPr>
      <dsp:spPr>
        <a:xfrm>
          <a:off x="150142" y="123690"/>
          <a:ext cx="285845" cy="285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182B1-48B0-4D68-97D1-094078CB1A2C}">
      <dsp:nvSpPr>
        <dsp:cNvPr id="0" name=""/>
        <dsp:cNvSpPr/>
      </dsp:nvSpPr>
      <dsp:spPr>
        <a:xfrm>
          <a:off x="593203" y="6753"/>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WA State Dept of Commerce Cares Fund (ERAP)                                  $ 5,841,560        6/30/2021</a:t>
          </a:r>
        </a:p>
      </dsp:txBody>
      <dsp:txXfrm>
        <a:off x="593203" y="6753"/>
        <a:ext cx="9456949" cy="519719"/>
      </dsp:txXfrm>
    </dsp:sp>
    <dsp:sp modelId="{5E048F90-D5D2-469C-8C44-7BBFBAC887B8}">
      <dsp:nvSpPr>
        <dsp:cNvPr id="0" name=""/>
        <dsp:cNvSpPr/>
      </dsp:nvSpPr>
      <dsp:spPr>
        <a:xfrm>
          <a:off x="-7073" y="690356"/>
          <a:ext cx="10058399" cy="519719"/>
        </a:xfrm>
        <a:prstGeom prst="roundRect">
          <a:avLst>
            <a:gd name="adj" fmla="val 10000"/>
          </a:avLst>
        </a:prstGeom>
        <a:solidFill>
          <a:schemeClr val="accent2">
            <a:hueOff val="883042"/>
            <a:satOff val="-10059"/>
            <a:lumOff val="-1137"/>
            <a:alphaOff val="0"/>
          </a:schemeClr>
        </a:solidFill>
        <a:ln>
          <a:noFill/>
        </a:ln>
        <a:effectLst/>
      </dsp:spPr>
      <dsp:style>
        <a:lnRef idx="0">
          <a:scrgbClr r="0" g="0" b="0"/>
        </a:lnRef>
        <a:fillRef idx="1">
          <a:scrgbClr r="0" g="0" b="0"/>
        </a:fillRef>
        <a:effectRef idx="0">
          <a:scrgbClr r="0" g="0" b="0"/>
        </a:effectRef>
        <a:fontRef idx="minor"/>
      </dsp:style>
    </dsp:sp>
    <dsp:sp modelId="{0F9D30B4-B345-4E58-B17F-0A74BA694DEC}">
      <dsp:nvSpPr>
        <dsp:cNvPr id="0" name=""/>
        <dsp:cNvSpPr/>
      </dsp:nvSpPr>
      <dsp:spPr>
        <a:xfrm>
          <a:off x="150142" y="773340"/>
          <a:ext cx="285845" cy="285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6D74E-7D40-48E9-AC14-0F71C7C9C4B5}">
      <dsp:nvSpPr>
        <dsp:cNvPr id="0" name=""/>
        <dsp:cNvSpPr/>
      </dsp:nvSpPr>
      <dsp:spPr>
        <a:xfrm>
          <a:off x="577882" y="656403"/>
          <a:ext cx="9487590"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US Dept of Treasury Funds (DOT)                                                             $ 20,717,027     12/20/2021   </a:t>
          </a:r>
        </a:p>
      </dsp:txBody>
      <dsp:txXfrm>
        <a:off x="577882" y="656403"/>
        <a:ext cx="9487590" cy="519719"/>
      </dsp:txXfrm>
    </dsp:sp>
    <dsp:sp modelId="{D7486E6B-571A-405D-A8CA-14B4FA7C0ED8}">
      <dsp:nvSpPr>
        <dsp:cNvPr id="0" name=""/>
        <dsp:cNvSpPr/>
      </dsp:nvSpPr>
      <dsp:spPr>
        <a:xfrm>
          <a:off x="-7073" y="1306052"/>
          <a:ext cx="10058399" cy="519719"/>
        </a:xfrm>
        <a:prstGeom prst="roundRect">
          <a:avLst>
            <a:gd name="adj" fmla="val 10000"/>
          </a:avLst>
        </a:prstGeom>
        <a:solidFill>
          <a:schemeClr val="accent2">
            <a:hueOff val="1766085"/>
            <a:satOff val="-20118"/>
            <a:lumOff val="-2274"/>
            <a:alphaOff val="0"/>
          </a:schemeClr>
        </a:solidFill>
        <a:ln>
          <a:noFill/>
        </a:ln>
        <a:effectLst/>
      </dsp:spPr>
      <dsp:style>
        <a:lnRef idx="0">
          <a:scrgbClr r="0" g="0" b="0"/>
        </a:lnRef>
        <a:fillRef idx="1">
          <a:scrgbClr r="0" g="0" b="0"/>
        </a:fillRef>
        <a:effectRef idx="0">
          <a:scrgbClr r="0" g="0" b="0"/>
        </a:effectRef>
        <a:fontRef idx="minor"/>
      </dsp:style>
    </dsp:sp>
    <dsp:sp modelId="{EDB4E313-30D7-4C14-81BE-75497758C8D1}">
      <dsp:nvSpPr>
        <dsp:cNvPr id="0" name=""/>
        <dsp:cNvSpPr/>
      </dsp:nvSpPr>
      <dsp:spPr>
        <a:xfrm>
          <a:off x="150142" y="1422989"/>
          <a:ext cx="285845" cy="285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A5106-579F-4BDD-9AEE-269CC172B1ED}">
      <dsp:nvSpPr>
        <dsp:cNvPr id="0" name=""/>
        <dsp:cNvSpPr/>
      </dsp:nvSpPr>
      <dsp:spPr>
        <a:xfrm>
          <a:off x="577882" y="1306052"/>
          <a:ext cx="9487590"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WA State Department of Commerce Treasury Funds (T-RAP)             $ 32,641,782    12/20/2021</a:t>
          </a:r>
        </a:p>
      </dsp:txBody>
      <dsp:txXfrm>
        <a:off x="577882" y="1306052"/>
        <a:ext cx="9487590" cy="519719"/>
      </dsp:txXfrm>
    </dsp:sp>
    <dsp:sp modelId="{283B8D1B-C0E2-4C6B-9630-D1217B114EB4}">
      <dsp:nvSpPr>
        <dsp:cNvPr id="0" name=""/>
        <dsp:cNvSpPr/>
      </dsp:nvSpPr>
      <dsp:spPr>
        <a:xfrm>
          <a:off x="-7073" y="1955702"/>
          <a:ext cx="10058399" cy="519719"/>
        </a:xfrm>
        <a:prstGeom prst="roundRect">
          <a:avLst>
            <a:gd name="adj" fmla="val 10000"/>
          </a:avLst>
        </a:prstGeom>
        <a:solidFill>
          <a:schemeClr val="accent2">
            <a:hueOff val="2649127"/>
            <a:satOff val="-30176"/>
            <a:lumOff val="-3412"/>
            <a:alphaOff val="0"/>
          </a:schemeClr>
        </a:solidFill>
        <a:ln>
          <a:noFill/>
        </a:ln>
        <a:effectLst/>
      </dsp:spPr>
      <dsp:style>
        <a:lnRef idx="0">
          <a:scrgbClr r="0" g="0" b="0"/>
        </a:lnRef>
        <a:fillRef idx="1">
          <a:scrgbClr r="0" g="0" b="0"/>
        </a:fillRef>
        <a:effectRef idx="0">
          <a:scrgbClr r="0" g="0" b="0"/>
        </a:effectRef>
        <a:fontRef idx="minor"/>
      </dsp:style>
    </dsp:sp>
    <dsp:sp modelId="{7901960C-2E9D-424A-8DF5-E5CA5A38EA97}">
      <dsp:nvSpPr>
        <dsp:cNvPr id="0" name=""/>
        <dsp:cNvSpPr/>
      </dsp:nvSpPr>
      <dsp:spPr>
        <a:xfrm>
          <a:off x="150142" y="2072639"/>
          <a:ext cx="285845" cy="285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ABEF43-7AF0-40D9-9B13-F158E394D299}">
      <dsp:nvSpPr>
        <dsp:cNvPr id="0" name=""/>
        <dsp:cNvSpPr/>
      </dsp:nvSpPr>
      <dsp:spPr>
        <a:xfrm>
          <a:off x="577882" y="1955702"/>
          <a:ext cx="9487590"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WA State Department of Commerce Treasury Funds (T-RAP)             $ 10,000,000    12/20/2021</a:t>
          </a:r>
        </a:p>
      </dsp:txBody>
      <dsp:txXfrm>
        <a:off x="577882" y="1955702"/>
        <a:ext cx="9487590" cy="519719"/>
      </dsp:txXfrm>
    </dsp:sp>
    <dsp:sp modelId="{CFA9BD8C-7E24-41BA-934A-131465BDD0AE}">
      <dsp:nvSpPr>
        <dsp:cNvPr id="0" name=""/>
        <dsp:cNvSpPr/>
      </dsp:nvSpPr>
      <dsp:spPr>
        <a:xfrm>
          <a:off x="-7073" y="2605352"/>
          <a:ext cx="10058399" cy="519719"/>
        </a:xfrm>
        <a:prstGeom prst="roundRect">
          <a:avLst>
            <a:gd name="adj" fmla="val 10000"/>
          </a:avLst>
        </a:prstGeom>
        <a:solidFill>
          <a:schemeClr val="accent2">
            <a:hueOff val="3532170"/>
            <a:satOff val="-40235"/>
            <a:lumOff val="-4549"/>
            <a:alphaOff val="0"/>
          </a:schemeClr>
        </a:solidFill>
        <a:ln>
          <a:noFill/>
        </a:ln>
        <a:effectLst/>
      </dsp:spPr>
      <dsp:style>
        <a:lnRef idx="0">
          <a:scrgbClr r="0" g="0" b="0"/>
        </a:lnRef>
        <a:fillRef idx="1">
          <a:scrgbClr r="0" g="0" b="0"/>
        </a:fillRef>
        <a:effectRef idx="0">
          <a:scrgbClr r="0" g="0" b="0"/>
        </a:effectRef>
        <a:fontRef idx="minor"/>
      </dsp:style>
    </dsp:sp>
    <dsp:sp modelId="{3A2A51D2-2F73-4755-BEDA-A2F9C2CBE5C5}">
      <dsp:nvSpPr>
        <dsp:cNvPr id="0" name=""/>
        <dsp:cNvSpPr/>
      </dsp:nvSpPr>
      <dsp:spPr>
        <a:xfrm>
          <a:off x="150142" y="2722289"/>
          <a:ext cx="285845" cy="2858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0747E-D5F1-4C5E-8274-56D5EC54A1BC}">
      <dsp:nvSpPr>
        <dsp:cNvPr id="0" name=""/>
        <dsp:cNvSpPr/>
      </dsp:nvSpPr>
      <dsp:spPr>
        <a:xfrm>
          <a:off x="593203" y="2605352"/>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American Rescue Plan Funds- (ARP1&amp; ARP2 high needs)                   $ 9,515,925         9/20/2025                 </a:t>
          </a:r>
        </a:p>
      </dsp:txBody>
      <dsp:txXfrm>
        <a:off x="593203" y="2605352"/>
        <a:ext cx="9456949" cy="519719"/>
      </dsp:txXfrm>
    </dsp:sp>
    <dsp:sp modelId="{B6287DD4-BFCA-4623-BB22-8853E39EB5DA}">
      <dsp:nvSpPr>
        <dsp:cNvPr id="0" name=""/>
        <dsp:cNvSpPr/>
      </dsp:nvSpPr>
      <dsp:spPr>
        <a:xfrm>
          <a:off x="-7073" y="3255001"/>
          <a:ext cx="10058399" cy="519719"/>
        </a:xfrm>
        <a:prstGeom prst="roundRect">
          <a:avLst>
            <a:gd name="adj" fmla="val 10000"/>
          </a:avLst>
        </a:prstGeom>
        <a:solidFill>
          <a:schemeClr val="accent2">
            <a:hueOff val="4415212"/>
            <a:satOff val="-50294"/>
            <a:lumOff val="-5686"/>
            <a:alphaOff val="0"/>
          </a:schemeClr>
        </a:solidFill>
        <a:ln>
          <a:noFill/>
        </a:ln>
        <a:effectLst/>
      </dsp:spPr>
      <dsp:style>
        <a:lnRef idx="0">
          <a:scrgbClr r="0" g="0" b="0"/>
        </a:lnRef>
        <a:fillRef idx="1">
          <a:scrgbClr r="0" g="0" b="0"/>
        </a:fillRef>
        <a:effectRef idx="0">
          <a:scrgbClr r="0" g="0" b="0"/>
        </a:effectRef>
        <a:fontRef idx="minor"/>
      </dsp:style>
    </dsp:sp>
    <dsp:sp modelId="{BB3747FE-B223-4EAD-A71E-3809B3B4DEAA}">
      <dsp:nvSpPr>
        <dsp:cNvPr id="0" name=""/>
        <dsp:cNvSpPr/>
      </dsp:nvSpPr>
      <dsp:spPr>
        <a:xfrm>
          <a:off x="150142" y="3371938"/>
          <a:ext cx="285845" cy="285845"/>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718AA-2601-4EAA-B063-67D64A676B8F}">
      <dsp:nvSpPr>
        <dsp:cNvPr id="0" name=""/>
        <dsp:cNvSpPr/>
      </dsp:nvSpPr>
      <dsp:spPr>
        <a:xfrm>
          <a:off x="593203" y="3255001"/>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Total 2021 Funds                                                                                          $ 78,716,294                                                                                       </a:t>
          </a:r>
        </a:p>
      </dsp:txBody>
      <dsp:txXfrm>
        <a:off x="593203" y="3255001"/>
        <a:ext cx="9456949" cy="51971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74D9-D6A7-4F6D-8EE1-59B1056F959C}">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Over Income (80% AMI) </a:t>
          </a:r>
        </a:p>
      </dsp:txBody>
      <dsp:txXfrm>
        <a:off x="377190" y="3160"/>
        <a:ext cx="2907506" cy="1744503"/>
      </dsp:txXfrm>
    </dsp:sp>
    <dsp:sp modelId="{E4CCEF0A-36F7-4B69-A3CF-3DA6DB9B5777}">
      <dsp:nvSpPr>
        <dsp:cNvPr id="0" name=""/>
        <dsp:cNvSpPr/>
      </dsp:nvSpPr>
      <dsp:spPr>
        <a:xfrm>
          <a:off x="3575446" y="3160"/>
          <a:ext cx="2907506" cy="1744503"/>
        </a:xfrm>
        <a:prstGeom prst="rect">
          <a:avLst/>
        </a:prstGeom>
        <a:solidFill>
          <a:schemeClr val="accent2">
            <a:hueOff val="883042"/>
            <a:satOff val="-10059"/>
            <a:lumOff val="-1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Not Impacted by Covid-19</a:t>
          </a:r>
        </a:p>
      </dsp:txBody>
      <dsp:txXfrm>
        <a:off x="3575446" y="3160"/>
        <a:ext cx="2907506" cy="1744503"/>
      </dsp:txXfrm>
    </dsp:sp>
    <dsp:sp modelId="{40E1C685-B422-4393-9A3D-A3DCDFC87AA1}">
      <dsp:nvSpPr>
        <dsp:cNvPr id="0" name=""/>
        <dsp:cNvSpPr/>
      </dsp:nvSpPr>
      <dsp:spPr>
        <a:xfrm>
          <a:off x="6773703" y="3160"/>
          <a:ext cx="2907506" cy="1744503"/>
        </a:xfrm>
        <a:prstGeom prst="rect">
          <a:avLst/>
        </a:prstGeom>
        <a:solidFill>
          <a:schemeClr val="accent2">
            <a:hueOff val="1766085"/>
            <a:satOff val="-20118"/>
            <a:lumOff val="-22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No longer in Unit</a:t>
          </a:r>
        </a:p>
      </dsp:txBody>
      <dsp:txXfrm>
        <a:off x="6773703" y="3160"/>
        <a:ext cx="2907506" cy="1744503"/>
      </dsp:txXfrm>
    </dsp:sp>
    <dsp:sp modelId="{E4643600-8AC5-4C05-8A10-3915B3CFDDBF}">
      <dsp:nvSpPr>
        <dsp:cNvPr id="0" name=""/>
        <dsp:cNvSpPr/>
      </dsp:nvSpPr>
      <dsp:spPr>
        <a:xfrm>
          <a:off x="377190" y="2038415"/>
          <a:ext cx="2907506" cy="1744503"/>
        </a:xfrm>
        <a:prstGeom prst="rect">
          <a:avLst/>
        </a:prstGeom>
        <a:solidFill>
          <a:schemeClr val="accent2">
            <a:hueOff val="2649127"/>
            <a:satOff val="-30176"/>
            <a:lumOff val="-3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Does not live in Pierce County</a:t>
          </a:r>
        </a:p>
      </dsp:txBody>
      <dsp:txXfrm>
        <a:off x="377190" y="2038415"/>
        <a:ext cx="2907506" cy="1744503"/>
      </dsp:txXfrm>
    </dsp:sp>
    <dsp:sp modelId="{19BB447B-A24D-48AA-A7B5-8D7143734274}">
      <dsp:nvSpPr>
        <dsp:cNvPr id="0" name=""/>
        <dsp:cNvSpPr/>
      </dsp:nvSpPr>
      <dsp:spPr>
        <a:xfrm>
          <a:off x="3575446" y="2038415"/>
          <a:ext cx="2907506" cy="1744503"/>
        </a:xfrm>
        <a:prstGeom prst="rect">
          <a:avLst/>
        </a:prstGeom>
        <a:solidFill>
          <a:schemeClr val="accent2">
            <a:hueOff val="3532170"/>
            <a:satOff val="-40235"/>
            <a:lumOff val="-4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Tenant who has not applied</a:t>
          </a:r>
        </a:p>
      </dsp:txBody>
      <dsp:txXfrm>
        <a:off x="3575446" y="2038415"/>
        <a:ext cx="2907506" cy="1744503"/>
      </dsp:txXfrm>
    </dsp:sp>
    <dsp:sp modelId="{C98D9EE0-869E-40DD-A44B-0DAEC90E3E9E}">
      <dsp:nvSpPr>
        <dsp:cNvPr id="0" name=""/>
        <dsp:cNvSpPr/>
      </dsp:nvSpPr>
      <dsp:spPr>
        <a:xfrm>
          <a:off x="6773703" y="2038415"/>
          <a:ext cx="2907506" cy="1744503"/>
        </a:xfrm>
        <a:prstGeom prst="rect">
          <a:avLst/>
        </a:prstGeom>
        <a:solidFill>
          <a:schemeClr val="accent2">
            <a:hueOff val="4415212"/>
            <a:satOff val="-50294"/>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kern="1200" dirty="0"/>
            <a:t>Landlord refuses to accept payment</a:t>
          </a:r>
        </a:p>
      </dsp:txBody>
      <dsp:txXfrm>
        <a:off x="6773703" y="2038415"/>
        <a:ext cx="2907506" cy="17445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8D2BF7-6578-4687-BAE0-92CF82951A34}">
      <dsp:nvSpPr>
        <dsp:cNvPr id="0" name=""/>
        <dsp:cNvSpPr/>
      </dsp:nvSpPr>
      <dsp:spPr>
        <a:xfrm>
          <a:off x="2540177" y="2203378"/>
          <a:ext cx="124561" cy="124603"/>
        </a:xfrm>
        <a:prstGeom prst="ellipse">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41196FF-64B7-48A3-8633-C5A291F5D123}">
      <dsp:nvSpPr>
        <dsp:cNvPr id="0" name=""/>
        <dsp:cNvSpPr/>
      </dsp:nvSpPr>
      <dsp:spPr>
        <a:xfrm>
          <a:off x="2328503" y="2203378"/>
          <a:ext cx="124561" cy="124603"/>
        </a:xfrm>
        <a:prstGeom prst="ellipse">
          <a:avLst/>
        </a:prstGeom>
        <a:solidFill>
          <a:schemeClr val="accent2">
            <a:hueOff val="102679"/>
            <a:satOff val="-1170"/>
            <a:lumOff val="-132"/>
            <a:alphaOff val="0"/>
          </a:schemeClr>
        </a:solidFill>
        <a:ln w="15875" cap="flat" cmpd="sng" algn="ctr">
          <a:solidFill>
            <a:schemeClr val="accent2">
              <a:hueOff val="102679"/>
              <a:satOff val="-1170"/>
              <a:lumOff val="-13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16A5D1-83CB-4D67-912B-951F187D0301}">
      <dsp:nvSpPr>
        <dsp:cNvPr id="0" name=""/>
        <dsp:cNvSpPr/>
      </dsp:nvSpPr>
      <dsp:spPr>
        <a:xfrm>
          <a:off x="2116828" y="2203378"/>
          <a:ext cx="124561" cy="124603"/>
        </a:xfrm>
        <a:prstGeom prst="ellipse">
          <a:avLst/>
        </a:prstGeom>
        <a:solidFill>
          <a:schemeClr val="accent2">
            <a:hueOff val="205359"/>
            <a:satOff val="-2339"/>
            <a:lumOff val="-264"/>
            <a:alphaOff val="0"/>
          </a:schemeClr>
        </a:solidFill>
        <a:ln w="15875" cap="flat" cmpd="sng" algn="ctr">
          <a:solidFill>
            <a:schemeClr val="accent2">
              <a:hueOff val="205359"/>
              <a:satOff val="-2339"/>
              <a:lumOff val="-2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36ED92-16A4-4BF3-8B31-6FC2C5A5AE85}">
      <dsp:nvSpPr>
        <dsp:cNvPr id="0" name=""/>
        <dsp:cNvSpPr/>
      </dsp:nvSpPr>
      <dsp:spPr>
        <a:xfrm>
          <a:off x="1905153" y="2203378"/>
          <a:ext cx="124561" cy="124603"/>
        </a:xfrm>
        <a:prstGeom prst="ellipse">
          <a:avLst/>
        </a:prstGeom>
        <a:solidFill>
          <a:schemeClr val="accent2">
            <a:hueOff val="308038"/>
            <a:satOff val="-3509"/>
            <a:lumOff val="-397"/>
            <a:alphaOff val="0"/>
          </a:schemeClr>
        </a:solidFill>
        <a:ln w="15875" cap="flat" cmpd="sng" algn="ctr">
          <a:solidFill>
            <a:schemeClr val="accent2">
              <a:hueOff val="308038"/>
              <a:satOff val="-3509"/>
              <a:lumOff val="-39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DADFFA-F33F-4D54-AA1F-100362B6D847}">
      <dsp:nvSpPr>
        <dsp:cNvPr id="0" name=""/>
        <dsp:cNvSpPr/>
      </dsp:nvSpPr>
      <dsp:spPr>
        <a:xfrm>
          <a:off x="1693478" y="2203378"/>
          <a:ext cx="124561" cy="124603"/>
        </a:xfrm>
        <a:prstGeom prst="ellipse">
          <a:avLst/>
        </a:prstGeom>
        <a:solidFill>
          <a:schemeClr val="accent2">
            <a:hueOff val="410717"/>
            <a:satOff val="-4679"/>
            <a:lumOff val="-529"/>
            <a:alphaOff val="0"/>
          </a:schemeClr>
        </a:solidFill>
        <a:ln w="15875" cap="flat" cmpd="sng" algn="ctr">
          <a:solidFill>
            <a:schemeClr val="accent2">
              <a:hueOff val="410717"/>
              <a:satOff val="-4679"/>
              <a:lumOff val="-52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ADE53DE-36BD-4C5C-BAB2-E57A440C7799}">
      <dsp:nvSpPr>
        <dsp:cNvPr id="0" name=""/>
        <dsp:cNvSpPr/>
      </dsp:nvSpPr>
      <dsp:spPr>
        <a:xfrm>
          <a:off x="1356975" y="2141076"/>
          <a:ext cx="249388" cy="249207"/>
        </a:xfrm>
        <a:prstGeom prst="ellipse">
          <a:avLst/>
        </a:prstGeom>
        <a:solidFill>
          <a:schemeClr val="accent2">
            <a:hueOff val="513397"/>
            <a:satOff val="-5848"/>
            <a:lumOff val="-661"/>
            <a:alphaOff val="0"/>
          </a:schemeClr>
        </a:solidFill>
        <a:ln w="15875" cap="flat" cmpd="sng" algn="ctr">
          <a:solidFill>
            <a:schemeClr val="accent2">
              <a:hueOff val="513397"/>
              <a:satOff val="-5848"/>
              <a:lumOff val="-66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3E0D91-E920-44A0-B08E-5722F9F3CBC7}">
      <dsp:nvSpPr>
        <dsp:cNvPr id="0" name=""/>
        <dsp:cNvSpPr/>
      </dsp:nvSpPr>
      <dsp:spPr>
        <a:xfrm>
          <a:off x="2337001" y="1945973"/>
          <a:ext cx="124561" cy="124603"/>
        </a:xfrm>
        <a:prstGeom prst="ellipse">
          <a:avLst/>
        </a:prstGeom>
        <a:solidFill>
          <a:schemeClr val="accent2">
            <a:hueOff val="616076"/>
            <a:satOff val="-7018"/>
            <a:lumOff val="-793"/>
            <a:alphaOff val="0"/>
          </a:schemeClr>
        </a:solidFill>
        <a:ln w="15875" cap="flat" cmpd="sng" algn="ctr">
          <a:solidFill>
            <a:schemeClr val="accent2">
              <a:hueOff val="616076"/>
              <a:satOff val="-7018"/>
              <a:lumOff val="-7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CDA966-23AD-4EAA-88CA-D66BF713698D}">
      <dsp:nvSpPr>
        <dsp:cNvPr id="0" name=""/>
        <dsp:cNvSpPr/>
      </dsp:nvSpPr>
      <dsp:spPr>
        <a:xfrm>
          <a:off x="2337001" y="2462674"/>
          <a:ext cx="124561" cy="124603"/>
        </a:xfrm>
        <a:prstGeom prst="ellipse">
          <a:avLst/>
        </a:prstGeom>
        <a:solidFill>
          <a:schemeClr val="accent2">
            <a:hueOff val="718755"/>
            <a:satOff val="-8187"/>
            <a:lumOff val="-926"/>
            <a:alphaOff val="0"/>
          </a:schemeClr>
        </a:solidFill>
        <a:ln w="15875" cap="flat" cmpd="sng" algn="ctr">
          <a:solidFill>
            <a:schemeClr val="accent2">
              <a:hueOff val="718755"/>
              <a:satOff val="-8187"/>
              <a:lumOff val="-92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ECD7CC9-1071-4998-B1B7-381E105B856C}">
      <dsp:nvSpPr>
        <dsp:cNvPr id="0" name=""/>
        <dsp:cNvSpPr/>
      </dsp:nvSpPr>
      <dsp:spPr>
        <a:xfrm>
          <a:off x="2448283" y="2057965"/>
          <a:ext cx="124561" cy="124603"/>
        </a:xfrm>
        <a:prstGeom prst="ellipse">
          <a:avLst/>
        </a:prstGeom>
        <a:solidFill>
          <a:schemeClr val="accent2">
            <a:hueOff val="821435"/>
            <a:satOff val="-9357"/>
            <a:lumOff val="-1058"/>
            <a:alphaOff val="0"/>
          </a:schemeClr>
        </a:solidFill>
        <a:ln w="15875" cap="flat" cmpd="sng" algn="ctr">
          <a:solidFill>
            <a:schemeClr val="accent2">
              <a:hueOff val="821435"/>
              <a:satOff val="-9357"/>
              <a:lumOff val="-105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591C20-1864-41E8-A68F-B3D95B991257}">
      <dsp:nvSpPr>
        <dsp:cNvPr id="0" name=""/>
        <dsp:cNvSpPr/>
      </dsp:nvSpPr>
      <dsp:spPr>
        <a:xfrm>
          <a:off x="2455720" y="2351313"/>
          <a:ext cx="124561" cy="124603"/>
        </a:xfrm>
        <a:prstGeom prst="ellipse">
          <a:avLst/>
        </a:prstGeom>
        <a:solidFill>
          <a:schemeClr val="accent2">
            <a:hueOff val="924114"/>
            <a:satOff val="-10527"/>
            <a:lumOff val="-1190"/>
            <a:alphaOff val="0"/>
          </a:schemeClr>
        </a:solidFill>
        <a:ln w="15875" cap="flat" cmpd="sng" algn="ctr">
          <a:solidFill>
            <a:schemeClr val="accent2">
              <a:hueOff val="924114"/>
              <a:satOff val="-10527"/>
              <a:lumOff val="-119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606C13-5F97-48C1-B2F6-E186183F7EFF}">
      <dsp:nvSpPr>
        <dsp:cNvPr id="0" name=""/>
        <dsp:cNvSpPr/>
      </dsp:nvSpPr>
      <dsp:spPr>
        <a:xfrm>
          <a:off x="5134" y="1640366"/>
          <a:ext cx="1261285" cy="1261169"/>
        </a:xfrm>
        <a:prstGeom prst="ellipse">
          <a:avLst/>
        </a:prstGeom>
        <a:solidFill>
          <a:schemeClr val="accent2">
            <a:hueOff val="1026794"/>
            <a:satOff val="-11696"/>
            <a:lumOff val="-1322"/>
            <a:alphaOff val="0"/>
          </a:schemeClr>
        </a:solidFill>
        <a:ln w="15875" cap="flat" cmpd="sng" algn="ctr">
          <a:solidFill>
            <a:schemeClr val="accent2">
              <a:hueOff val="1026794"/>
              <a:satOff val="-11696"/>
              <a:lumOff val="-132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Tenant Applies</a:t>
          </a:r>
        </a:p>
      </dsp:txBody>
      <dsp:txXfrm>
        <a:off x="189845" y="1825060"/>
        <a:ext cx="891863" cy="891781"/>
      </dsp:txXfrm>
    </dsp:sp>
    <dsp:sp modelId="{68653EBA-44E9-4B84-B2AE-A547DF11AD17}">
      <dsp:nvSpPr>
        <dsp:cNvPr id="0" name=""/>
        <dsp:cNvSpPr/>
      </dsp:nvSpPr>
      <dsp:spPr>
        <a:xfrm>
          <a:off x="5350610" y="2203378"/>
          <a:ext cx="124561" cy="124603"/>
        </a:xfrm>
        <a:prstGeom prst="ellipse">
          <a:avLst/>
        </a:prstGeom>
        <a:solidFill>
          <a:schemeClr val="accent2">
            <a:hueOff val="1129473"/>
            <a:satOff val="-12866"/>
            <a:lumOff val="-1455"/>
            <a:alphaOff val="0"/>
          </a:schemeClr>
        </a:solidFill>
        <a:ln w="15875" cap="flat" cmpd="sng" algn="ctr">
          <a:solidFill>
            <a:schemeClr val="accent2">
              <a:hueOff val="1129473"/>
              <a:satOff val="-12866"/>
              <a:lumOff val="-145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FBCA67B-A268-4FE9-AF4C-F144898E0211}">
      <dsp:nvSpPr>
        <dsp:cNvPr id="0" name=""/>
        <dsp:cNvSpPr/>
      </dsp:nvSpPr>
      <dsp:spPr>
        <a:xfrm>
          <a:off x="5138935" y="2203378"/>
          <a:ext cx="124561" cy="124603"/>
        </a:xfrm>
        <a:prstGeom prst="ellipse">
          <a:avLst/>
        </a:prstGeom>
        <a:solidFill>
          <a:schemeClr val="accent2">
            <a:hueOff val="1232152"/>
            <a:satOff val="-14036"/>
            <a:lumOff val="-1587"/>
            <a:alphaOff val="0"/>
          </a:schemeClr>
        </a:solidFill>
        <a:ln w="15875" cap="flat" cmpd="sng" algn="ctr">
          <a:solidFill>
            <a:schemeClr val="accent2">
              <a:hueOff val="1232152"/>
              <a:satOff val="-14036"/>
              <a:lumOff val="-158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F32151-46BB-459A-80F9-26A234B78F2B}">
      <dsp:nvSpPr>
        <dsp:cNvPr id="0" name=""/>
        <dsp:cNvSpPr/>
      </dsp:nvSpPr>
      <dsp:spPr>
        <a:xfrm>
          <a:off x="4927260" y="2203378"/>
          <a:ext cx="124561" cy="124603"/>
        </a:xfrm>
        <a:prstGeom prst="ellipse">
          <a:avLst/>
        </a:prstGeom>
        <a:solidFill>
          <a:schemeClr val="accent2">
            <a:hueOff val="1334832"/>
            <a:satOff val="-15205"/>
            <a:lumOff val="-1719"/>
            <a:alphaOff val="0"/>
          </a:schemeClr>
        </a:solidFill>
        <a:ln w="15875" cap="flat" cmpd="sng" algn="ctr">
          <a:solidFill>
            <a:schemeClr val="accent2">
              <a:hueOff val="1334832"/>
              <a:satOff val="-15205"/>
              <a:lumOff val="-171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A489E6F-7874-4A00-A111-187C17B2E2AC}">
      <dsp:nvSpPr>
        <dsp:cNvPr id="0" name=""/>
        <dsp:cNvSpPr/>
      </dsp:nvSpPr>
      <dsp:spPr>
        <a:xfrm>
          <a:off x="4715585" y="2203378"/>
          <a:ext cx="124561" cy="124603"/>
        </a:xfrm>
        <a:prstGeom prst="ellipse">
          <a:avLst/>
        </a:prstGeom>
        <a:solidFill>
          <a:schemeClr val="accent2">
            <a:hueOff val="1437511"/>
            <a:satOff val="-16375"/>
            <a:lumOff val="-1851"/>
            <a:alphaOff val="0"/>
          </a:schemeClr>
        </a:solidFill>
        <a:ln w="15875" cap="flat" cmpd="sng" algn="ctr">
          <a:solidFill>
            <a:schemeClr val="accent2">
              <a:hueOff val="1437511"/>
              <a:satOff val="-16375"/>
              <a:lumOff val="-185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C5E1CB-6C25-4560-8AB6-F02A01ED6C84}">
      <dsp:nvSpPr>
        <dsp:cNvPr id="0" name=""/>
        <dsp:cNvSpPr/>
      </dsp:nvSpPr>
      <dsp:spPr>
        <a:xfrm>
          <a:off x="4503910" y="2203378"/>
          <a:ext cx="124561" cy="124603"/>
        </a:xfrm>
        <a:prstGeom prst="ellipse">
          <a:avLst/>
        </a:prstGeom>
        <a:solidFill>
          <a:schemeClr val="accent2">
            <a:hueOff val="1540190"/>
            <a:satOff val="-17544"/>
            <a:lumOff val="-1983"/>
            <a:alphaOff val="0"/>
          </a:schemeClr>
        </a:solidFill>
        <a:ln w="15875" cap="flat" cmpd="sng" algn="ctr">
          <a:solidFill>
            <a:schemeClr val="accent2">
              <a:hueOff val="1540190"/>
              <a:satOff val="-17544"/>
              <a:lumOff val="-198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BDD629-C13F-4E07-BB31-CE3C9A4AAFBD}">
      <dsp:nvSpPr>
        <dsp:cNvPr id="0" name=""/>
        <dsp:cNvSpPr/>
      </dsp:nvSpPr>
      <dsp:spPr>
        <a:xfrm>
          <a:off x="4167408" y="2141076"/>
          <a:ext cx="249388" cy="249207"/>
        </a:xfrm>
        <a:prstGeom prst="ellipse">
          <a:avLst/>
        </a:prstGeom>
        <a:solidFill>
          <a:schemeClr val="accent2">
            <a:hueOff val="1642870"/>
            <a:satOff val="-18714"/>
            <a:lumOff val="-2116"/>
            <a:alphaOff val="0"/>
          </a:schemeClr>
        </a:solidFill>
        <a:ln w="15875" cap="flat" cmpd="sng" algn="ctr">
          <a:solidFill>
            <a:schemeClr val="accent2">
              <a:hueOff val="1642870"/>
              <a:satOff val="-18714"/>
              <a:lumOff val="-211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39957D-A69B-4994-BB4B-E5BA99CD3F06}">
      <dsp:nvSpPr>
        <dsp:cNvPr id="0" name=""/>
        <dsp:cNvSpPr/>
      </dsp:nvSpPr>
      <dsp:spPr>
        <a:xfrm>
          <a:off x="5147434" y="1945973"/>
          <a:ext cx="124561" cy="124603"/>
        </a:xfrm>
        <a:prstGeom prst="ellipse">
          <a:avLst/>
        </a:prstGeom>
        <a:solidFill>
          <a:schemeClr val="accent2">
            <a:hueOff val="1745549"/>
            <a:satOff val="-19884"/>
            <a:lumOff val="-2248"/>
            <a:alphaOff val="0"/>
          </a:schemeClr>
        </a:solidFill>
        <a:ln w="15875" cap="flat" cmpd="sng" algn="ctr">
          <a:solidFill>
            <a:schemeClr val="accent2">
              <a:hueOff val="1745549"/>
              <a:satOff val="-19884"/>
              <a:lumOff val="-224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20A437-FDE5-4E50-9E35-1335F298952B}">
      <dsp:nvSpPr>
        <dsp:cNvPr id="0" name=""/>
        <dsp:cNvSpPr/>
      </dsp:nvSpPr>
      <dsp:spPr>
        <a:xfrm>
          <a:off x="5147434" y="2462674"/>
          <a:ext cx="124561" cy="124603"/>
        </a:xfrm>
        <a:prstGeom prst="ellipse">
          <a:avLst/>
        </a:prstGeom>
        <a:solidFill>
          <a:schemeClr val="accent2">
            <a:hueOff val="1848228"/>
            <a:satOff val="-21053"/>
            <a:lumOff val="-2380"/>
            <a:alphaOff val="0"/>
          </a:schemeClr>
        </a:solidFill>
        <a:ln w="15875" cap="flat" cmpd="sng" algn="ctr">
          <a:solidFill>
            <a:schemeClr val="accent2">
              <a:hueOff val="1848228"/>
              <a:satOff val="-21053"/>
              <a:lumOff val="-238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5C949FF-3874-4D67-92B9-C3BE9D8C2E41}">
      <dsp:nvSpPr>
        <dsp:cNvPr id="0" name=""/>
        <dsp:cNvSpPr/>
      </dsp:nvSpPr>
      <dsp:spPr>
        <a:xfrm>
          <a:off x="5258716" y="2057965"/>
          <a:ext cx="124561" cy="124603"/>
        </a:xfrm>
        <a:prstGeom prst="ellipse">
          <a:avLst/>
        </a:prstGeom>
        <a:solidFill>
          <a:schemeClr val="accent2">
            <a:hueOff val="1950908"/>
            <a:satOff val="-22223"/>
            <a:lumOff val="-2512"/>
            <a:alphaOff val="0"/>
          </a:schemeClr>
        </a:solidFill>
        <a:ln w="15875" cap="flat" cmpd="sng" algn="ctr">
          <a:solidFill>
            <a:schemeClr val="accent2">
              <a:hueOff val="1950908"/>
              <a:satOff val="-22223"/>
              <a:lumOff val="-251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ED8EB4-9E93-4E27-9232-37F3B9C86EE4}">
      <dsp:nvSpPr>
        <dsp:cNvPr id="0" name=""/>
        <dsp:cNvSpPr/>
      </dsp:nvSpPr>
      <dsp:spPr>
        <a:xfrm>
          <a:off x="5266153" y="2351313"/>
          <a:ext cx="124561" cy="124603"/>
        </a:xfrm>
        <a:prstGeom prst="ellipse">
          <a:avLst/>
        </a:prstGeom>
        <a:solidFill>
          <a:schemeClr val="accent2">
            <a:hueOff val="2053587"/>
            <a:satOff val="-23393"/>
            <a:lumOff val="-2645"/>
            <a:alphaOff val="0"/>
          </a:schemeClr>
        </a:solidFill>
        <a:ln w="15875" cap="flat" cmpd="sng" algn="ctr">
          <a:solidFill>
            <a:schemeClr val="accent2">
              <a:hueOff val="2053587"/>
              <a:satOff val="-23393"/>
              <a:lumOff val="-264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1B1AE6-CC87-42F4-B674-5BE23ABCF382}">
      <dsp:nvSpPr>
        <dsp:cNvPr id="0" name=""/>
        <dsp:cNvSpPr/>
      </dsp:nvSpPr>
      <dsp:spPr>
        <a:xfrm>
          <a:off x="2819275" y="1635095"/>
          <a:ext cx="1261285" cy="1261169"/>
        </a:xfrm>
        <a:prstGeom prst="ellipse">
          <a:avLst/>
        </a:prstGeom>
        <a:solidFill>
          <a:schemeClr val="accent2">
            <a:hueOff val="2156266"/>
            <a:satOff val="-24562"/>
            <a:lumOff val="-2777"/>
            <a:alphaOff val="0"/>
          </a:schemeClr>
        </a:solidFill>
        <a:ln w="15875" cap="flat" cmpd="sng" algn="ctr">
          <a:solidFill>
            <a:schemeClr val="accent2">
              <a:hueOff val="2156266"/>
              <a:satOff val="-24562"/>
              <a:lumOff val="-277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Referred to Provider </a:t>
          </a:r>
        </a:p>
      </dsp:txBody>
      <dsp:txXfrm>
        <a:off x="3003986" y="1819789"/>
        <a:ext cx="891863" cy="891781"/>
      </dsp:txXfrm>
    </dsp:sp>
    <dsp:sp modelId="{3CF3A718-1DE5-484A-832C-CBAFACCCF3DF}">
      <dsp:nvSpPr>
        <dsp:cNvPr id="0" name=""/>
        <dsp:cNvSpPr/>
      </dsp:nvSpPr>
      <dsp:spPr>
        <a:xfrm>
          <a:off x="8161043" y="2203378"/>
          <a:ext cx="124561" cy="124603"/>
        </a:xfrm>
        <a:prstGeom prst="ellipse">
          <a:avLst/>
        </a:prstGeom>
        <a:solidFill>
          <a:schemeClr val="accent2">
            <a:hueOff val="2258946"/>
            <a:satOff val="-25732"/>
            <a:lumOff val="-2909"/>
            <a:alphaOff val="0"/>
          </a:schemeClr>
        </a:solidFill>
        <a:ln w="15875" cap="flat" cmpd="sng" algn="ctr">
          <a:solidFill>
            <a:schemeClr val="accent2">
              <a:hueOff val="2258946"/>
              <a:satOff val="-25732"/>
              <a:lumOff val="-290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C30A66-81D3-48C8-B9D2-1EC7CDC5D186}">
      <dsp:nvSpPr>
        <dsp:cNvPr id="0" name=""/>
        <dsp:cNvSpPr/>
      </dsp:nvSpPr>
      <dsp:spPr>
        <a:xfrm>
          <a:off x="7949368" y="2203378"/>
          <a:ext cx="124561" cy="124603"/>
        </a:xfrm>
        <a:prstGeom prst="ellipse">
          <a:avLst/>
        </a:prstGeom>
        <a:solidFill>
          <a:schemeClr val="accent2">
            <a:hueOff val="2361625"/>
            <a:satOff val="-26901"/>
            <a:lumOff val="-3041"/>
            <a:alphaOff val="0"/>
          </a:schemeClr>
        </a:solidFill>
        <a:ln w="15875" cap="flat" cmpd="sng" algn="ctr">
          <a:solidFill>
            <a:schemeClr val="accent2">
              <a:hueOff val="2361625"/>
              <a:satOff val="-26901"/>
              <a:lumOff val="-304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D879E4-0188-409E-88B6-E365CD91DBCC}">
      <dsp:nvSpPr>
        <dsp:cNvPr id="0" name=""/>
        <dsp:cNvSpPr/>
      </dsp:nvSpPr>
      <dsp:spPr>
        <a:xfrm>
          <a:off x="7737693" y="2203378"/>
          <a:ext cx="124561" cy="124603"/>
        </a:xfrm>
        <a:prstGeom prst="ellipse">
          <a:avLst/>
        </a:prstGeom>
        <a:solidFill>
          <a:schemeClr val="accent2">
            <a:hueOff val="2464305"/>
            <a:satOff val="-28071"/>
            <a:lumOff val="-3174"/>
            <a:alphaOff val="0"/>
          </a:schemeClr>
        </a:solidFill>
        <a:ln w="15875" cap="flat" cmpd="sng" algn="ctr">
          <a:solidFill>
            <a:schemeClr val="accent2">
              <a:hueOff val="2464305"/>
              <a:satOff val="-28071"/>
              <a:lumOff val="-317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E5B3324-43A3-4334-B56D-027FE9BACAE9}">
      <dsp:nvSpPr>
        <dsp:cNvPr id="0" name=""/>
        <dsp:cNvSpPr/>
      </dsp:nvSpPr>
      <dsp:spPr>
        <a:xfrm>
          <a:off x="7526018" y="2203378"/>
          <a:ext cx="124561" cy="124603"/>
        </a:xfrm>
        <a:prstGeom prst="ellipse">
          <a:avLst/>
        </a:prstGeom>
        <a:solidFill>
          <a:schemeClr val="accent2">
            <a:hueOff val="2566984"/>
            <a:satOff val="-29241"/>
            <a:lumOff val="-3306"/>
            <a:alphaOff val="0"/>
          </a:schemeClr>
        </a:solidFill>
        <a:ln w="15875" cap="flat" cmpd="sng" algn="ctr">
          <a:solidFill>
            <a:schemeClr val="accent2">
              <a:hueOff val="2566984"/>
              <a:satOff val="-29241"/>
              <a:lumOff val="-330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75DC7B-9392-4B76-A8BB-B203C2736B4E}">
      <dsp:nvSpPr>
        <dsp:cNvPr id="0" name=""/>
        <dsp:cNvSpPr/>
      </dsp:nvSpPr>
      <dsp:spPr>
        <a:xfrm>
          <a:off x="7314343" y="2203378"/>
          <a:ext cx="124561" cy="124603"/>
        </a:xfrm>
        <a:prstGeom prst="ellipse">
          <a:avLst/>
        </a:prstGeom>
        <a:solidFill>
          <a:schemeClr val="accent2">
            <a:hueOff val="2669663"/>
            <a:satOff val="-30410"/>
            <a:lumOff val="-3438"/>
            <a:alphaOff val="0"/>
          </a:schemeClr>
        </a:solidFill>
        <a:ln w="15875" cap="flat" cmpd="sng" algn="ctr">
          <a:solidFill>
            <a:schemeClr val="accent2">
              <a:hueOff val="2669663"/>
              <a:satOff val="-30410"/>
              <a:lumOff val="-343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3612A6-B62E-4F16-8F45-1F3C08613E20}">
      <dsp:nvSpPr>
        <dsp:cNvPr id="0" name=""/>
        <dsp:cNvSpPr/>
      </dsp:nvSpPr>
      <dsp:spPr>
        <a:xfrm>
          <a:off x="6977841" y="2141076"/>
          <a:ext cx="249388" cy="249207"/>
        </a:xfrm>
        <a:prstGeom prst="ellipse">
          <a:avLst/>
        </a:prstGeom>
        <a:solidFill>
          <a:schemeClr val="accent2">
            <a:hueOff val="2772342"/>
            <a:satOff val="-31580"/>
            <a:lumOff val="-3570"/>
            <a:alphaOff val="0"/>
          </a:schemeClr>
        </a:solidFill>
        <a:ln w="15875" cap="flat" cmpd="sng" algn="ctr">
          <a:solidFill>
            <a:schemeClr val="accent2">
              <a:hueOff val="2772342"/>
              <a:satOff val="-31580"/>
              <a:lumOff val="-357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8F19D5-B245-407E-B4A5-29A350BCF358}">
      <dsp:nvSpPr>
        <dsp:cNvPr id="0" name=""/>
        <dsp:cNvSpPr/>
      </dsp:nvSpPr>
      <dsp:spPr>
        <a:xfrm>
          <a:off x="7957867" y="1945973"/>
          <a:ext cx="124561" cy="124603"/>
        </a:xfrm>
        <a:prstGeom prst="ellipse">
          <a:avLst/>
        </a:prstGeom>
        <a:solidFill>
          <a:schemeClr val="accent2">
            <a:hueOff val="2875022"/>
            <a:satOff val="-32750"/>
            <a:lumOff val="-3703"/>
            <a:alphaOff val="0"/>
          </a:schemeClr>
        </a:solidFill>
        <a:ln w="15875" cap="flat" cmpd="sng" algn="ctr">
          <a:solidFill>
            <a:schemeClr val="accent2">
              <a:hueOff val="2875022"/>
              <a:satOff val="-32750"/>
              <a:lumOff val="-370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10672F2-A2F1-4EF2-A336-D5E35AEF4D89}">
      <dsp:nvSpPr>
        <dsp:cNvPr id="0" name=""/>
        <dsp:cNvSpPr/>
      </dsp:nvSpPr>
      <dsp:spPr>
        <a:xfrm>
          <a:off x="7957867" y="2462674"/>
          <a:ext cx="124561" cy="124603"/>
        </a:xfrm>
        <a:prstGeom prst="ellipse">
          <a:avLst/>
        </a:prstGeom>
        <a:solidFill>
          <a:schemeClr val="accent2">
            <a:hueOff val="2977701"/>
            <a:satOff val="-33919"/>
            <a:lumOff val="-3835"/>
            <a:alphaOff val="0"/>
          </a:schemeClr>
        </a:solidFill>
        <a:ln w="15875" cap="flat" cmpd="sng" algn="ctr">
          <a:solidFill>
            <a:schemeClr val="accent2">
              <a:hueOff val="2977701"/>
              <a:satOff val="-33919"/>
              <a:lumOff val="-383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251CD97-DFD3-4B43-94FC-E8731A64F686}">
      <dsp:nvSpPr>
        <dsp:cNvPr id="0" name=""/>
        <dsp:cNvSpPr/>
      </dsp:nvSpPr>
      <dsp:spPr>
        <a:xfrm>
          <a:off x="8069149" y="2057965"/>
          <a:ext cx="124561" cy="124603"/>
        </a:xfrm>
        <a:prstGeom prst="ellipse">
          <a:avLst/>
        </a:prstGeom>
        <a:solidFill>
          <a:schemeClr val="accent2">
            <a:hueOff val="3080380"/>
            <a:satOff val="-35089"/>
            <a:lumOff val="-3967"/>
            <a:alphaOff val="0"/>
          </a:schemeClr>
        </a:solidFill>
        <a:ln w="15875" cap="flat" cmpd="sng" algn="ctr">
          <a:solidFill>
            <a:schemeClr val="accent2">
              <a:hueOff val="3080380"/>
              <a:satOff val="-35089"/>
              <a:lumOff val="-39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2D1FFA-1FAA-460C-A9B3-566CAB870D74}">
      <dsp:nvSpPr>
        <dsp:cNvPr id="0" name=""/>
        <dsp:cNvSpPr/>
      </dsp:nvSpPr>
      <dsp:spPr>
        <a:xfrm>
          <a:off x="8076585" y="2351313"/>
          <a:ext cx="124561" cy="124603"/>
        </a:xfrm>
        <a:prstGeom prst="ellipse">
          <a:avLst/>
        </a:prstGeom>
        <a:solidFill>
          <a:schemeClr val="accent2">
            <a:hueOff val="3183060"/>
            <a:satOff val="-36258"/>
            <a:lumOff val="-4099"/>
            <a:alphaOff val="0"/>
          </a:schemeClr>
        </a:solidFill>
        <a:ln w="15875" cap="flat" cmpd="sng" algn="ctr">
          <a:solidFill>
            <a:schemeClr val="accent2">
              <a:hueOff val="3183060"/>
              <a:satOff val="-36258"/>
              <a:lumOff val="-409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490F29-0C88-4371-AFAB-67D863D5AC64}">
      <dsp:nvSpPr>
        <dsp:cNvPr id="0" name=""/>
        <dsp:cNvSpPr/>
      </dsp:nvSpPr>
      <dsp:spPr>
        <a:xfrm>
          <a:off x="5629707" y="1635095"/>
          <a:ext cx="1261285" cy="1261169"/>
        </a:xfrm>
        <a:prstGeom prst="ellipse">
          <a:avLst/>
        </a:prstGeom>
        <a:solidFill>
          <a:schemeClr val="accent2">
            <a:hueOff val="3285739"/>
            <a:satOff val="-37428"/>
            <a:lumOff val="-4231"/>
            <a:alphaOff val="0"/>
          </a:schemeClr>
        </a:solidFill>
        <a:ln w="15875" cap="flat" cmpd="sng" algn="ctr">
          <a:solidFill>
            <a:schemeClr val="accent2">
              <a:hueOff val="3285739"/>
              <a:satOff val="-37428"/>
              <a:lumOff val="-4231"/>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Tenant Intake &amp; Landlord Verification</a:t>
          </a:r>
        </a:p>
      </dsp:txBody>
      <dsp:txXfrm>
        <a:off x="5814418" y="1819789"/>
        <a:ext cx="891863" cy="891781"/>
      </dsp:txXfrm>
    </dsp:sp>
    <dsp:sp modelId="{C13516CB-B476-4EE4-8854-1F83A82B6219}">
      <dsp:nvSpPr>
        <dsp:cNvPr id="0" name=""/>
        <dsp:cNvSpPr/>
      </dsp:nvSpPr>
      <dsp:spPr>
        <a:xfrm>
          <a:off x="10971475" y="2203378"/>
          <a:ext cx="124561" cy="124603"/>
        </a:xfrm>
        <a:prstGeom prst="ellipse">
          <a:avLst/>
        </a:prstGeom>
        <a:solidFill>
          <a:schemeClr val="accent2">
            <a:hueOff val="3388419"/>
            <a:satOff val="-38598"/>
            <a:lumOff val="-4364"/>
            <a:alphaOff val="0"/>
          </a:schemeClr>
        </a:solidFill>
        <a:ln w="15875" cap="flat" cmpd="sng" algn="ctr">
          <a:solidFill>
            <a:schemeClr val="accent2">
              <a:hueOff val="3388419"/>
              <a:satOff val="-38598"/>
              <a:lumOff val="-436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93E2D3-30A2-4016-991A-6F431B7B4535}">
      <dsp:nvSpPr>
        <dsp:cNvPr id="0" name=""/>
        <dsp:cNvSpPr/>
      </dsp:nvSpPr>
      <dsp:spPr>
        <a:xfrm>
          <a:off x="10759800" y="2203378"/>
          <a:ext cx="124561" cy="124603"/>
        </a:xfrm>
        <a:prstGeom prst="ellipse">
          <a:avLst/>
        </a:prstGeom>
        <a:solidFill>
          <a:schemeClr val="accent2">
            <a:hueOff val="3491098"/>
            <a:satOff val="-39767"/>
            <a:lumOff val="-4496"/>
            <a:alphaOff val="0"/>
          </a:schemeClr>
        </a:solidFill>
        <a:ln w="15875" cap="flat" cmpd="sng" algn="ctr">
          <a:solidFill>
            <a:schemeClr val="accent2">
              <a:hueOff val="3491098"/>
              <a:satOff val="-39767"/>
              <a:lumOff val="-449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F0CEE-FF6B-4BB2-8DB9-AF18E89957C3}">
      <dsp:nvSpPr>
        <dsp:cNvPr id="0" name=""/>
        <dsp:cNvSpPr/>
      </dsp:nvSpPr>
      <dsp:spPr>
        <a:xfrm>
          <a:off x="10548125" y="2203378"/>
          <a:ext cx="124561" cy="124603"/>
        </a:xfrm>
        <a:prstGeom prst="ellipse">
          <a:avLst/>
        </a:prstGeom>
        <a:solidFill>
          <a:schemeClr val="accent2">
            <a:hueOff val="3593777"/>
            <a:satOff val="-40937"/>
            <a:lumOff val="-4628"/>
            <a:alphaOff val="0"/>
          </a:schemeClr>
        </a:solidFill>
        <a:ln w="15875" cap="flat" cmpd="sng" algn="ctr">
          <a:solidFill>
            <a:schemeClr val="accent2">
              <a:hueOff val="3593777"/>
              <a:satOff val="-40937"/>
              <a:lumOff val="-4628"/>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070440-C7CB-4242-80A6-58CE22FF7D6A}">
      <dsp:nvSpPr>
        <dsp:cNvPr id="0" name=""/>
        <dsp:cNvSpPr/>
      </dsp:nvSpPr>
      <dsp:spPr>
        <a:xfrm>
          <a:off x="10336450" y="2203378"/>
          <a:ext cx="124561" cy="124603"/>
        </a:xfrm>
        <a:prstGeom prst="ellipse">
          <a:avLst/>
        </a:prstGeom>
        <a:solidFill>
          <a:schemeClr val="accent2">
            <a:hueOff val="3696457"/>
            <a:satOff val="-42107"/>
            <a:lumOff val="-4760"/>
            <a:alphaOff val="0"/>
          </a:schemeClr>
        </a:solidFill>
        <a:ln w="15875" cap="flat" cmpd="sng" algn="ctr">
          <a:solidFill>
            <a:schemeClr val="accent2">
              <a:hueOff val="3696457"/>
              <a:satOff val="-42107"/>
              <a:lumOff val="-476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FBA7D2-2779-48AB-8ECC-F9FB1392C3D3}">
      <dsp:nvSpPr>
        <dsp:cNvPr id="0" name=""/>
        <dsp:cNvSpPr/>
      </dsp:nvSpPr>
      <dsp:spPr>
        <a:xfrm>
          <a:off x="10124775" y="2203378"/>
          <a:ext cx="124561" cy="124603"/>
        </a:xfrm>
        <a:prstGeom prst="ellipse">
          <a:avLst/>
        </a:prstGeom>
        <a:solidFill>
          <a:schemeClr val="accent2">
            <a:hueOff val="3799136"/>
            <a:satOff val="-43276"/>
            <a:lumOff val="-4893"/>
            <a:alphaOff val="0"/>
          </a:schemeClr>
        </a:solidFill>
        <a:ln w="15875" cap="flat" cmpd="sng" algn="ctr">
          <a:solidFill>
            <a:schemeClr val="accent2">
              <a:hueOff val="3799136"/>
              <a:satOff val="-43276"/>
              <a:lumOff val="-489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21600C1-931A-4058-A097-72CDF27FE9BD}">
      <dsp:nvSpPr>
        <dsp:cNvPr id="0" name=""/>
        <dsp:cNvSpPr/>
      </dsp:nvSpPr>
      <dsp:spPr>
        <a:xfrm>
          <a:off x="9788273" y="2141076"/>
          <a:ext cx="249388" cy="249207"/>
        </a:xfrm>
        <a:prstGeom prst="ellipse">
          <a:avLst/>
        </a:prstGeom>
        <a:solidFill>
          <a:schemeClr val="accent2">
            <a:hueOff val="3901815"/>
            <a:satOff val="-44446"/>
            <a:lumOff val="-5025"/>
            <a:alphaOff val="0"/>
          </a:schemeClr>
        </a:solidFill>
        <a:ln w="15875" cap="flat" cmpd="sng" algn="ctr">
          <a:solidFill>
            <a:schemeClr val="accent2">
              <a:hueOff val="3901815"/>
              <a:satOff val="-44446"/>
              <a:lumOff val="-5025"/>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71A4521-D3B9-49F4-BE47-D529BBEB563E}">
      <dsp:nvSpPr>
        <dsp:cNvPr id="0" name=""/>
        <dsp:cNvSpPr/>
      </dsp:nvSpPr>
      <dsp:spPr>
        <a:xfrm>
          <a:off x="10768299" y="1945973"/>
          <a:ext cx="124561" cy="124603"/>
        </a:xfrm>
        <a:prstGeom prst="ellipse">
          <a:avLst/>
        </a:prstGeom>
        <a:solidFill>
          <a:schemeClr val="accent2">
            <a:hueOff val="4004495"/>
            <a:satOff val="-45615"/>
            <a:lumOff val="-5157"/>
            <a:alphaOff val="0"/>
          </a:schemeClr>
        </a:solidFill>
        <a:ln w="15875" cap="flat" cmpd="sng" algn="ctr">
          <a:solidFill>
            <a:schemeClr val="accent2">
              <a:hueOff val="4004495"/>
              <a:satOff val="-45615"/>
              <a:lumOff val="-515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2429E31-9395-4ACA-999E-4682E2BE67AD}">
      <dsp:nvSpPr>
        <dsp:cNvPr id="0" name=""/>
        <dsp:cNvSpPr/>
      </dsp:nvSpPr>
      <dsp:spPr>
        <a:xfrm>
          <a:off x="10768299" y="2462674"/>
          <a:ext cx="124561" cy="124603"/>
        </a:xfrm>
        <a:prstGeom prst="ellipse">
          <a:avLst/>
        </a:prstGeom>
        <a:solidFill>
          <a:schemeClr val="accent2">
            <a:hueOff val="4107174"/>
            <a:satOff val="-46785"/>
            <a:lumOff val="-5289"/>
            <a:alphaOff val="0"/>
          </a:schemeClr>
        </a:solidFill>
        <a:ln w="15875" cap="flat" cmpd="sng" algn="ctr">
          <a:solidFill>
            <a:schemeClr val="accent2">
              <a:hueOff val="4107174"/>
              <a:satOff val="-46785"/>
              <a:lumOff val="-5289"/>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0D82BF-B5BE-43FA-8EFF-360C4D9DC7D4}">
      <dsp:nvSpPr>
        <dsp:cNvPr id="0" name=""/>
        <dsp:cNvSpPr/>
      </dsp:nvSpPr>
      <dsp:spPr>
        <a:xfrm>
          <a:off x="10879581" y="2057965"/>
          <a:ext cx="124561" cy="124603"/>
        </a:xfrm>
        <a:prstGeom prst="ellipse">
          <a:avLst/>
        </a:prstGeom>
        <a:solidFill>
          <a:schemeClr val="accent2">
            <a:hueOff val="4209853"/>
            <a:satOff val="-47955"/>
            <a:lumOff val="-5422"/>
            <a:alphaOff val="0"/>
          </a:schemeClr>
        </a:solidFill>
        <a:ln w="15875" cap="flat" cmpd="sng" algn="ctr">
          <a:solidFill>
            <a:schemeClr val="accent2">
              <a:hueOff val="4209853"/>
              <a:satOff val="-47955"/>
              <a:lumOff val="-5422"/>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CC12D2-7622-4B2A-89FC-A4A46F20937F}">
      <dsp:nvSpPr>
        <dsp:cNvPr id="0" name=""/>
        <dsp:cNvSpPr/>
      </dsp:nvSpPr>
      <dsp:spPr>
        <a:xfrm>
          <a:off x="10887018" y="2351313"/>
          <a:ext cx="124561" cy="124603"/>
        </a:xfrm>
        <a:prstGeom prst="ellipse">
          <a:avLst/>
        </a:prstGeom>
        <a:solidFill>
          <a:schemeClr val="accent2">
            <a:hueOff val="4312533"/>
            <a:satOff val="-49124"/>
            <a:lumOff val="-5554"/>
            <a:alphaOff val="0"/>
          </a:schemeClr>
        </a:solidFill>
        <a:ln w="15875" cap="flat" cmpd="sng" algn="ctr">
          <a:solidFill>
            <a:schemeClr val="accent2">
              <a:hueOff val="4312533"/>
              <a:satOff val="-49124"/>
              <a:lumOff val="-555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1A849D-5B06-4625-8F96-D4CCCAACDE2A}">
      <dsp:nvSpPr>
        <dsp:cNvPr id="0" name=""/>
        <dsp:cNvSpPr/>
      </dsp:nvSpPr>
      <dsp:spPr>
        <a:xfrm>
          <a:off x="8440140" y="1635095"/>
          <a:ext cx="1261285" cy="1261169"/>
        </a:xfrm>
        <a:prstGeom prst="ellipse">
          <a:avLst/>
        </a:prstGeom>
        <a:solidFill>
          <a:schemeClr val="accent2">
            <a:hueOff val="4415212"/>
            <a:satOff val="-50294"/>
            <a:lumOff val="-5686"/>
            <a:alphaOff val="0"/>
          </a:schemeClr>
        </a:solidFill>
        <a:ln w="15875" cap="flat" cmpd="sng" algn="ctr">
          <a:solidFill>
            <a:schemeClr val="accent2">
              <a:hueOff val="4415212"/>
              <a:satOff val="-50294"/>
              <a:lumOff val="-568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Payment </a:t>
          </a:r>
        </a:p>
      </dsp:txBody>
      <dsp:txXfrm>
        <a:off x="8624851" y="1819789"/>
        <a:ext cx="891863" cy="8917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614E2-429F-4482-9992-3E6F71D8DE81}">
      <dsp:nvSpPr>
        <dsp:cNvPr id="0" name=""/>
        <dsp:cNvSpPr/>
      </dsp:nvSpPr>
      <dsp:spPr>
        <a:xfrm>
          <a:off x="1969554" y="174180"/>
          <a:ext cx="3456812" cy="1200505"/>
        </a:xfrm>
        <a:prstGeom prst="ellipse">
          <a:avLst/>
        </a:prstGeom>
        <a:solidFill>
          <a:schemeClr val="accent2">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2A792-8D3D-4F19-ABF3-61B09075AC97}">
      <dsp:nvSpPr>
        <dsp:cNvPr id="0" name=""/>
        <dsp:cNvSpPr/>
      </dsp:nvSpPr>
      <dsp:spPr>
        <a:xfrm>
          <a:off x="3368357" y="3113810"/>
          <a:ext cx="669924" cy="428751"/>
        </a:xfrm>
        <a:prstGeom prst="downArrow">
          <a:avLst/>
        </a:prstGeom>
        <a:gradFill rotWithShape="0">
          <a:gsLst>
            <a:gs pos="0">
              <a:schemeClr val="accent2">
                <a:tint val="40000"/>
                <a:hueOff val="0"/>
                <a:satOff val="0"/>
                <a:lumOff val="0"/>
                <a:alphaOff val="0"/>
                <a:shade val="85000"/>
                <a:satMod val="130000"/>
              </a:schemeClr>
            </a:gs>
            <a:gs pos="34000">
              <a:schemeClr val="accent2">
                <a:tint val="40000"/>
                <a:hueOff val="0"/>
                <a:satOff val="0"/>
                <a:lumOff val="0"/>
                <a:alphaOff val="0"/>
                <a:shade val="87000"/>
                <a:satMod val="125000"/>
              </a:schemeClr>
            </a:gs>
            <a:gs pos="70000">
              <a:schemeClr val="accent2">
                <a:tint val="40000"/>
                <a:hueOff val="0"/>
                <a:satOff val="0"/>
                <a:lumOff val="0"/>
                <a:alphaOff val="0"/>
                <a:tint val="100000"/>
                <a:shade val="90000"/>
                <a:satMod val="130000"/>
              </a:schemeClr>
            </a:gs>
            <a:gs pos="100000">
              <a:schemeClr val="accent2">
                <a:tint val="40000"/>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dsp:style>
    </dsp:sp>
    <dsp:sp modelId="{8327BAC1-C5AE-4416-9DEA-99BBC58AFD46}">
      <dsp:nvSpPr>
        <dsp:cNvPr id="0" name=""/>
        <dsp:cNvSpPr/>
      </dsp:nvSpPr>
      <dsp:spPr>
        <a:xfrm>
          <a:off x="2095500" y="3456812"/>
          <a:ext cx="3215639" cy="8039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REFERRALS</a:t>
          </a:r>
        </a:p>
      </dsp:txBody>
      <dsp:txXfrm>
        <a:off x="2095500" y="3456812"/>
        <a:ext cx="3215639" cy="803909"/>
      </dsp:txXfrm>
    </dsp:sp>
    <dsp:sp modelId="{AFB8843B-6078-48F9-A7A8-C8179C0892C6}">
      <dsp:nvSpPr>
        <dsp:cNvPr id="0" name=""/>
        <dsp:cNvSpPr/>
      </dsp:nvSpPr>
      <dsp:spPr>
        <a:xfrm>
          <a:off x="2834318" y="1691639"/>
          <a:ext cx="1909510" cy="1205852"/>
        </a:xfrm>
        <a:prstGeom prst="ellipse">
          <a:avLst/>
        </a:prstGeom>
        <a:gradFill rotWithShape="0">
          <a:gsLst>
            <a:gs pos="0">
              <a:schemeClr val="bg1">
                <a:hueOff val="0"/>
                <a:satOff val="0"/>
                <a:lumOff val="0"/>
                <a:alphaOff val="0"/>
                <a:shade val="85000"/>
                <a:satMod val="130000"/>
              </a:schemeClr>
            </a:gs>
            <a:gs pos="34000">
              <a:schemeClr val="bg1">
                <a:hueOff val="0"/>
                <a:satOff val="0"/>
                <a:lumOff val="0"/>
                <a:alphaOff val="0"/>
                <a:shade val="87000"/>
                <a:satMod val="125000"/>
              </a:schemeClr>
            </a:gs>
            <a:gs pos="70000">
              <a:schemeClr val="bg1">
                <a:hueOff val="0"/>
                <a:satOff val="0"/>
                <a:lumOff val="0"/>
                <a:alphaOff val="0"/>
                <a:tint val="100000"/>
                <a:shade val="90000"/>
                <a:satMod val="130000"/>
              </a:schemeClr>
            </a:gs>
            <a:gs pos="100000">
              <a:schemeClr val="bg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Temporary Surge in Demand</a:t>
          </a:r>
          <a:endParaRPr lang="en-US" sz="3200" kern="1200" dirty="0">
            <a:solidFill>
              <a:schemeClr val="tx1"/>
            </a:solidFill>
          </a:endParaRPr>
        </a:p>
      </dsp:txBody>
      <dsp:txXfrm>
        <a:off x="3113959" y="1868232"/>
        <a:ext cx="1350228" cy="852666"/>
      </dsp:txXfrm>
    </dsp:sp>
    <dsp:sp modelId="{6069BE2F-FE3B-45EC-ACCF-CE78BBB438FF}">
      <dsp:nvSpPr>
        <dsp:cNvPr id="0" name=""/>
        <dsp:cNvSpPr/>
      </dsp:nvSpPr>
      <dsp:spPr>
        <a:xfrm>
          <a:off x="1775671" y="485778"/>
          <a:ext cx="2279880" cy="1205864"/>
        </a:xfrm>
        <a:prstGeom prst="ellipse">
          <a:avLst/>
        </a:prstGeom>
        <a:gradFill rotWithShape="0">
          <a:gsLst>
            <a:gs pos="0">
              <a:schemeClr val="bg1">
                <a:hueOff val="0"/>
                <a:satOff val="0"/>
                <a:lumOff val="0"/>
                <a:alphaOff val="0"/>
                <a:shade val="85000"/>
                <a:satMod val="130000"/>
              </a:schemeClr>
            </a:gs>
            <a:gs pos="34000">
              <a:schemeClr val="bg1">
                <a:hueOff val="0"/>
                <a:satOff val="0"/>
                <a:lumOff val="0"/>
                <a:alphaOff val="0"/>
                <a:shade val="87000"/>
                <a:satMod val="125000"/>
              </a:schemeClr>
            </a:gs>
            <a:gs pos="70000">
              <a:schemeClr val="bg1">
                <a:hueOff val="0"/>
                <a:satOff val="0"/>
                <a:lumOff val="0"/>
                <a:alphaOff val="0"/>
                <a:tint val="100000"/>
                <a:shade val="90000"/>
                <a:satMod val="130000"/>
              </a:schemeClr>
            </a:gs>
            <a:gs pos="100000">
              <a:schemeClr val="bg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Mandatory Prioritization</a:t>
          </a:r>
        </a:p>
      </dsp:txBody>
      <dsp:txXfrm>
        <a:off x="2109552" y="662373"/>
        <a:ext cx="1612118" cy="852674"/>
      </dsp:txXfrm>
    </dsp:sp>
    <dsp:sp modelId="{1E0FA4E8-93F1-4BD9-9C93-53418831C1C8}">
      <dsp:nvSpPr>
        <dsp:cNvPr id="0" name=""/>
        <dsp:cNvSpPr/>
      </dsp:nvSpPr>
      <dsp:spPr>
        <a:xfrm>
          <a:off x="3815973" y="362626"/>
          <a:ext cx="2310509" cy="1205864"/>
        </a:xfrm>
        <a:prstGeom prst="ellipse">
          <a:avLst/>
        </a:prstGeom>
        <a:gradFill rotWithShape="0">
          <a:gsLst>
            <a:gs pos="0">
              <a:schemeClr val="bg1">
                <a:hueOff val="0"/>
                <a:satOff val="0"/>
                <a:lumOff val="0"/>
                <a:alphaOff val="0"/>
                <a:shade val="85000"/>
                <a:satMod val="130000"/>
              </a:schemeClr>
            </a:gs>
            <a:gs pos="34000">
              <a:schemeClr val="bg1">
                <a:hueOff val="0"/>
                <a:satOff val="0"/>
                <a:lumOff val="0"/>
                <a:alphaOff val="0"/>
                <a:shade val="87000"/>
                <a:satMod val="125000"/>
              </a:schemeClr>
            </a:gs>
            <a:gs pos="70000">
              <a:schemeClr val="bg1">
                <a:hueOff val="0"/>
                <a:satOff val="0"/>
                <a:lumOff val="0"/>
                <a:alphaOff val="0"/>
                <a:tint val="100000"/>
                <a:shade val="90000"/>
                <a:satMod val="130000"/>
              </a:schemeClr>
            </a:gs>
            <a:gs pos="100000">
              <a:schemeClr val="bg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dirty="0"/>
            <a:t>Limited Provider Capacity</a:t>
          </a:r>
        </a:p>
      </dsp:txBody>
      <dsp:txXfrm>
        <a:off x="4154339" y="539221"/>
        <a:ext cx="1633777" cy="852674"/>
      </dsp:txXfrm>
    </dsp:sp>
    <dsp:sp modelId="{62B552E2-27FC-4F93-8497-2C2266855BA1}">
      <dsp:nvSpPr>
        <dsp:cNvPr id="0" name=""/>
        <dsp:cNvSpPr/>
      </dsp:nvSpPr>
      <dsp:spPr>
        <a:xfrm>
          <a:off x="1158023" y="0"/>
          <a:ext cx="5130809" cy="3001263"/>
        </a:xfrm>
        <a:prstGeom prst="funnel">
          <a:avLst/>
        </a:prstGeom>
        <a:solidFill>
          <a:schemeClr val="accent2">
            <a:lumMod val="20000"/>
            <a:lumOff val="80000"/>
            <a:alpha val="4000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D5C66-9380-4636-B627-7E42A2A9FD31}">
      <dsp:nvSpPr>
        <dsp:cNvPr id="0" name=""/>
        <dsp:cNvSpPr/>
      </dsp:nvSpPr>
      <dsp:spPr>
        <a:xfrm>
          <a:off x="-7073" y="6753"/>
          <a:ext cx="10058399" cy="519719"/>
        </a:xfrm>
        <a:prstGeom prst="round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BC9F6-E847-4AEF-AA92-9373361CD95A}">
      <dsp:nvSpPr>
        <dsp:cNvPr id="0" name=""/>
        <dsp:cNvSpPr/>
      </dsp:nvSpPr>
      <dsp:spPr>
        <a:xfrm>
          <a:off x="150142" y="123690"/>
          <a:ext cx="285845" cy="28584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182B1-48B0-4D68-97D1-094078CB1A2C}">
      <dsp:nvSpPr>
        <dsp:cNvPr id="0" name=""/>
        <dsp:cNvSpPr/>
      </dsp:nvSpPr>
      <dsp:spPr>
        <a:xfrm>
          <a:off x="593203" y="6753"/>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WA State Dept of Commerce Cares Fund (ERAP)                                 $ 5,841,560                 100%</a:t>
          </a:r>
        </a:p>
      </dsp:txBody>
      <dsp:txXfrm>
        <a:off x="593203" y="6753"/>
        <a:ext cx="9456949" cy="519719"/>
      </dsp:txXfrm>
    </dsp:sp>
    <dsp:sp modelId="{5E048F90-D5D2-469C-8C44-7BBFBAC887B8}">
      <dsp:nvSpPr>
        <dsp:cNvPr id="0" name=""/>
        <dsp:cNvSpPr/>
      </dsp:nvSpPr>
      <dsp:spPr>
        <a:xfrm>
          <a:off x="-7073" y="690356"/>
          <a:ext cx="10058399" cy="519719"/>
        </a:xfrm>
        <a:prstGeom prst="roundRect">
          <a:avLst>
            <a:gd name="adj" fmla="val 10000"/>
          </a:avLst>
        </a:prstGeom>
        <a:solidFill>
          <a:schemeClr val="accent2">
            <a:hueOff val="883042"/>
            <a:satOff val="-10059"/>
            <a:lumOff val="-1137"/>
            <a:alphaOff val="0"/>
          </a:schemeClr>
        </a:solidFill>
        <a:ln>
          <a:noFill/>
        </a:ln>
        <a:effectLst/>
      </dsp:spPr>
      <dsp:style>
        <a:lnRef idx="0">
          <a:scrgbClr r="0" g="0" b="0"/>
        </a:lnRef>
        <a:fillRef idx="1">
          <a:scrgbClr r="0" g="0" b="0"/>
        </a:fillRef>
        <a:effectRef idx="0">
          <a:scrgbClr r="0" g="0" b="0"/>
        </a:effectRef>
        <a:fontRef idx="minor"/>
      </dsp:style>
    </dsp:sp>
    <dsp:sp modelId="{0F9D30B4-B345-4E58-B17F-0A74BA694DEC}">
      <dsp:nvSpPr>
        <dsp:cNvPr id="0" name=""/>
        <dsp:cNvSpPr/>
      </dsp:nvSpPr>
      <dsp:spPr>
        <a:xfrm>
          <a:off x="150142" y="773340"/>
          <a:ext cx="285845" cy="28584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6D74E-7D40-48E9-AC14-0F71C7C9C4B5}">
      <dsp:nvSpPr>
        <dsp:cNvPr id="0" name=""/>
        <dsp:cNvSpPr/>
      </dsp:nvSpPr>
      <dsp:spPr>
        <a:xfrm>
          <a:off x="577882" y="656403"/>
          <a:ext cx="9487590"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US Dept of Treasury Funds (DOT)                                                             $ 13,137,964               63%    </a:t>
          </a:r>
        </a:p>
      </dsp:txBody>
      <dsp:txXfrm>
        <a:off x="577882" y="656403"/>
        <a:ext cx="9487590" cy="519719"/>
      </dsp:txXfrm>
    </dsp:sp>
    <dsp:sp modelId="{D7486E6B-571A-405D-A8CA-14B4FA7C0ED8}">
      <dsp:nvSpPr>
        <dsp:cNvPr id="0" name=""/>
        <dsp:cNvSpPr/>
      </dsp:nvSpPr>
      <dsp:spPr>
        <a:xfrm>
          <a:off x="-7073" y="1306052"/>
          <a:ext cx="10058399" cy="519719"/>
        </a:xfrm>
        <a:prstGeom prst="roundRect">
          <a:avLst>
            <a:gd name="adj" fmla="val 10000"/>
          </a:avLst>
        </a:prstGeom>
        <a:solidFill>
          <a:schemeClr val="accent2">
            <a:hueOff val="1766085"/>
            <a:satOff val="-20118"/>
            <a:lumOff val="-2274"/>
            <a:alphaOff val="0"/>
          </a:schemeClr>
        </a:solidFill>
        <a:ln>
          <a:noFill/>
        </a:ln>
        <a:effectLst/>
      </dsp:spPr>
      <dsp:style>
        <a:lnRef idx="0">
          <a:scrgbClr r="0" g="0" b="0"/>
        </a:lnRef>
        <a:fillRef idx="1">
          <a:scrgbClr r="0" g="0" b="0"/>
        </a:fillRef>
        <a:effectRef idx="0">
          <a:scrgbClr r="0" g="0" b="0"/>
        </a:effectRef>
        <a:fontRef idx="minor"/>
      </dsp:style>
    </dsp:sp>
    <dsp:sp modelId="{EDB4E313-30D7-4C14-81BE-75497758C8D1}">
      <dsp:nvSpPr>
        <dsp:cNvPr id="0" name=""/>
        <dsp:cNvSpPr/>
      </dsp:nvSpPr>
      <dsp:spPr>
        <a:xfrm>
          <a:off x="150142" y="1422989"/>
          <a:ext cx="285845" cy="28584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EA5106-579F-4BDD-9AEE-269CC172B1ED}">
      <dsp:nvSpPr>
        <dsp:cNvPr id="0" name=""/>
        <dsp:cNvSpPr/>
      </dsp:nvSpPr>
      <dsp:spPr>
        <a:xfrm>
          <a:off x="577882" y="1306052"/>
          <a:ext cx="9487590"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WA State Department of Commerce Treasury Funds (T-RAP)             $18,370,501                56%</a:t>
          </a:r>
        </a:p>
      </dsp:txBody>
      <dsp:txXfrm>
        <a:off x="577882" y="1306052"/>
        <a:ext cx="9487590" cy="519719"/>
      </dsp:txXfrm>
    </dsp:sp>
    <dsp:sp modelId="{935E5DE5-00C5-4076-8ADD-5611D8E0A2AC}">
      <dsp:nvSpPr>
        <dsp:cNvPr id="0" name=""/>
        <dsp:cNvSpPr/>
      </dsp:nvSpPr>
      <dsp:spPr>
        <a:xfrm>
          <a:off x="-7073" y="1955702"/>
          <a:ext cx="10058399" cy="519719"/>
        </a:xfrm>
        <a:prstGeom prst="roundRect">
          <a:avLst>
            <a:gd name="adj" fmla="val 10000"/>
          </a:avLst>
        </a:prstGeom>
        <a:solidFill>
          <a:schemeClr val="accent2">
            <a:hueOff val="2649127"/>
            <a:satOff val="-30176"/>
            <a:lumOff val="-3412"/>
            <a:alphaOff val="0"/>
          </a:schemeClr>
        </a:solidFill>
        <a:ln>
          <a:noFill/>
        </a:ln>
        <a:effectLst/>
      </dsp:spPr>
      <dsp:style>
        <a:lnRef idx="0">
          <a:scrgbClr r="0" g="0" b="0"/>
        </a:lnRef>
        <a:fillRef idx="1">
          <a:scrgbClr r="0" g="0" b="0"/>
        </a:fillRef>
        <a:effectRef idx="0">
          <a:scrgbClr r="0" g="0" b="0"/>
        </a:effectRef>
        <a:fontRef idx="minor"/>
      </dsp:style>
    </dsp:sp>
    <dsp:sp modelId="{5CB914ED-E8F1-4BD3-8715-3C6B58560653}">
      <dsp:nvSpPr>
        <dsp:cNvPr id="0" name=""/>
        <dsp:cNvSpPr/>
      </dsp:nvSpPr>
      <dsp:spPr>
        <a:xfrm>
          <a:off x="150142" y="2072639"/>
          <a:ext cx="285845" cy="285845"/>
        </a:xfrm>
        <a:prstGeom prst="rect">
          <a:avLst/>
        </a:prstGeom>
        <a:solidFill>
          <a:schemeClr val="bg1">
            <a:hueOff val="0"/>
            <a:satOff val="0"/>
            <a:lumOff val="0"/>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F1C8E-59D8-4DC2-AF7A-1E7184198240}">
      <dsp:nvSpPr>
        <dsp:cNvPr id="0" name=""/>
        <dsp:cNvSpPr/>
      </dsp:nvSpPr>
      <dsp:spPr>
        <a:xfrm>
          <a:off x="593203" y="1955702"/>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WA State Department of Commerce Treasury Funds (T-RAP)                       contracting</a:t>
          </a:r>
        </a:p>
      </dsp:txBody>
      <dsp:txXfrm>
        <a:off x="593203" y="1955702"/>
        <a:ext cx="9456949" cy="519719"/>
      </dsp:txXfrm>
    </dsp:sp>
    <dsp:sp modelId="{CFA9BD8C-7E24-41BA-934A-131465BDD0AE}">
      <dsp:nvSpPr>
        <dsp:cNvPr id="0" name=""/>
        <dsp:cNvSpPr/>
      </dsp:nvSpPr>
      <dsp:spPr>
        <a:xfrm>
          <a:off x="-7073" y="2605352"/>
          <a:ext cx="10058399" cy="519719"/>
        </a:xfrm>
        <a:prstGeom prst="roundRect">
          <a:avLst>
            <a:gd name="adj" fmla="val 10000"/>
          </a:avLst>
        </a:prstGeom>
        <a:solidFill>
          <a:schemeClr val="accent2">
            <a:hueOff val="3532170"/>
            <a:satOff val="-40235"/>
            <a:lumOff val="-4549"/>
            <a:alphaOff val="0"/>
          </a:schemeClr>
        </a:solidFill>
        <a:ln>
          <a:noFill/>
        </a:ln>
        <a:effectLst/>
      </dsp:spPr>
      <dsp:style>
        <a:lnRef idx="0">
          <a:scrgbClr r="0" g="0" b="0"/>
        </a:lnRef>
        <a:fillRef idx="1">
          <a:scrgbClr r="0" g="0" b="0"/>
        </a:fillRef>
        <a:effectRef idx="0">
          <a:scrgbClr r="0" g="0" b="0"/>
        </a:effectRef>
        <a:fontRef idx="minor"/>
      </dsp:style>
    </dsp:sp>
    <dsp:sp modelId="{3A2A51D2-2F73-4755-BEDA-A2F9C2CBE5C5}">
      <dsp:nvSpPr>
        <dsp:cNvPr id="0" name=""/>
        <dsp:cNvSpPr/>
      </dsp:nvSpPr>
      <dsp:spPr>
        <a:xfrm>
          <a:off x="150142" y="2722289"/>
          <a:ext cx="285845" cy="28584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D0747E-D5F1-4C5E-8274-56D5EC54A1BC}">
      <dsp:nvSpPr>
        <dsp:cNvPr id="0" name=""/>
        <dsp:cNvSpPr/>
      </dsp:nvSpPr>
      <dsp:spPr>
        <a:xfrm>
          <a:off x="593203" y="2605352"/>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00100">
            <a:lnSpc>
              <a:spcPct val="100000"/>
            </a:lnSpc>
            <a:spcBef>
              <a:spcPct val="0"/>
            </a:spcBef>
            <a:spcAft>
              <a:spcPct val="35000"/>
            </a:spcAft>
            <a:buNone/>
          </a:pPr>
          <a:r>
            <a:rPr lang="en-US" sz="1800" kern="1200" dirty="0"/>
            <a:t>American Rescue Plan Funds                                                                                       </a:t>
          </a:r>
          <a:r>
            <a:rPr lang="en-US" sz="1600" kern="1200" dirty="0"/>
            <a:t>contracting</a:t>
          </a:r>
          <a:endParaRPr lang="en-US" sz="1800" kern="1200" dirty="0"/>
        </a:p>
      </dsp:txBody>
      <dsp:txXfrm>
        <a:off x="593203" y="2605352"/>
        <a:ext cx="9456949" cy="519719"/>
      </dsp:txXfrm>
    </dsp:sp>
    <dsp:sp modelId="{B6287DD4-BFCA-4623-BB22-8853E39EB5DA}">
      <dsp:nvSpPr>
        <dsp:cNvPr id="0" name=""/>
        <dsp:cNvSpPr/>
      </dsp:nvSpPr>
      <dsp:spPr>
        <a:xfrm>
          <a:off x="-7073" y="3255001"/>
          <a:ext cx="10058399" cy="519719"/>
        </a:xfrm>
        <a:prstGeom prst="roundRect">
          <a:avLst>
            <a:gd name="adj" fmla="val 10000"/>
          </a:avLst>
        </a:prstGeom>
        <a:solidFill>
          <a:schemeClr val="accent2">
            <a:hueOff val="4415212"/>
            <a:satOff val="-50294"/>
            <a:lumOff val="-5686"/>
            <a:alphaOff val="0"/>
          </a:schemeClr>
        </a:solidFill>
        <a:ln>
          <a:noFill/>
        </a:ln>
        <a:effectLst/>
      </dsp:spPr>
      <dsp:style>
        <a:lnRef idx="0">
          <a:scrgbClr r="0" g="0" b="0"/>
        </a:lnRef>
        <a:fillRef idx="1">
          <a:scrgbClr r="0" g="0" b="0"/>
        </a:fillRef>
        <a:effectRef idx="0">
          <a:scrgbClr r="0" g="0" b="0"/>
        </a:effectRef>
        <a:fontRef idx="minor"/>
      </dsp:style>
    </dsp:sp>
    <dsp:sp modelId="{BB3747FE-B223-4EAD-A71E-3809B3B4DEAA}">
      <dsp:nvSpPr>
        <dsp:cNvPr id="0" name=""/>
        <dsp:cNvSpPr/>
      </dsp:nvSpPr>
      <dsp:spPr>
        <a:xfrm>
          <a:off x="150142" y="3371938"/>
          <a:ext cx="285845" cy="285845"/>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B718AA-2601-4EAA-B063-67D64A676B8F}">
      <dsp:nvSpPr>
        <dsp:cNvPr id="0" name=""/>
        <dsp:cNvSpPr/>
      </dsp:nvSpPr>
      <dsp:spPr>
        <a:xfrm>
          <a:off x="593203" y="3255001"/>
          <a:ext cx="9456949" cy="5197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04" tIns="55004" rIns="55004" bIns="55004" numCol="1" spcCol="1270" anchor="ctr" anchorCtr="0">
          <a:noAutofit/>
        </a:bodyPr>
        <a:lstStyle/>
        <a:p>
          <a:pPr marL="0" lvl="0" indent="0" algn="l" defTabSz="844550">
            <a:lnSpc>
              <a:spcPct val="100000"/>
            </a:lnSpc>
            <a:spcBef>
              <a:spcPct val="0"/>
            </a:spcBef>
            <a:spcAft>
              <a:spcPct val="35000"/>
            </a:spcAft>
            <a:buNone/>
          </a:pPr>
          <a:r>
            <a:rPr lang="en-US" sz="1900" kern="1200" dirty="0"/>
            <a:t>Total 2021 Funds Spend                                                                             $ 37,350,025</a:t>
          </a:r>
        </a:p>
      </dsp:txBody>
      <dsp:txXfrm>
        <a:off x="593203" y="3255001"/>
        <a:ext cx="9456949" cy="51971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FD5C66-9380-4636-B627-7E42A2A9FD31}">
      <dsp:nvSpPr>
        <dsp:cNvPr id="0" name=""/>
        <dsp:cNvSpPr/>
      </dsp:nvSpPr>
      <dsp:spPr>
        <a:xfrm>
          <a:off x="-5921" y="5994"/>
          <a:ext cx="10058399" cy="1076996"/>
        </a:xfrm>
        <a:prstGeom prst="roundRect">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ABC9F6-E847-4AEF-AA92-9373361CD95A}">
      <dsp:nvSpPr>
        <dsp:cNvPr id="0" name=""/>
        <dsp:cNvSpPr/>
      </dsp:nvSpPr>
      <dsp:spPr>
        <a:xfrm>
          <a:off x="319870" y="248318"/>
          <a:ext cx="592347" cy="5923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182B1-48B0-4D68-97D1-094078CB1A2C}">
      <dsp:nvSpPr>
        <dsp:cNvPr id="0" name=""/>
        <dsp:cNvSpPr/>
      </dsp:nvSpPr>
      <dsp:spPr>
        <a:xfrm>
          <a:off x="1238009" y="5994"/>
          <a:ext cx="8812036" cy="107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82" tIns="113982" rIns="113982" bIns="113982" numCol="1" spcCol="1270" anchor="ctr" anchorCtr="0">
          <a:noAutofit/>
        </a:bodyPr>
        <a:lstStyle/>
        <a:p>
          <a:pPr marL="0" lvl="0" indent="0" algn="l" defTabSz="1111250">
            <a:lnSpc>
              <a:spcPct val="100000"/>
            </a:lnSpc>
            <a:spcBef>
              <a:spcPct val="0"/>
            </a:spcBef>
            <a:spcAft>
              <a:spcPct val="35000"/>
            </a:spcAft>
            <a:buNone/>
          </a:pPr>
          <a:r>
            <a:rPr lang="en-US" sz="2500" kern="1200" dirty="0"/>
            <a:t>WA State Dept of Commerce American Rescue Plan Funds </a:t>
          </a:r>
          <a:r>
            <a:rPr lang="en-US" sz="1800" kern="1200" dirty="0"/>
            <a:t>(T-RAP 2.0)                </a:t>
          </a:r>
          <a:r>
            <a:rPr lang="en-US" sz="2500" kern="1200" dirty="0"/>
            <a:t>$ 69,610,951                             09/30/2025</a:t>
          </a:r>
        </a:p>
      </dsp:txBody>
      <dsp:txXfrm>
        <a:off x="1238009" y="5994"/>
        <a:ext cx="8812036" cy="1076996"/>
      </dsp:txXfrm>
    </dsp:sp>
    <dsp:sp modelId="{5E048F90-D5D2-469C-8C44-7BBFBAC887B8}">
      <dsp:nvSpPr>
        <dsp:cNvPr id="0" name=""/>
        <dsp:cNvSpPr/>
      </dsp:nvSpPr>
      <dsp:spPr>
        <a:xfrm>
          <a:off x="-5921" y="1422599"/>
          <a:ext cx="10058399" cy="1076996"/>
        </a:xfrm>
        <a:prstGeom prst="roundRect">
          <a:avLst>
            <a:gd name="adj" fmla="val 10000"/>
          </a:avLst>
        </a:prstGeom>
        <a:solidFill>
          <a:schemeClr val="accent2">
            <a:hueOff val="2207606"/>
            <a:satOff val="-25147"/>
            <a:lumOff val="-2843"/>
            <a:alphaOff val="0"/>
          </a:schemeClr>
        </a:solidFill>
        <a:ln>
          <a:noFill/>
        </a:ln>
        <a:effectLst/>
      </dsp:spPr>
      <dsp:style>
        <a:lnRef idx="0">
          <a:scrgbClr r="0" g="0" b="0"/>
        </a:lnRef>
        <a:fillRef idx="1">
          <a:scrgbClr r="0" g="0" b="0"/>
        </a:fillRef>
        <a:effectRef idx="0">
          <a:scrgbClr r="0" g="0" b="0"/>
        </a:effectRef>
        <a:fontRef idx="minor"/>
      </dsp:style>
    </dsp:sp>
    <dsp:sp modelId="{0F9D30B4-B345-4E58-B17F-0A74BA694DEC}">
      <dsp:nvSpPr>
        <dsp:cNvPr id="0" name=""/>
        <dsp:cNvSpPr/>
      </dsp:nvSpPr>
      <dsp:spPr>
        <a:xfrm>
          <a:off x="319870" y="1594563"/>
          <a:ext cx="592347" cy="5923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56D74E-7D40-48E9-AC14-0F71C7C9C4B5}">
      <dsp:nvSpPr>
        <dsp:cNvPr id="0" name=""/>
        <dsp:cNvSpPr/>
      </dsp:nvSpPr>
      <dsp:spPr>
        <a:xfrm>
          <a:off x="1223733" y="1352239"/>
          <a:ext cx="8840587" cy="107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82" tIns="113982" rIns="113982" bIns="113982" numCol="1" spcCol="1270" anchor="ctr" anchorCtr="0">
          <a:noAutofit/>
        </a:bodyPr>
        <a:lstStyle/>
        <a:p>
          <a:pPr marL="0" lvl="0" indent="0" algn="l" defTabSz="1111250">
            <a:lnSpc>
              <a:spcPct val="100000"/>
            </a:lnSpc>
            <a:spcBef>
              <a:spcPct val="0"/>
            </a:spcBef>
            <a:spcAft>
              <a:spcPct val="35000"/>
            </a:spcAft>
            <a:buNone/>
          </a:pPr>
          <a:r>
            <a:rPr lang="en-US" sz="2500" kern="1200" dirty="0"/>
            <a:t>American Rescue Plan Rental Assistance Funds (ARP 2)                     $ 14,000,000                            09/30/2025</a:t>
          </a:r>
        </a:p>
      </dsp:txBody>
      <dsp:txXfrm>
        <a:off x="1223733" y="1352239"/>
        <a:ext cx="8840587" cy="1076996"/>
      </dsp:txXfrm>
    </dsp:sp>
    <dsp:sp modelId="{9DCC01B5-9D35-441E-83A3-64F81482E6AA}">
      <dsp:nvSpPr>
        <dsp:cNvPr id="0" name=""/>
        <dsp:cNvSpPr/>
      </dsp:nvSpPr>
      <dsp:spPr>
        <a:xfrm>
          <a:off x="-5921" y="2704478"/>
          <a:ext cx="10058399" cy="1076996"/>
        </a:xfrm>
        <a:prstGeom prst="roundRect">
          <a:avLst>
            <a:gd name="adj" fmla="val 10000"/>
          </a:avLst>
        </a:prstGeom>
        <a:solidFill>
          <a:schemeClr val="accent2">
            <a:hueOff val="4415212"/>
            <a:satOff val="-50294"/>
            <a:lumOff val="-5686"/>
            <a:alphaOff val="0"/>
          </a:schemeClr>
        </a:solidFill>
        <a:ln>
          <a:noFill/>
        </a:ln>
        <a:effectLst/>
      </dsp:spPr>
      <dsp:style>
        <a:lnRef idx="0">
          <a:scrgbClr r="0" g="0" b="0"/>
        </a:lnRef>
        <a:fillRef idx="1">
          <a:scrgbClr r="0" g="0" b="0"/>
        </a:fillRef>
        <a:effectRef idx="0">
          <a:scrgbClr r="0" g="0" b="0"/>
        </a:effectRef>
        <a:fontRef idx="minor"/>
      </dsp:style>
    </dsp:sp>
    <dsp:sp modelId="{1DE620F0-DE2C-46AE-A41C-B4FBB9CA4568}">
      <dsp:nvSpPr>
        <dsp:cNvPr id="0" name=""/>
        <dsp:cNvSpPr/>
      </dsp:nvSpPr>
      <dsp:spPr>
        <a:xfrm>
          <a:off x="319870" y="2940808"/>
          <a:ext cx="592347" cy="5923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BCCC08-F7C5-4CE4-8DE3-DE64EE6E11C2}">
      <dsp:nvSpPr>
        <dsp:cNvPr id="0" name=""/>
        <dsp:cNvSpPr/>
      </dsp:nvSpPr>
      <dsp:spPr>
        <a:xfrm>
          <a:off x="1238009" y="2698484"/>
          <a:ext cx="8812036" cy="10769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982" tIns="113982" rIns="113982" bIns="113982" numCol="1" spcCol="1270" anchor="ctr" anchorCtr="0">
          <a:noAutofit/>
        </a:bodyPr>
        <a:lstStyle/>
        <a:p>
          <a:pPr marL="0" lvl="0" indent="0" algn="l" defTabSz="1111250">
            <a:lnSpc>
              <a:spcPct val="100000"/>
            </a:lnSpc>
            <a:spcBef>
              <a:spcPct val="0"/>
            </a:spcBef>
            <a:spcAft>
              <a:spcPct val="35000"/>
            </a:spcAft>
            <a:buNone/>
          </a:pPr>
          <a:r>
            <a:rPr lang="en-US" sz="2500" kern="1200" dirty="0"/>
            <a:t>Total Future Funding             $ 83,610,951</a:t>
          </a:r>
        </a:p>
      </dsp:txBody>
      <dsp:txXfrm>
        <a:off x="1238009" y="2698484"/>
        <a:ext cx="8812036" cy="107699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CC74D9-D6A7-4F6D-8EE1-59B1056F959C}">
      <dsp:nvSpPr>
        <dsp:cNvPr id="0" name=""/>
        <dsp:cNvSpPr/>
      </dsp:nvSpPr>
      <dsp:spPr>
        <a:xfrm>
          <a:off x="377190" y="3160"/>
          <a:ext cx="2907506" cy="1744503"/>
        </a:xfrm>
        <a:prstGeom prst="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United Way 211</a:t>
          </a:r>
        </a:p>
      </dsp:txBody>
      <dsp:txXfrm>
        <a:off x="377190" y="3160"/>
        <a:ext cx="2907506" cy="1744503"/>
      </dsp:txXfrm>
    </dsp:sp>
    <dsp:sp modelId="{E4CCEF0A-36F7-4B69-A3CF-3DA6DB9B5777}">
      <dsp:nvSpPr>
        <dsp:cNvPr id="0" name=""/>
        <dsp:cNvSpPr/>
      </dsp:nvSpPr>
      <dsp:spPr>
        <a:xfrm>
          <a:off x="3575446" y="3160"/>
          <a:ext cx="2907506" cy="1744503"/>
        </a:xfrm>
        <a:prstGeom prst="rect">
          <a:avLst/>
        </a:prstGeom>
        <a:solidFill>
          <a:schemeClr val="accent2">
            <a:hueOff val="883042"/>
            <a:satOff val="-10059"/>
            <a:lumOff val="-113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Center for Dialog and Resolution </a:t>
          </a:r>
        </a:p>
      </dsp:txBody>
      <dsp:txXfrm>
        <a:off x="3575446" y="3160"/>
        <a:ext cx="2907506" cy="1744503"/>
      </dsp:txXfrm>
    </dsp:sp>
    <dsp:sp modelId="{40E1C685-B422-4393-9A3D-A3DCDFC87AA1}">
      <dsp:nvSpPr>
        <dsp:cNvPr id="0" name=""/>
        <dsp:cNvSpPr/>
      </dsp:nvSpPr>
      <dsp:spPr>
        <a:xfrm>
          <a:off x="6773703" y="3160"/>
          <a:ext cx="2907506" cy="1744503"/>
        </a:xfrm>
        <a:prstGeom prst="rect">
          <a:avLst/>
        </a:prstGeom>
        <a:solidFill>
          <a:schemeClr val="accent2">
            <a:hueOff val="1766085"/>
            <a:satOff val="-20118"/>
            <a:lumOff val="-2274"/>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Tacomaprobono</a:t>
          </a:r>
        </a:p>
      </dsp:txBody>
      <dsp:txXfrm>
        <a:off x="6773703" y="3160"/>
        <a:ext cx="2907506" cy="1744503"/>
      </dsp:txXfrm>
    </dsp:sp>
    <dsp:sp modelId="{E4643600-8AC5-4C05-8A10-3915B3CFDDBF}">
      <dsp:nvSpPr>
        <dsp:cNvPr id="0" name=""/>
        <dsp:cNvSpPr/>
      </dsp:nvSpPr>
      <dsp:spPr>
        <a:xfrm>
          <a:off x="377190" y="2038415"/>
          <a:ext cx="2907506" cy="1744503"/>
        </a:xfrm>
        <a:prstGeom prst="rect">
          <a:avLst/>
        </a:prstGeom>
        <a:solidFill>
          <a:schemeClr val="accent2">
            <a:hueOff val="2649127"/>
            <a:satOff val="-30176"/>
            <a:lumOff val="-3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Sound Outreach</a:t>
          </a:r>
        </a:p>
      </dsp:txBody>
      <dsp:txXfrm>
        <a:off x="377190" y="2038415"/>
        <a:ext cx="2907506" cy="1744503"/>
      </dsp:txXfrm>
    </dsp:sp>
    <dsp:sp modelId="{19BB447B-A24D-48AA-A7B5-8D7143734274}">
      <dsp:nvSpPr>
        <dsp:cNvPr id="0" name=""/>
        <dsp:cNvSpPr/>
      </dsp:nvSpPr>
      <dsp:spPr>
        <a:xfrm>
          <a:off x="3575446" y="2038415"/>
          <a:ext cx="2907506" cy="1744503"/>
        </a:xfrm>
        <a:prstGeom prst="rect">
          <a:avLst/>
        </a:prstGeom>
        <a:solidFill>
          <a:schemeClr val="accent2">
            <a:hueOff val="3532170"/>
            <a:satOff val="-40235"/>
            <a:lumOff val="-4549"/>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City of Tacoma</a:t>
          </a:r>
        </a:p>
      </dsp:txBody>
      <dsp:txXfrm>
        <a:off x="3575446" y="2038415"/>
        <a:ext cx="2907506" cy="1744503"/>
      </dsp:txXfrm>
    </dsp:sp>
    <dsp:sp modelId="{C98D9EE0-869E-40DD-A44B-0DAEC90E3E9E}">
      <dsp:nvSpPr>
        <dsp:cNvPr id="0" name=""/>
        <dsp:cNvSpPr/>
      </dsp:nvSpPr>
      <dsp:spPr>
        <a:xfrm>
          <a:off x="6773703" y="2038415"/>
          <a:ext cx="2907506" cy="1744503"/>
        </a:xfrm>
        <a:prstGeom prst="rect">
          <a:avLst/>
        </a:prstGeom>
        <a:solidFill>
          <a:schemeClr val="accent2">
            <a:hueOff val="4415212"/>
            <a:satOff val="-50294"/>
            <a:lumOff val="-5686"/>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a:t>City of Lakewood</a:t>
          </a:r>
        </a:p>
      </dsp:txBody>
      <dsp:txXfrm>
        <a:off x="6773703" y="2038415"/>
        <a:ext cx="2907506" cy="174450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544E-9D2A-42CA-960A-7F544C31BCB5}">
      <dsp:nvSpPr>
        <dsp:cNvPr id="0" name=""/>
        <dsp:cNvSpPr/>
      </dsp:nvSpPr>
      <dsp:spPr>
        <a:xfrm>
          <a:off x="616949" y="340539"/>
          <a:ext cx="1818562" cy="1818562"/>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12789-8860-4DE0-9699-2B69B38CA111}">
      <dsp:nvSpPr>
        <dsp:cNvPr id="0" name=""/>
        <dsp:cNvSpPr/>
      </dsp:nvSpPr>
      <dsp:spPr>
        <a:xfrm>
          <a:off x="1004512" y="728102"/>
          <a:ext cx="1043437" cy="10434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301CB8-80FC-4FDA-BBF8-706A0C2107D9}">
      <dsp:nvSpPr>
        <dsp:cNvPr id="0" name=""/>
        <dsp:cNvSpPr/>
      </dsp:nvSpPr>
      <dsp:spPr>
        <a:xfrm>
          <a:off x="35606"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Online:   </a:t>
          </a:r>
        </a:p>
        <a:p>
          <a:pPr marL="0" lvl="0" indent="0" algn="ctr" defTabSz="844550">
            <a:lnSpc>
              <a:spcPct val="100000"/>
            </a:lnSpc>
            <a:spcBef>
              <a:spcPct val="0"/>
            </a:spcBef>
            <a:spcAft>
              <a:spcPct val="35000"/>
            </a:spcAft>
            <a:buNone/>
            <a:defRPr cap="all"/>
          </a:pPr>
          <a:r>
            <a:rPr lang="en-US" sz="1900" kern="1200" dirty="0"/>
            <a:t>(5 languages)</a:t>
          </a:r>
        </a:p>
      </dsp:txBody>
      <dsp:txXfrm>
        <a:off x="35606" y="2725540"/>
        <a:ext cx="2981250" cy="720000"/>
      </dsp:txXfrm>
    </dsp:sp>
    <dsp:sp modelId="{CC7ACB66-5914-4FDE-A883-25D2012A6AB8}">
      <dsp:nvSpPr>
        <dsp:cNvPr id="0" name=""/>
        <dsp:cNvSpPr/>
      </dsp:nvSpPr>
      <dsp:spPr>
        <a:xfrm>
          <a:off x="4119918" y="340539"/>
          <a:ext cx="1818562" cy="1818562"/>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EA3C67-6B58-4E31-BD61-797A2DB9A9A9}">
      <dsp:nvSpPr>
        <dsp:cNvPr id="0" name=""/>
        <dsp:cNvSpPr/>
      </dsp:nvSpPr>
      <dsp:spPr>
        <a:xfrm>
          <a:off x="4507481" y="728102"/>
          <a:ext cx="1043437" cy="10434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94288-5F65-4314-98D8-FB993DD807B7}">
      <dsp:nvSpPr>
        <dsp:cNvPr id="0" name=""/>
        <dsp:cNvSpPr/>
      </dsp:nvSpPr>
      <dsp:spPr>
        <a:xfrm>
          <a:off x="3538574"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Calling 211 </a:t>
          </a:r>
        </a:p>
        <a:p>
          <a:pPr marL="0" lvl="0" indent="0" algn="ctr" defTabSz="844550">
            <a:lnSpc>
              <a:spcPct val="100000"/>
            </a:lnSpc>
            <a:spcBef>
              <a:spcPct val="0"/>
            </a:spcBef>
            <a:spcAft>
              <a:spcPct val="35000"/>
            </a:spcAft>
            <a:buNone/>
            <a:defRPr cap="all"/>
          </a:pPr>
          <a:r>
            <a:rPr lang="en-US" sz="1900" kern="1200" dirty="0"/>
            <a:t>(over 200 languages)</a:t>
          </a:r>
        </a:p>
      </dsp:txBody>
      <dsp:txXfrm>
        <a:off x="3538574" y="2725540"/>
        <a:ext cx="2981250" cy="720000"/>
      </dsp:txXfrm>
    </dsp:sp>
    <dsp:sp modelId="{0FA60AFD-D289-4008-AD71-E93BB4A0EB0C}">
      <dsp:nvSpPr>
        <dsp:cNvPr id="0" name=""/>
        <dsp:cNvSpPr/>
      </dsp:nvSpPr>
      <dsp:spPr>
        <a:xfrm>
          <a:off x="7622887" y="340539"/>
          <a:ext cx="1818562" cy="1818562"/>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6749F-B88A-4656-9828-53B82749E023}">
      <dsp:nvSpPr>
        <dsp:cNvPr id="0" name=""/>
        <dsp:cNvSpPr/>
      </dsp:nvSpPr>
      <dsp:spPr>
        <a:xfrm>
          <a:off x="8010450" y="728102"/>
          <a:ext cx="1043437" cy="1043437"/>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2656A3-FF7E-4B06-9EC4-E4E6FA4F3CB2}">
      <dsp:nvSpPr>
        <dsp:cNvPr id="0" name=""/>
        <dsp:cNvSpPr/>
      </dsp:nvSpPr>
      <dsp:spPr>
        <a:xfrm>
          <a:off x="7041543" y="2725540"/>
          <a:ext cx="2981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44550">
            <a:lnSpc>
              <a:spcPct val="100000"/>
            </a:lnSpc>
            <a:spcBef>
              <a:spcPct val="0"/>
            </a:spcBef>
            <a:spcAft>
              <a:spcPct val="35000"/>
            </a:spcAft>
            <a:buNone/>
            <a:defRPr cap="all"/>
          </a:pPr>
          <a:r>
            <a:rPr lang="en-US" sz="1900" kern="1200" dirty="0"/>
            <a:t>In-person with one of our service providers</a:t>
          </a:r>
        </a:p>
      </dsp:txBody>
      <dsp:txXfrm>
        <a:off x="7041543" y="2725540"/>
        <a:ext cx="2981250" cy="72000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0544E-9D2A-42CA-960A-7F544C31BCB5}">
      <dsp:nvSpPr>
        <dsp:cNvPr id="0" name=""/>
        <dsp:cNvSpPr/>
      </dsp:nvSpPr>
      <dsp:spPr>
        <a:xfrm>
          <a:off x="774129" y="709809"/>
          <a:ext cx="1255425" cy="1255425"/>
        </a:xfrm>
        <a:prstGeom prst="round2DiagRect">
          <a:avLst>
            <a:gd name="adj1" fmla="val 29727"/>
            <a:gd name="adj2" fmla="val 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512789-8860-4DE0-9699-2B69B38CA111}">
      <dsp:nvSpPr>
        <dsp:cNvPr id="0" name=""/>
        <dsp:cNvSpPr/>
      </dsp:nvSpPr>
      <dsp:spPr>
        <a:xfrm>
          <a:off x="1041679" y="977359"/>
          <a:ext cx="720326" cy="720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2301CB8-80FC-4FDA-BBF8-706A0C2107D9}">
      <dsp:nvSpPr>
        <dsp:cNvPr id="0" name=""/>
        <dsp:cNvSpPr/>
      </dsp:nvSpPr>
      <dsp:spPr>
        <a:xfrm>
          <a:off x="372805"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Rental Arrears</a:t>
          </a:r>
        </a:p>
      </dsp:txBody>
      <dsp:txXfrm>
        <a:off x="372805" y="2356270"/>
        <a:ext cx="2058075" cy="720000"/>
      </dsp:txXfrm>
    </dsp:sp>
    <dsp:sp modelId="{CC7ACB66-5914-4FDE-A883-25D2012A6AB8}">
      <dsp:nvSpPr>
        <dsp:cNvPr id="0" name=""/>
        <dsp:cNvSpPr/>
      </dsp:nvSpPr>
      <dsp:spPr>
        <a:xfrm>
          <a:off x="3192368" y="709809"/>
          <a:ext cx="1255425" cy="1255425"/>
        </a:xfrm>
        <a:prstGeom prst="round2DiagRect">
          <a:avLst>
            <a:gd name="adj1" fmla="val 29727"/>
            <a:gd name="adj2" fmla="val 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EA3C67-6B58-4E31-BD61-797A2DB9A9A9}">
      <dsp:nvSpPr>
        <dsp:cNvPr id="0" name=""/>
        <dsp:cNvSpPr/>
      </dsp:nvSpPr>
      <dsp:spPr>
        <a:xfrm>
          <a:off x="3459917" y="977359"/>
          <a:ext cx="720326" cy="720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D094288-5F65-4314-98D8-FB993DD807B7}">
      <dsp:nvSpPr>
        <dsp:cNvPr id="0" name=""/>
        <dsp:cNvSpPr/>
      </dsp:nvSpPr>
      <dsp:spPr>
        <a:xfrm>
          <a:off x="2791043"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Future Rent (3-months at a time)</a:t>
          </a:r>
        </a:p>
      </dsp:txBody>
      <dsp:txXfrm>
        <a:off x="2791043" y="2356270"/>
        <a:ext cx="2058075" cy="720000"/>
      </dsp:txXfrm>
    </dsp:sp>
    <dsp:sp modelId="{0FA60AFD-D289-4008-AD71-E93BB4A0EB0C}">
      <dsp:nvSpPr>
        <dsp:cNvPr id="0" name=""/>
        <dsp:cNvSpPr/>
      </dsp:nvSpPr>
      <dsp:spPr>
        <a:xfrm>
          <a:off x="5610606" y="709809"/>
          <a:ext cx="1255425" cy="1255425"/>
        </a:xfrm>
        <a:prstGeom prst="round2DiagRect">
          <a:avLst>
            <a:gd name="adj1" fmla="val 29727"/>
            <a:gd name="adj2" fmla="val 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E6749F-B88A-4656-9828-53B82749E023}">
      <dsp:nvSpPr>
        <dsp:cNvPr id="0" name=""/>
        <dsp:cNvSpPr/>
      </dsp:nvSpPr>
      <dsp:spPr>
        <a:xfrm>
          <a:off x="5878155" y="977359"/>
          <a:ext cx="720326" cy="720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12656A3-FF7E-4B06-9EC4-E4E6FA4F3CB2}">
      <dsp:nvSpPr>
        <dsp:cNvPr id="0" name=""/>
        <dsp:cNvSpPr/>
      </dsp:nvSpPr>
      <dsp:spPr>
        <a:xfrm>
          <a:off x="5209281"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Utilities (water, sewer, gas, fuel oil, electric, garbage)</a:t>
          </a:r>
        </a:p>
      </dsp:txBody>
      <dsp:txXfrm>
        <a:off x="5209281" y="2356270"/>
        <a:ext cx="2058075" cy="720000"/>
      </dsp:txXfrm>
    </dsp:sp>
    <dsp:sp modelId="{FE001AF5-4DE3-4FA4-83A3-453DF17BBECB}">
      <dsp:nvSpPr>
        <dsp:cNvPr id="0" name=""/>
        <dsp:cNvSpPr/>
      </dsp:nvSpPr>
      <dsp:spPr>
        <a:xfrm>
          <a:off x="8028844" y="709809"/>
          <a:ext cx="1255425" cy="1255425"/>
        </a:xfrm>
        <a:prstGeom prst="round2DiagRect">
          <a:avLst>
            <a:gd name="adj1" fmla="val 29727"/>
            <a:gd name="adj2" fmla="val 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FCBE3B-99CE-443A-A1DB-0C5AB651C1A5}">
      <dsp:nvSpPr>
        <dsp:cNvPr id="0" name=""/>
        <dsp:cNvSpPr/>
      </dsp:nvSpPr>
      <dsp:spPr>
        <a:xfrm>
          <a:off x="8296394" y="977359"/>
          <a:ext cx="720326" cy="720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5E961E-40B0-4565-9490-96D270C9E332}">
      <dsp:nvSpPr>
        <dsp:cNvPr id="0" name=""/>
        <dsp:cNvSpPr/>
      </dsp:nvSpPr>
      <dsp:spPr>
        <a:xfrm>
          <a:off x="7627519" y="2356270"/>
          <a:ext cx="2058075"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Other Housing Costs:  Internet </a:t>
          </a:r>
        </a:p>
      </dsp:txBody>
      <dsp:txXfrm>
        <a:off x="7627519" y="2356270"/>
        <a:ext cx="2058075" cy="720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404905-84FD-4480-8811-0EC44F554AD1}">
      <dsp:nvSpPr>
        <dsp:cNvPr id="0" name=""/>
        <dsp:cNvSpPr/>
      </dsp:nvSpPr>
      <dsp:spPr>
        <a:xfrm>
          <a:off x="0" y="30849"/>
          <a:ext cx="10058399" cy="181467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dirty="0"/>
            <a:t>Pierce County currently does not have any restrictions or special accommodations for landlords accepting rental assistance funding.  </a:t>
          </a:r>
        </a:p>
      </dsp:txBody>
      <dsp:txXfrm>
        <a:off x="88585" y="119434"/>
        <a:ext cx="9881229" cy="1637500"/>
      </dsp:txXfrm>
    </dsp:sp>
    <dsp:sp modelId="{25A4E85C-FF62-47CB-897B-8EFB39CAB882}">
      <dsp:nvSpPr>
        <dsp:cNvPr id="0" name=""/>
        <dsp:cNvSpPr/>
      </dsp:nvSpPr>
      <dsp:spPr>
        <a:xfrm>
          <a:off x="0" y="1940560"/>
          <a:ext cx="10058399" cy="1814670"/>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Pierce County will align with any policy issued by Washington State Department of Commerce.</a:t>
          </a:r>
        </a:p>
      </dsp:txBody>
      <dsp:txXfrm>
        <a:off x="88585" y="2029145"/>
        <a:ext cx="9881229" cy="163750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D57EDE-3583-4B1C-8686-1883AA339C66}">
      <dsp:nvSpPr>
        <dsp:cNvPr id="0" name=""/>
        <dsp:cNvSpPr/>
      </dsp:nvSpPr>
      <dsp:spPr>
        <a:xfrm>
          <a:off x="-161232" y="4597"/>
          <a:ext cx="6957767" cy="16883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3ACB238-24C3-4FD7-8E36-68B76529FA77}">
      <dsp:nvSpPr>
        <dsp:cNvPr id="0" name=""/>
        <dsp:cNvSpPr/>
      </dsp:nvSpPr>
      <dsp:spPr>
        <a:xfrm>
          <a:off x="359619" y="384473"/>
          <a:ext cx="928599" cy="9285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12637ED-EDD8-4D74-8276-D94BDB26C2BD}">
      <dsp:nvSpPr>
        <dsp:cNvPr id="0" name=""/>
        <dsp:cNvSpPr/>
      </dsp:nvSpPr>
      <dsp:spPr>
        <a:xfrm>
          <a:off x="1531175" y="14710"/>
          <a:ext cx="5519195"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1422400">
            <a:lnSpc>
              <a:spcPct val="100000"/>
            </a:lnSpc>
            <a:spcBef>
              <a:spcPct val="0"/>
            </a:spcBef>
            <a:spcAft>
              <a:spcPct val="35000"/>
            </a:spcAft>
            <a:buNone/>
          </a:pPr>
          <a:r>
            <a:rPr lang="en-US" sz="3200" kern="1200" dirty="0"/>
            <a:t>13,600 of applicants                  </a:t>
          </a:r>
          <a:r>
            <a:rPr lang="en-US" sz="1800" kern="1200" dirty="0"/>
            <a:t> </a:t>
          </a:r>
          <a:endParaRPr lang="en-US" sz="3200" kern="1200" dirty="0"/>
        </a:p>
      </dsp:txBody>
      <dsp:txXfrm>
        <a:off x="1531175" y="14710"/>
        <a:ext cx="5519195" cy="1688362"/>
      </dsp:txXfrm>
    </dsp:sp>
    <dsp:sp modelId="{53AA119A-EDE1-4D63-942E-87665A9B3A05}">
      <dsp:nvSpPr>
        <dsp:cNvPr id="0" name=""/>
        <dsp:cNvSpPr/>
      </dsp:nvSpPr>
      <dsp:spPr>
        <a:xfrm>
          <a:off x="-161232" y="2104937"/>
          <a:ext cx="6957767" cy="168836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E825B0-DE2D-4D10-B161-70D20A9D251C}">
      <dsp:nvSpPr>
        <dsp:cNvPr id="0" name=""/>
        <dsp:cNvSpPr/>
      </dsp:nvSpPr>
      <dsp:spPr>
        <a:xfrm>
          <a:off x="325437" y="2484804"/>
          <a:ext cx="928599" cy="9285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55740B-D215-42DF-B1A7-ECCE24109A7A}">
      <dsp:nvSpPr>
        <dsp:cNvPr id="0" name=""/>
        <dsp:cNvSpPr/>
      </dsp:nvSpPr>
      <dsp:spPr>
        <a:xfrm>
          <a:off x="1462547" y="2094806"/>
          <a:ext cx="5656452" cy="1688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685" tIns="178685" rIns="178685" bIns="178685" numCol="1" spcCol="1270" anchor="ctr" anchorCtr="0">
          <a:noAutofit/>
        </a:bodyPr>
        <a:lstStyle/>
        <a:p>
          <a:pPr marL="0" lvl="0" indent="0" algn="l" defTabSz="1422400">
            <a:lnSpc>
              <a:spcPct val="100000"/>
            </a:lnSpc>
            <a:spcBef>
              <a:spcPct val="0"/>
            </a:spcBef>
            <a:spcAft>
              <a:spcPct val="35000"/>
            </a:spcAft>
            <a:buNone/>
          </a:pPr>
          <a:r>
            <a:rPr lang="en-US" sz="3200" kern="1200" dirty="0"/>
            <a:t>8,321 referred to providers</a:t>
          </a:r>
          <a:endParaRPr lang="en-US" sz="3200" kern="1200" dirty="0">
            <a:highlight>
              <a:srgbClr val="FFFF00"/>
            </a:highlight>
          </a:endParaRPr>
        </a:p>
      </dsp:txBody>
      <dsp:txXfrm>
        <a:off x="1462547" y="2094806"/>
        <a:ext cx="5656452" cy="168836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FE0286-3DB5-4483-8F25-7CB245FC094E}">
      <dsp:nvSpPr>
        <dsp:cNvPr id="0" name=""/>
        <dsp:cNvSpPr/>
      </dsp:nvSpPr>
      <dsp:spPr>
        <a:xfrm>
          <a:off x="0" y="499220"/>
          <a:ext cx="10900477"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3,906 </a:t>
          </a:r>
          <a:r>
            <a:rPr lang="en-US" sz="3600" kern="1200" dirty="0"/>
            <a:t>unduplicated households served since March</a:t>
          </a:r>
          <a:endParaRPr lang="en-US" sz="4300" kern="1200" dirty="0"/>
        </a:p>
      </dsp:txBody>
      <dsp:txXfrm>
        <a:off x="59399" y="558619"/>
        <a:ext cx="10781679" cy="1098002"/>
      </dsp:txXfrm>
    </dsp:sp>
    <dsp:sp modelId="{84E1192F-EB32-48CC-A0AA-77EE3A1880E9}">
      <dsp:nvSpPr>
        <dsp:cNvPr id="0" name=""/>
        <dsp:cNvSpPr/>
      </dsp:nvSpPr>
      <dsp:spPr>
        <a:xfrm>
          <a:off x="0" y="1903221"/>
          <a:ext cx="10900477" cy="121680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l" defTabSz="1911350">
            <a:lnSpc>
              <a:spcPct val="90000"/>
            </a:lnSpc>
            <a:spcBef>
              <a:spcPct val="0"/>
            </a:spcBef>
            <a:spcAft>
              <a:spcPct val="35000"/>
            </a:spcAft>
            <a:buNone/>
          </a:pPr>
          <a:r>
            <a:rPr lang="en-US" sz="4300" kern="1200" dirty="0"/>
            <a:t>$33,500,000           </a:t>
          </a:r>
          <a:r>
            <a:rPr lang="en-US" sz="2800" kern="1200" dirty="0"/>
            <a:t>for an average of $8,437 per household</a:t>
          </a:r>
          <a:endParaRPr lang="en-US" sz="4300" kern="1200" dirty="0"/>
        </a:p>
      </dsp:txBody>
      <dsp:txXfrm>
        <a:off x="59399" y="1962620"/>
        <a:ext cx="10781679" cy="109800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6.xml><?xml version="1.0" encoding="utf-8"?>
<dgm:layoutDef xmlns:dgm="http://schemas.openxmlformats.org/drawingml/2006/diagram" xmlns:a="http://schemas.openxmlformats.org/drawingml/2006/main" uniqueId="urn:microsoft.com/office/officeart/2018/5/layout/IconLeafLabelList">
  <dgm:title val="Icon Leaf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round2DiagRect" r:blip="">
            <dgm:adjLst/>
            <dgm:extLst>
              <a:ext uri="{B698B0E9-8C71-41B9-8309-B3DCBF30829C}">
                <dgm1612:spPr xmlns:dgm1612="http://schemas.microsoft.com/office/drawing/2016/12/diagram">
                  <a:prstGeom prst="round2DiagRect">
                    <a:avLst>
                      <a:gd name="adj1" fmla="val 29727"/>
                      <a:gd name="adj2" fmla="val 0"/>
                    </a:avLst>
                  </a:prstGeom>
                </dgm1612:spPr>
              </a:ext>
            </dgm:ext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72" tIns="46586" rIns="93172" bIns="46586" rtlCol="0"/>
          <a:lstStyle>
            <a:lvl1pPr algn="l">
              <a:defRPr sz="1300"/>
            </a:lvl1pPr>
          </a:lstStyle>
          <a:p>
            <a:endParaRPr lang="en-US" dirty="0"/>
          </a:p>
        </p:txBody>
      </p:sp>
      <p:sp>
        <p:nvSpPr>
          <p:cNvPr id="3" name="Date Placeholder 2"/>
          <p:cNvSpPr>
            <a:spLocks noGrp="1"/>
          </p:cNvSpPr>
          <p:nvPr>
            <p:ph type="dt" idx="1"/>
          </p:nvPr>
        </p:nvSpPr>
        <p:spPr>
          <a:xfrm>
            <a:off x="3970938" y="3"/>
            <a:ext cx="3037840" cy="466434"/>
          </a:xfrm>
          <a:prstGeom prst="rect">
            <a:avLst/>
          </a:prstGeom>
        </p:spPr>
        <p:txBody>
          <a:bodyPr vert="horz" lIns="93172" tIns="46586" rIns="93172" bIns="46586" rtlCol="0"/>
          <a:lstStyle>
            <a:lvl1pPr algn="r">
              <a:defRPr sz="1300"/>
            </a:lvl1pPr>
          </a:lstStyle>
          <a:p>
            <a:fld id="{EA73291C-6527-4626-87D3-BB76CD6491AA}" type="datetimeFigureOut">
              <a:rPr lang="en-US" smtClean="0"/>
              <a:t>8/18/2021</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2" tIns="46586" rIns="93172" bIns="46586" rtlCol="0" anchor="ctr"/>
          <a:lstStyle/>
          <a:p>
            <a:endParaRPr lang="en-US" dirty="0"/>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2" tIns="46586" rIns="93172"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2" tIns="46586" rIns="93172" bIns="46586"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2" tIns="46586" rIns="93172" bIns="46586" rtlCol="0" anchor="b"/>
          <a:lstStyle>
            <a:lvl1pPr algn="r">
              <a:defRPr sz="1300"/>
            </a:lvl1pPr>
          </a:lstStyle>
          <a:p>
            <a:fld id="{B328CDDC-05C1-4DCD-B32B-A1A776F44E09}" type="slidenum">
              <a:rPr lang="en-US" smtClean="0"/>
              <a:t>‹#›</a:t>
            </a:fld>
            <a:endParaRPr lang="en-US" dirty="0"/>
          </a:p>
        </p:txBody>
      </p:sp>
    </p:spTree>
    <p:extLst>
      <p:ext uri="{BB962C8B-B14F-4D97-AF65-F5344CB8AC3E}">
        <p14:creationId xmlns:p14="http://schemas.microsoft.com/office/powerpoint/2010/main" val="3011051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B328CDDC-05C1-4DCD-B32B-A1A776F44E09}" type="slidenum">
              <a:rPr lang="en-US" smtClean="0"/>
              <a:t>1</a:t>
            </a:fld>
            <a:endParaRPr lang="en-US" dirty="0"/>
          </a:p>
        </p:txBody>
      </p:sp>
    </p:spTree>
    <p:extLst>
      <p:ext uri="{BB962C8B-B14F-4D97-AF65-F5344CB8AC3E}">
        <p14:creationId xmlns:p14="http://schemas.microsoft.com/office/powerpoint/2010/main" val="3075199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Pierce County has not issued any restrictions or special accommodations for landlords accepting rental assistance funding</a:t>
            </a:r>
          </a:p>
        </p:txBody>
      </p:sp>
      <p:sp>
        <p:nvSpPr>
          <p:cNvPr id="4" name="Slide Number Placeholder 3"/>
          <p:cNvSpPr>
            <a:spLocks noGrp="1"/>
          </p:cNvSpPr>
          <p:nvPr>
            <p:ph type="sldNum" sz="quarter" idx="5"/>
          </p:nvPr>
        </p:nvSpPr>
        <p:spPr/>
        <p:txBody>
          <a:bodyPr/>
          <a:lstStyle/>
          <a:p>
            <a:fld id="{B328CDDC-05C1-4DCD-B32B-A1A776F44E09}" type="slidenum">
              <a:rPr lang="en-US" smtClean="0"/>
              <a:t>11</a:t>
            </a:fld>
            <a:endParaRPr lang="en-US" dirty="0"/>
          </a:p>
        </p:txBody>
      </p:sp>
    </p:spTree>
    <p:extLst>
      <p:ext uri="{BB962C8B-B14F-4D97-AF65-F5344CB8AC3E}">
        <p14:creationId xmlns:p14="http://schemas.microsoft.com/office/powerpoint/2010/main" val="18533521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328CDDC-05C1-4DCD-B32B-A1A776F44E09}" type="slidenum">
              <a:rPr lang="en-US" smtClean="0"/>
              <a:t>12</a:t>
            </a:fld>
            <a:endParaRPr lang="en-US" dirty="0"/>
          </a:p>
        </p:txBody>
      </p:sp>
    </p:spTree>
    <p:extLst>
      <p:ext uri="{BB962C8B-B14F-4D97-AF65-F5344CB8AC3E}">
        <p14:creationId xmlns:p14="http://schemas.microsoft.com/office/powerpoint/2010/main" val="881692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r>
              <a:rPr lang="en-US" dirty="0"/>
              <a:t>* No value means applications submitted with missing data or required elements. </a:t>
            </a:r>
          </a:p>
        </p:txBody>
      </p:sp>
      <p:sp>
        <p:nvSpPr>
          <p:cNvPr id="4" name="Slide Number Placeholder 3"/>
          <p:cNvSpPr>
            <a:spLocks noGrp="1"/>
          </p:cNvSpPr>
          <p:nvPr>
            <p:ph type="sldNum" sz="quarter" idx="10"/>
          </p:nvPr>
        </p:nvSpPr>
        <p:spPr/>
        <p:txBody>
          <a:bodyPr/>
          <a:lstStyle/>
          <a:p>
            <a:fld id="{9BB6F4AE-9FD2-408F-8EB3-7426F3D5A079}" type="slidenum">
              <a:rPr lang="en-US" smtClean="0"/>
              <a:t>13</a:t>
            </a:fld>
            <a:endParaRPr lang="en-US" dirty="0"/>
          </a:p>
        </p:txBody>
      </p:sp>
    </p:spTree>
    <p:extLst>
      <p:ext uri="{BB962C8B-B14F-4D97-AF65-F5344CB8AC3E}">
        <p14:creationId xmlns:p14="http://schemas.microsoft.com/office/powerpoint/2010/main" val="11752511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14</a:t>
            </a:fld>
            <a:endParaRPr lang="en-US" dirty="0"/>
          </a:p>
        </p:txBody>
      </p:sp>
    </p:spTree>
    <p:extLst>
      <p:ext uri="{BB962C8B-B14F-4D97-AF65-F5344CB8AC3E}">
        <p14:creationId xmlns:p14="http://schemas.microsoft.com/office/powerpoint/2010/main" val="1408076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15</a:t>
            </a:fld>
            <a:endParaRPr lang="en-US" dirty="0"/>
          </a:p>
        </p:txBody>
      </p:sp>
    </p:spTree>
    <p:extLst>
      <p:ext uri="{BB962C8B-B14F-4D97-AF65-F5344CB8AC3E}">
        <p14:creationId xmlns:p14="http://schemas.microsoft.com/office/powerpoint/2010/main" val="1195575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16</a:t>
            </a:fld>
            <a:endParaRPr lang="en-US" dirty="0"/>
          </a:p>
        </p:txBody>
      </p:sp>
    </p:spTree>
    <p:extLst>
      <p:ext uri="{BB962C8B-B14F-4D97-AF65-F5344CB8AC3E}">
        <p14:creationId xmlns:p14="http://schemas.microsoft.com/office/powerpoint/2010/main" val="536026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17</a:t>
            </a:fld>
            <a:endParaRPr lang="en-US" dirty="0"/>
          </a:p>
        </p:txBody>
      </p:sp>
    </p:spTree>
    <p:extLst>
      <p:ext uri="{BB962C8B-B14F-4D97-AF65-F5344CB8AC3E}">
        <p14:creationId xmlns:p14="http://schemas.microsoft.com/office/powerpoint/2010/main" val="777242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B328CDDC-05C1-4DCD-B32B-A1A776F44E09}" type="slidenum">
              <a:rPr lang="en-US" smtClean="0"/>
              <a:t>18</a:t>
            </a:fld>
            <a:endParaRPr lang="en-US" dirty="0"/>
          </a:p>
        </p:txBody>
      </p:sp>
    </p:spTree>
    <p:extLst>
      <p:ext uri="{BB962C8B-B14F-4D97-AF65-F5344CB8AC3E}">
        <p14:creationId xmlns:p14="http://schemas.microsoft.com/office/powerpoint/2010/main" val="3499414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19</a:t>
            </a:fld>
            <a:endParaRPr lang="en-US" dirty="0"/>
          </a:p>
        </p:txBody>
      </p:sp>
    </p:spTree>
    <p:extLst>
      <p:ext uri="{BB962C8B-B14F-4D97-AF65-F5344CB8AC3E}">
        <p14:creationId xmlns:p14="http://schemas.microsoft.com/office/powerpoint/2010/main" val="743317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20</a:t>
            </a:fld>
            <a:endParaRPr lang="en-US" dirty="0"/>
          </a:p>
        </p:txBody>
      </p:sp>
    </p:spTree>
    <p:extLst>
      <p:ext uri="{BB962C8B-B14F-4D97-AF65-F5344CB8AC3E}">
        <p14:creationId xmlns:p14="http://schemas.microsoft.com/office/powerpoint/2010/main" val="76476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8CDDC-05C1-4DCD-B32B-A1A776F44E09}" type="slidenum">
              <a:rPr lang="en-US" smtClean="0"/>
              <a:t>2</a:t>
            </a:fld>
            <a:endParaRPr lang="en-US" dirty="0"/>
          </a:p>
        </p:txBody>
      </p:sp>
    </p:spTree>
    <p:extLst>
      <p:ext uri="{BB962C8B-B14F-4D97-AF65-F5344CB8AC3E}">
        <p14:creationId xmlns:p14="http://schemas.microsoft.com/office/powerpoint/2010/main" val="1892670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21</a:t>
            </a:fld>
            <a:endParaRPr lang="en-US" dirty="0"/>
          </a:p>
        </p:txBody>
      </p:sp>
    </p:spTree>
    <p:extLst>
      <p:ext uri="{BB962C8B-B14F-4D97-AF65-F5344CB8AC3E}">
        <p14:creationId xmlns:p14="http://schemas.microsoft.com/office/powerpoint/2010/main" val="36012518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8CDDC-05C1-4DCD-B32B-A1A776F44E09}" type="slidenum">
              <a:rPr lang="en-US" smtClean="0"/>
              <a:t>22</a:t>
            </a:fld>
            <a:endParaRPr lang="en-US" dirty="0"/>
          </a:p>
        </p:txBody>
      </p:sp>
    </p:spTree>
    <p:extLst>
      <p:ext uri="{BB962C8B-B14F-4D97-AF65-F5344CB8AC3E}">
        <p14:creationId xmlns:p14="http://schemas.microsoft.com/office/powerpoint/2010/main" val="11901542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19271F-3F49-4E8A-853E-407D801F2D3A}"/>
              </a:ext>
            </a:extLst>
          </p:cNvPr>
          <p:cNvSpPr>
            <a:spLocks noGrp="1"/>
          </p:cNvSpPr>
          <p:nvPr>
            <p:ph type="body" idx="1"/>
          </p:nvPr>
        </p:nvSpPr>
        <p:spPr/>
        <p:txBody>
          <a:bodyPr/>
          <a:lstStyle/>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25</a:t>
            </a:fld>
            <a:endParaRPr lang="en-US" dirty="0"/>
          </a:p>
        </p:txBody>
      </p:sp>
    </p:spTree>
    <p:extLst>
      <p:ext uri="{BB962C8B-B14F-4D97-AF65-F5344CB8AC3E}">
        <p14:creationId xmlns:p14="http://schemas.microsoft.com/office/powerpoint/2010/main" val="849241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26</a:t>
            </a:fld>
            <a:endParaRPr lang="en-US" dirty="0"/>
          </a:p>
        </p:txBody>
      </p:sp>
    </p:spTree>
    <p:extLst>
      <p:ext uri="{BB962C8B-B14F-4D97-AF65-F5344CB8AC3E}">
        <p14:creationId xmlns:p14="http://schemas.microsoft.com/office/powerpoint/2010/main" val="16496069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indent="0">
              <a:buFont typeface="Webdings" panose="05030102010509060703" pitchFamily="18" charset="2"/>
              <a:buNone/>
            </a:pPr>
            <a:endParaRPr lang="en-US" dirty="0"/>
          </a:p>
        </p:txBody>
      </p:sp>
      <p:sp>
        <p:nvSpPr>
          <p:cNvPr id="4" name="Slide Number Placeholder 3"/>
          <p:cNvSpPr>
            <a:spLocks noGrp="1"/>
          </p:cNvSpPr>
          <p:nvPr>
            <p:ph type="sldNum" sz="quarter" idx="10"/>
          </p:nvPr>
        </p:nvSpPr>
        <p:spPr/>
        <p:txBody>
          <a:bodyPr/>
          <a:lstStyle/>
          <a:p>
            <a:fld id="{9BB6F4AE-9FD2-408F-8EB3-7426F3D5A079}" type="slidenum">
              <a:rPr lang="en-US" smtClean="0"/>
              <a:t>27</a:t>
            </a:fld>
            <a:endParaRPr lang="en-US" dirty="0"/>
          </a:p>
        </p:txBody>
      </p:sp>
    </p:spTree>
    <p:extLst>
      <p:ext uri="{BB962C8B-B14F-4D97-AF65-F5344CB8AC3E}">
        <p14:creationId xmlns:p14="http://schemas.microsoft.com/office/powerpoint/2010/main" val="100981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28CDDC-05C1-4DCD-B32B-A1A776F44E09}" type="slidenum">
              <a:rPr lang="en-US" smtClean="0"/>
              <a:t>3</a:t>
            </a:fld>
            <a:endParaRPr lang="en-US" dirty="0"/>
          </a:p>
        </p:txBody>
      </p:sp>
    </p:spTree>
    <p:extLst>
      <p:ext uri="{BB962C8B-B14F-4D97-AF65-F5344CB8AC3E}">
        <p14:creationId xmlns:p14="http://schemas.microsoft.com/office/powerpoint/2010/main" val="9985669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8CDDC-05C1-4DCD-B32B-A1A776F44E09}" type="slidenum">
              <a:rPr lang="en-US" smtClean="0"/>
              <a:t>6</a:t>
            </a:fld>
            <a:endParaRPr lang="en-US" dirty="0"/>
          </a:p>
        </p:txBody>
      </p:sp>
    </p:spTree>
    <p:extLst>
      <p:ext uri="{BB962C8B-B14F-4D97-AF65-F5344CB8AC3E}">
        <p14:creationId xmlns:p14="http://schemas.microsoft.com/office/powerpoint/2010/main" val="35503031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8CDDC-05C1-4DCD-B32B-A1A776F44E09}" type="slidenum">
              <a:rPr lang="en-US" smtClean="0"/>
              <a:t>7</a:t>
            </a:fld>
            <a:endParaRPr lang="en-US" dirty="0"/>
          </a:p>
        </p:txBody>
      </p:sp>
    </p:spTree>
    <p:extLst>
      <p:ext uri="{BB962C8B-B14F-4D97-AF65-F5344CB8AC3E}">
        <p14:creationId xmlns:p14="http://schemas.microsoft.com/office/powerpoint/2010/main" val="1062524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Webdings" panose="05030102010509060703" pitchFamily="18" charset="2"/>
              <a:buNone/>
              <a:tabLst/>
              <a:defRPr/>
            </a:pPr>
            <a:endParaRPr lang="en-US" baseline="0" dirty="0"/>
          </a:p>
          <a:p>
            <a:r>
              <a:rPr lang="en-US" dirty="0"/>
              <a:t>Pierce County does not allow landlord to complete application on behalf of tenant due to eligibility requirements.  Pierce County was also encouraged by landlord associations to not have landlords' complete demographic information due to concerns for landlord/tenant rights. </a:t>
            </a:r>
          </a:p>
        </p:txBody>
      </p:sp>
      <p:sp>
        <p:nvSpPr>
          <p:cNvPr id="4" name="Slide Number Placeholder 3"/>
          <p:cNvSpPr>
            <a:spLocks noGrp="1"/>
          </p:cNvSpPr>
          <p:nvPr>
            <p:ph type="sldNum" sz="quarter" idx="10"/>
          </p:nvPr>
        </p:nvSpPr>
        <p:spPr/>
        <p:txBody>
          <a:bodyPr/>
          <a:lstStyle/>
          <a:p>
            <a:fld id="{9BB6F4AE-9FD2-408F-8EB3-7426F3D5A079}" type="slidenum">
              <a:rPr lang="en-US" smtClean="0"/>
              <a:t>8</a:t>
            </a:fld>
            <a:endParaRPr lang="en-US" dirty="0"/>
          </a:p>
        </p:txBody>
      </p:sp>
    </p:spTree>
    <p:extLst>
      <p:ext uri="{BB962C8B-B14F-4D97-AF65-F5344CB8AC3E}">
        <p14:creationId xmlns:p14="http://schemas.microsoft.com/office/powerpoint/2010/main" val="3216638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2021 funding requires tenants and landlords to provide supporting documentation whenever possible and after multiple attempts are made, then the program may accept self-certification.  Last year Cares funding was more flexible and had less requirements than 2021 funding. </a:t>
            </a:r>
          </a:p>
        </p:txBody>
      </p:sp>
      <p:sp>
        <p:nvSpPr>
          <p:cNvPr id="4" name="Slide Number Placeholder 3"/>
          <p:cNvSpPr>
            <a:spLocks noGrp="1"/>
          </p:cNvSpPr>
          <p:nvPr>
            <p:ph type="sldNum" sz="quarter" idx="5"/>
          </p:nvPr>
        </p:nvSpPr>
        <p:spPr/>
        <p:txBody>
          <a:bodyPr/>
          <a:lstStyle/>
          <a:p>
            <a:fld id="{B328CDDC-05C1-4DCD-B32B-A1A776F44E09}" type="slidenum">
              <a:rPr lang="en-US" smtClean="0"/>
              <a:t>9</a:t>
            </a:fld>
            <a:endParaRPr lang="en-US" dirty="0"/>
          </a:p>
        </p:txBody>
      </p:sp>
    </p:spTree>
    <p:extLst>
      <p:ext uri="{BB962C8B-B14F-4D97-AF65-F5344CB8AC3E}">
        <p14:creationId xmlns:p14="http://schemas.microsoft.com/office/powerpoint/2010/main" val="3501095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28CDDC-05C1-4DCD-B32B-A1A776F44E09}" type="slidenum">
              <a:rPr lang="en-US" smtClean="0"/>
              <a:t>10</a:t>
            </a:fld>
            <a:endParaRPr lang="en-US" dirty="0"/>
          </a:p>
        </p:txBody>
      </p:sp>
    </p:spTree>
    <p:extLst>
      <p:ext uri="{BB962C8B-B14F-4D97-AF65-F5344CB8AC3E}">
        <p14:creationId xmlns:p14="http://schemas.microsoft.com/office/powerpoint/2010/main" val="29668771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4/28/2018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CB3DC7F-91AC-4DA3-88E5-1DEDE10B3F49}"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2492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4/28/2018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1827975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4/28/2018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33202535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4/28/2018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1119792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4/28/2018</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F13A3F1-C5ED-4DFA-BC10-23701D1ED743}"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8546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4/28/2018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52644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4/28/2018</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1495885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4/28/2018</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154515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r>
              <a:rPr lang="en-US"/>
              <a:t>4/28/2018</a:t>
            </a:r>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3632589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r>
              <a:rPr lang="en-US"/>
              <a:t>4/28/2018</a:t>
            </a:r>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F13A3F1-C5ED-4DFA-BC10-23701D1ED743}" type="slidenum">
              <a:rPr lang="en-US" smtClean="0"/>
              <a:t>‹#›</a:t>
            </a:fld>
            <a:endParaRPr lang="en-US" dirty="0"/>
          </a:p>
        </p:txBody>
      </p:sp>
    </p:spTree>
    <p:extLst>
      <p:ext uri="{BB962C8B-B14F-4D97-AF65-F5344CB8AC3E}">
        <p14:creationId xmlns:p14="http://schemas.microsoft.com/office/powerpoint/2010/main" val="3998320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4/28/2018</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13A3F1-C5ED-4DFA-BC10-23701D1ED743}" type="slidenum">
              <a:rPr lang="en-US" smtClean="0"/>
              <a:t>‹#›</a:t>
            </a:fld>
            <a:endParaRPr lang="en-US" dirty="0"/>
          </a:p>
        </p:txBody>
      </p:sp>
    </p:spTree>
    <p:extLst>
      <p:ext uri="{BB962C8B-B14F-4D97-AF65-F5344CB8AC3E}">
        <p14:creationId xmlns:p14="http://schemas.microsoft.com/office/powerpoint/2010/main" val="2257539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r>
              <a:rPr lang="en-US"/>
              <a:t>4/28/2018</a:t>
            </a:r>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F13A3F1-C5ED-4DFA-BC10-23701D1ED74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65983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44.svg"/></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51.svg"/><Relationship Id="rId3" Type="http://schemas.openxmlformats.org/officeDocument/2006/relationships/hyperlink" Target="https://www.piercecountywa.gov/housinghelp" TargetMode="External"/><Relationship Id="rId7" Type="http://schemas.openxmlformats.org/officeDocument/2006/relationships/image" Target="../media/image50.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Pierce%20County%20Live%20Data" TargetMode="External"/><Relationship Id="rId5" Type="http://schemas.openxmlformats.org/officeDocument/2006/relationships/image" Target="../media/image49.svg"/><Relationship Id="rId4" Type="http://schemas.openxmlformats.org/officeDocument/2006/relationships/image" Target="../media/image48.png"/></Relationships>
</file>

<file path=ppt/slides/_rels/slide26.xml.rels><?xml version="1.0" encoding="UTF-8" standalone="yes"?>
<Relationships xmlns="http://schemas.openxmlformats.org/package/2006/relationships"><Relationship Id="rId3" Type="http://schemas.openxmlformats.org/officeDocument/2006/relationships/hyperlink" Target="mailto:hsrents@piercecountywa.gov"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3.sv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5.sv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hyperlink" Target="https://www.piercecountywa.gov/housinghelp" TargetMode="External"/><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82756" y="878889"/>
            <a:ext cx="9839739" cy="3459431"/>
          </a:xfrm>
        </p:spPr>
        <p:txBody>
          <a:bodyPr>
            <a:normAutofit/>
          </a:bodyPr>
          <a:lstStyle/>
          <a:p>
            <a:pPr algn="ctr"/>
            <a:r>
              <a:rPr lang="en-US" sz="5400" dirty="0">
                <a:latin typeface="Raleway" panose="020B0503030101060003" pitchFamily="34" charset="0"/>
              </a:rPr>
              <a:t>Pierce County</a:t>
            </a:r>
            <a:br>
              <a:rPr lang="en-US" sz="5400" dirty="0">
                <a:latin typeface="Raleway" panose="020B0503030101060003" pitchFamily="34" charset="0"/>
              </a:rPr>
            </a:br>
            <a:r>
              <a:rPr lang="en-US" sz="5400" dirty="0">
                <a:latin typeface="Raleway" panose="020B0503030101060003" pitchFamily="34" charset="0"/>
              </a:rPr>
              <a:t>Rental Assistance Program</a:t>
            </a:r>
            <a:br>
              <a:rPr lang="en-US" sz="5400" dirty="0">
                <a:latin typeface="Raleway" panose="020B0503030101060003" pitchFamily="34" charset="0"/>
              </a:rPr>
            </a:br>
            <a:endParaRPr lang="en-US" sz="5400" dirty="0">
              <a:latin typeface="Raleway" panose="020B0503030101060003" pitchFamily="34"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195353" y="5120641"/>
            <a:ext cx="2985170" cy="1001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Subtitle 2">
            <a:extLst>
              <a:ext uri="{FF2B5EF4-FFF2-40B4-BE49-F238E27FC236}">
                <a16:creationId xmlns:a16="http://schemas.microsoft.com/office/drawing/2014/main" id="{DC46ADE1-1EA2-4472-9E53-FA4B158D8830}"/>
              </a:ext>
            </a:extLst>
          </p:cNvPr>
          <p:cNvSpPr txBox="1">
            <a:spLocks/>
          </p:cNvSpPr>
          <p:nvPr/>
        </p:nvSpPr>
        <p:spPr>
          <a:xfrm>
            <a:off x="825038" y="4455621"/>
            <a:ext cx="7543800" cy="11430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600" dirty="0">
                <a:solidFill>
                  <a:srgbClr val="46ABA2"/>
                </a:solidFill>
                <a:latin typeface="Raleway" panose="020B0503030101060003" pitchFamily="34" charset="0"/>
              </a:rPr>
              <a:t>Valeri Almony</a:t>
            </a:r>
          </a:p>
          <a:p>
            <a:r>
              <a:rPr lang="en-US" sz="1600" dirty="0">
                <a:solidFill>
                  <a:srgbClr val="46ABA2"/>
                </a:solidFill>
                <a:latin typeface="Raleway" panose="020B0503030101060003" pitchFamily="34" charset="0"/>
              </a:rPr>
              <a:t>rental assistance lead</a:t>
            </a:r>
          </a:p>
          <a:p>
            <a:r>
              <a:rPr lang="en-US" sz="1200" dirty="0">
                <a:latin typeface="Raleway" panose="020B0503030101060003" pitchFamily="34" charset="0"/>
              </a:rPr>
              <a:t>August 18, 2021</a:t>
            </a:r>
          </a:p>
        </p:txBody>
      </p:sp>
      <p:sp>
        <p:nvSpPr>
          <p:cNvPr id="3" name="Slide Number Placeholder 2">
            <a:extLst>
              <a:ext uri="{FF2B5EF4-FFF2-40B4-BE49-F238E27FC236}">
                <a16:creationId xmlns:a16="http://schemas.microsoft.com/office/drawing/2014/main" id="{B5310694-B55D-4B2C-85F5-D15C0ADBB0CD}"/>
              </a:ext>
            </a:extLst>
          </p:cNvPr>
          <p:cNvSpPr>
            <a:spLocks noGrp="1"/>
          </p:cNvSpPr>
          <p:nvPr>
            <p:ph type="sldNum" sz="quarter" idx="12"/>
          </p:nvPr>
        </p:nvSpPr>
        <p:spPr/>
        <p:txBody>
          <a:bodyPr/>
          <a:lstStyle/>
          <a:p>
            <a:fld id="{FCB3DC7F-91AC-4DA3-88E5-1DEDE10B3F49}" type="slidenum">
              <a:rPr lang="en-US" smtClean="0"/>
              <a:pPr/>
              <a:t>1</a:t>
            </a:fld>
            <a:endParaRPr lang="en-US" dirty="0"/>
          </a:p>
        </p:txBody>
      </p:sp>
    </p:spTree>
    <p:extLst>
      <p:ext uri="{BB962C8B-B14F-4D97-AF65-F5344CB8AC3E}">
        <p14:creationId xmlns:p14="http://schemas.microsoft.com/office/powerpoint/2010/main" val="41145890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1097280" y="286603"/>
            <a:ext cx="10058400" cy="1450757"/>
          </a:xfrm>
        </p:spPr>
        <p:txBody>
          <a:bodyPr>
            <a:normAutofit/>
          </a:bodyPr>
          <a:lstStyle/>
          <a:p>
            <a:r>
              <a:rPr lang="en-US"/>
              <a:t>Eligible Costs	</a:t>
            </a:r>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a:pPr>
                <a:spcAft>
                  <a:spcPts val="600"/>
                </a:spcAft>
              </a:pPr>
              <a:t>10</a:t>
            </a:fld>
            <a:endParaRPr lang="en-US"/>
          </a:p>
        </p:txBody>
      </p:sp>
      <p:graphicFrame>
        <p:nvGraphicFramePr>
          <p:cNvPr id="15" name="Content Placeholder 2">
            <a:extLst>
              <a:ext uri="{FF2B5EF4-FFF2-40B4-BE49-F238E27FC236}">
                <a16:creationId xmlns:a16="http://schemas.microsoft.com/office/drawing/2014/main" id="{3418AB71-2B8E-40EA-B86A-AD51C03BB08B}"/>
              </a:ext>
            </a:extLst>
          </p:cNvPr>
          <p:cNvGraphicFramePr>
            <a:graphicFrameLocks noGrp="1"/>
          </p:cNvGraphicFramePr>
          <p:nvPr>
            <p:ph idx="1"/>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48492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1097280" y="286603"/>
            <a:ext cx="10058400" cy="1450757"/>
          </a:xfrm>
        </p:spPr>
        <p:txBody>
          <a:bodyPr>
            <a:normAutofit/>
          </a:bodyPr>
          <a:lstStyle/>
          <a:p>
            <a:r>
              <a:rPr lang="en-US"/>
              <a:t>Landlord Restrictions or Requirements	</a:t>
            </a:r>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a:pPr>
                <a:spcAft>
                  <a:spcPts val="600"/>
                </a:spcAft>
              </a:pPr>
              <a:t>11</a:t>
            </a:fld>
            <a:endParaRPr lang="en-US"/>
          </a:p>
        </p:txBody>
      </p:sp>
      <p:graphicFrame>
        <p:nvGraphicFramePr>
          <p:cNvPr id="15" name="Content Placeholder 2">
            <a:extLst>
              <a:ext uri="{FF2B5EF4-FFF2-40B4-BE49-F238E27FC236}">
                <a16:creationId xmlns:a16="http://schemas.microsoft.com/office/drawing/2014/main" id="{A8C275F2-C8B3-4E9D-BEB8-7BC6DFA9FB7F}"/>
              </a:ext>
            </a:extLst>
          </p:cNvPr>
          <p:cNvGraphicFramePr>
            <a:graphicFrameLocks noGrp="1"/>
          </p:cNvGraphicFramePr>
          <p:nvPr>
            <p:ph idx="1"/>
            <p:extLst>
              <p:ext uri="{D42A27DB-BD31-4B8C-83A1-F6EECF244321}">
                <p14:modId xmlns:p14="http://schemas.microsoft.com/office/powerpoint/2010/main" val="62185651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16905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F5E263C-FB7E-4A3E-AD04-5140CD3D1D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E65ED8C-90F7-4EB0-ACCB-64AEF411E8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44468D7-1C5D-483B-8628-001E836B5BDC}"/>
              </a:ext>
            </a:extLst>
          </p:cNvPr>
          <p:cNvSpPr>
            <a:spLocks noGrp="1"/>
          </p:cNvSpPr>
          <p:nvPr>
            <p:ph type="title"/>
          </p:nvPr>
        </p:nvSpPr>
        <p:spPr>
          <a:xfrm>
            <a:off x="492370" y="516835"/>
            <a:ext cx="3084844" cy="5772840"/>
          </a:xfrm>
        </p:spPr>
        <p:txBody>
          <a:bodyPr anchor="ctr">
            <a:normAutofit/>
          </a:bodyPr>
          <a:lstStyle/>
          <a:p>
            <a:r>
              <a:rPr lang="en-US" dirty="0">
                <a:solidFill>
                  <a:srgbClr val="FFFFFF"/>
                </a:solidFill>
              </a:rPr>
              <a:t>Data</a:t>
            </a:r>
          </a:p>
        </p:txBody>
      </p:sp>
      <p:sp>
        <p:nvSpPr>
          <p:cNvPr id="15" name="Rectangle 14">
            <a:extLst>
              <a:ext uri="{FF2B5EF4-FFF2-40B4-BE49-F238E27FC236}">
                <a16:creationId xmlns:a16="http://schemas.microsoft.com/office/drawing/2014/main" id="{6604E3BF-88F7-4D19-BEC9-8486966EA4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927E74B0-5901-4C5A-9BCB-C50D592916F5}"/>
              </a:ext>
            </a:extLst>
          </p:cNvPr>
          <p:cNvSpPr>
            <a:spLocks noGrp="1"/>
          </p:cNvSpPr>
          <p:nvPr>
            <p:ph type="sldNum" sz="quarter" idx="12"/>
          </p:nvPr>
        </p:nvSpPr>
        <p:spPr>
          <a:xfrm>
            <a:off x="10123055" y="6459785"/>
            <a:ext cx="1089428" cy="365125"/>
          </a:xfrm>
        </p:spPr>
        <p:txBody>
          <a:bodyPr>
            <a:normAutofit/>
          </a:bodyPr>
          <a:lstStyle/>
          <a:p>
            <a:pPr>
              <a:spcAft>
                <a:spcPts val="600"/>
              </a:spcAft>
            </a:pPr>
            <a:fld id="{BF13A3F1-C5ED-4DFA-BC10-23701D1ED743}" type="slidenum">
              <a:rPr lang="en-US">
                <a:solidFill>
                  <a:schemeClr val="tx2"/>
                </a:solidFill>
              </a:rPr>
              <a:pPr>
                <a:spcAft>
                  <a:spcPts val="600"/>
                </a:spcAft>
              </a:pPr>
              <a:t>12</a:t>
            </a:fld>
            <a:endParaRPr lang="en-US">
              <a:solidFill>
                <a:schemeClr val="tx2"/>
              </a:solidFill>
            </a:endParaRPr>
          </a:p>
        </p:txBody>
      </p:sp>
      <p:graphicFrame>
        <p:nvGraphicFramePr>
          <p:cNvPr id="6" name="Content Placeholder 2">
            <a:extLst>
              <a:ext uri="{FF2B5EF4-FFF2-40B4-BE49-F238E27FC236}">
                <a16:creationId xmlns:a16="http://schemas.microsoft.com/office/drawing/2014/main" id="{23884848-C6FD-4CD8-825D-581DE79643C9}"/>
              </a:ext>
            </a:extLst>
          </p:cNvPr>
          <p:cNvGraphicFramePr>
            <a:graphicFrameLocks noGrp="1"/>
          </p:cNvGraphicFramePr>
          <p:nvPr>
            <p:ph idx="1"/>
            <p:extLst>
              <p:ext uri="{D42A27DB-BD31-4B8C-83A1-F6EECF244321}">
                <p14:modId xmlns:p14="http://schemas.microsoft.com/office/powerpoint/2010/main" val="2779141202"/>
              </p:ext>
            </p:extLst>
          </p:nvPr>
        </p:nvGraphicFramePr>
        <p:xfrm>
          <a:off x="4741863" y="1323050"/>
          <a:ext cx="6957767"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81310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Applications Received Monthly</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13</a:t>
            </a:fld>
            <a:endParaRPr lang="en-US" dirty="0"/>
          </a:p>
        </p:txBody>
      </p:sp>
      <p:pic>
        <p:nvPicPr>
          <p:cNvPr id="4" name="Picture 3">
            <a:extLst>
              <a:ext uri="{FF2B5EF4-FFF2-40B4-BE49-F238E27FC236}">
                <a16:creationId xmlns:a16="http://schemas.microsoft.com/office/drawing/2014/main" id="{EA967B6B-0B55-4CAF-A95C-FB07647E4C1F}"/>
              </a:ext>
            </a:extLst>
          </p:cNvPr>
          <p:cNvPicPr>
            <a:picLocks noChangeAspect="1"/>
          </p:cNvPicPr>
          <p:nvPr/>
        </p:nvPicPr>
        <p:blipFill rotWithShape="1">
          <a:blip r:embed="rId3"/>
          <a:srcRect l="69588" t="38946" r="8608" b="20050"/>
          <a:stretch/>
        </p:blipFill>
        <p:spPr>
          <a:xfrm>
            <a:off x="2311138" y="1847654"/>
            <a:ext cx="7569723" cy="4455936"/>
          </a:xfrm>
          <a:prstGeom prst="rect">
            <a:avLst/>
          </a:prstGeom>
        </p:spPr>
      </p:pic>
    </p:spTree>
    <p:extLst>
      <p:ext uri="{BB962C8B-B14F-4D97-AF65-F5344CB8AC3E}">
        <p14:creationId xmlns:p14="http://schemas.microsoft.com/office/powerpoint/2010/main" val="33713018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9831672" cy="1450757"/>
          </a:xfrm>
        </p:spPr>
        <p:txBody>
          <a:bodyPr>
            <a:normAutofit/>
          </a:bodyPr>
          <a:lstStyle/>
          <a:p>
            <a:r>
              <a:rPr lang="en-US" dirty="0">
                <a:latin typeface="+mn-lt"/>
              </a:rPr>
              <a:t>Applications By Age and Veteran Status</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14</a:t>
            </a:fld>
            <a:endParaRPr lang="en-US" dirty="0"/>
          </a:p>
        </p:txBody>
      </p:sp>
      <p:pic>
        <p:nvPicPr>
          <p:cNvPr id="5" name="Picture 4">
            <a:extLst>
              <a:ext uri="{FF2B5EF4-FFF2-40B4-BE49-F238E27FC236}">
                <a16:creationId xmlns:a16="http://schemas.microsoft.com/office/drawing/2014/main" id="{46129D5F-AC59-468E-BECF-88CDFAD534BC}"/>
              </a:ext>
            </a:extLst>
          </p:cNvPr>
          <p:cNvPicPr>
            <a:picLocks noChangeAspect="1"/>
          </p:cNvPicPr>
          <p:nvPr/>
        </p:nvPicPr>
        <p:blipFill rotWithShape="1">
          <a:blip r:embed="rId3"/>
          <a:srcRect l="58917" t="29066" r="19665" b="28449"/>
          <a:stretch/>
        </p:blipFill>
        <p:spPr>
          <a:xfrm>
            <a:off x="740009" y="1868228"/>
            <a:ext cx="7199281" cy="4470314"/>
          </a:xfrm>
          <a:prstGeom prst="rect">
            <a:avLst/>
          </a:prstGeom>
        </p:spPr>
      </p:pic>
      <p:pic>
        <p:nvPicPr>
          <p:cNvPr id="6" name="Picture 5">
            <a:extLst>
              <a:ext uri="{FF2B5EF4-FFF2-40B4-BE49-F238E27FC236}">
                <a16:creationId xmlns:a16="http://schemas.microsoft.com/office/drawing/2014/main" id="{CB9B2D03-4F9B-47C6-924A-EE02106B73E1}"/>
              </a:ext>
            </a:extLst>
          </p:cNvPr>
          <p:cNvPicPr>
            <a:picLocks noChangeAspect="1"/>
          </p:cNvPicPr>
          <p:nvPr/>
        </p:nvPicPr>
        <p:blipFill rotWithShape="1">
          <a:blip r:embed="rId4"/>
          <a:srcRect l="80567" t="47839" r="8672" b="24002"/>
          <a:stretch/>
        </p:blipFill>
        <p:spPr>
          <a:xfrm>
            <a:off x="8424341" y="3924319"/>
            <a:ext cx="2939587" cy="2407762"/>
          </a:xfrm>
          <a:prstGeom prst="rect">
            <a:avLst/>
          </a:prstGeom>
        </p:spPr>
      </p:pic>
      <p:pic>
        <p:nvPicPr>
          <p:cNvPr id="7" name="Picture 6">
            <a:extLst>
              <a:ext uri="{FF2B5EF4-FFF2-40B4-BE49-F238E27FC236}">
                <a16:creationId xmlns:a16="http://schemas.microsoft.com/office/drawing/2014/main" id="{E738320A-67DA-43A3-9AB9-E88E6D3E4BBD}"/>
              </a:ext>
            </a:extLst>
          </p:cNvPr>
          <p:cNvPicPr>
            <a:picLocks noChangeAspect="1"/>
          </p:cNvPicPr>
          <p:nvPr/>
        </p:nvPicPr>
        <p:blipFill rotWithShape="1">
          <a:blip r:embed="rId5"/>
          <a:srcRect l="80490" t="19143" r="8685" b="53149"/>
          <a:stretch/>
        </p:blipFill>
        <p:spPr>
          <a:xfrm>
            <a:off x="8424341" y="1746986"/>
            <a:ext cx="2860951" cy="2292229"/>
          </a:xfrm>
          <a:prstGeom prst="rect">
            <a:avLst/>
          </a:prstGeom>
        </p:spPr>
      </p:pic>
    </p:spTree>
    <p:extLst>
      <p:ext uri="{BB962C8B-B14F-4D97-AF65-F5344CB8AC3E}">
        <p14:creationId xmlns:p14="http://schemas.microsoft.com/office/powerpoint/2010/main" val="67405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Applications By Race and Ethnicity</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15</a:t>
            </a:fld>
            <a:endParaRPr lang="en-US" dirty="0"/>
          </a:p>
        </p:txBody>
      </p:sp>
      <p:pic>
        <p:nvPicPr>
          <p:cNvPr id="4" name="Picture 3">
            <a:extLst>
              <a:ext uri="{FF2B5EF4-FFF2-40B4-BE49-F238E27FC236}">
                <a16:creationId xmlns:a16="http://schemas.microsoft.com/office/drawing/2014/main" id="{509DE505-3EC6-4F6C-8CD7-2E6E37A16BB6}"/>
              </a:ext>
            </a:extLst>
          </p:cNvPr>
          <p:cNvPicPr>
            <a:picLocks noChangeAspect="1"/>
          </p:cNvPicPr>
          <p:nvPr/>
        </p:nvPicPr>
        <p:blipFill rotWithShape="1">
          <a:blip r:embed="rId3"/>
          <a:srcRect l="58847" t="38871" r="20145" b="38997"/>
          <a:stretch/>
        </p:blipFill>
        <p:spPr>
          <a:xfrm>
            <a:off x="735290" y="2055044"/>
            <a:ext cx="10187430" cy="3359685"/>
          </a:xfrm>
          <a:prstGeom prst="rect">
            <a:avLst/>
          </a:prstGeom>
        </p:spPr>
      </p:pic>
    </p:spTree>
    <p:extLst>
      <p:ext uri="{BB962C8B-B14F-4D97-AF65-F5344CB8AC3E}">
        <p14:creationId xmlns:p14="http://schemas.microsoft.com/office/powerpoint/2010/main" val="16361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Applications By Gender</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16</a:t>
            </a:fld>
            <a:endParaRPr lang="en-US" dirty="0"/>
          </a:p>
        </p:txBody>
      </p:sp>
      <p:pic>
        <p:nvPicPr>
          <p:cNvPr id="5" name="Picture 4">
            <a:extLst>
              <a:ext uri="{FF2B5EF4-FFF2-40B4-BE49-F238E27FC236}">
                <a16:creationId xmlns:a16="http://schemas.microsoft.com/office/drawing/2014/main" id="{697EA68A-27EA-4E65-A42C-9BA3285F94EB}"/>
              </a:ext>
            </a:extLst>
          </p:cNvPr>
          <p:cNvPicPr>
            <a:picLocks noChangeAspect="1"/>
          </p:cNvPicPr>
          <p:nvPr/>
        </p:nvPicPr>
        <p:blipFill rotWithShape="1">
          <a:blip r:embed="rId3"/>
          <a:srcRect l="58608" t="29560" r="8034" b="30177"/>
          <a:stretch/>
        </p:blipFill>
        <p:spPr>
          <a:xfrm>
            <a:off x="929408" y="1746986"/>
            <a:ext cx="10577757" cy="3996458"/>
          </a:xfrm>
          <a:prstGeom prst="rect">
            <a:avLst/>
          </a:prstGeom>
        </p:spPr>
      </p:pic>
    </p:spTree>
    <p:extLst>
      <p:ext uri="{BB962C8B-B14F-4D97-AF65-F5344CB8AC3E}">
        <p14:creationId xmlns:p14="http://schemas.microsoft.com/office/powerpoint/2010/main" val="236995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Rental Assistance Applications</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17</a:t>
            </a:fld>
            <a:endParaRPr lang="en-US" dirty="0"/>
          </a:p>
        </p:txBody>
      </p:sp>
      <p:pic>
        <p:nvPicPr>
          <p:cNvPr id="4" name="Picture 3">
            <a:extLst>
              <a:ext uri="{FF2B5EF4-FFF2-40B4-BE49-F238E27FC236}">
                <a16:creationId xmlns:a16="http://schemas.microsoft.com/office/drawing/2014/main" id="{2A614C6B-CEF6-43EE-93F6-456BEAE69F82}"/>
              </a:ext>
            </a:extLst>
          </p:cNvPr>
          <p:cNvPicPr>
            <a:picLocks noChangeAspect="1"/>
          </p:cNvPicPr>
          <p:nvPr/>
        </p:nvPicPr>
        <p:blipFill rotWithShape="1">
          <a:blip r:embed="rId3"/>
          <a:srcRect l="58686" t="30110" r="8608" b="20791"/>
          <a:stretch/>
        </p:blipFill>
        <p:spPr>
          <a:xfrm>
            <a:off x="1901071" y="1885361"/>
            <a:ext cx="8680731" cy="4079192"/>
          </a:xfrm>
          <a:prstGeom prst="rect">
            <a:avLst/>
          </a:prstGeom>
        </p:spPr>
      </p:pic>
    </p:spTree>
    <p:extLst>
      <p:ext uri="{BB962C8B-B14F-4D97-AF65-F5344CB8AC3E}">
        <p14:creationId xmlns:p14="http://schemas.microsoft.com/office/powerpoint/2010/main" val="32154435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40E5B315-592C-487A-A815-6F61A98F44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7E046CA-18CB-4F2C-A9BE-BA9720B923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44468D7-1C5D-483B-8628-001E836B5BDC}"/>
              </a:ext>
            </a:extLst>
          </p:cNvPr>
          <p:cNvSpPr>
            <a:spLocks noGrp="1"/>
          </p:cNvSpPr>
          <p:nvPr>
            <p:ph type="title"/>
          </p:nvPr>
        </p:nvSpPr>
        <p:spPr>
          <a:xfrm>
            <a:off x="1066800" y="5252936"/>
            <a:ext cx="10058400" cy="1028715"/>
          </a:xfrm>
        </p:spPr>
        <p:txBody>
          <a:bodyPr>
            <a:normAutofit/>
          </a:bodyPr>
          <a:lstStyle/>
          <a:p>
            <a:pPr algn="ctr"/>
            <a:r>
              <a:rPr lang="en-US" dirty="0">
                <a:solidFill>
                  <a:srgbClr val="FFFFFF"/>
                </a:solidFill>
              </a:rPr>
              <a:t>Payments from March-August 12, 2021</a:t>
            </a:r>
          </a:p>
        </p:txBody>
      </p:sp>
      <p:sp>
        <p:nvSpPr>
          <p:cNvPr id="24" name="Rectangle 23">
            <a:extLst>
              <a:ext uri="{FF2B5EF4-FFF2-40B4-BE49-F238E27FC236}">
                <a16:creationId xmlns:a16="http://schemas.microsoft.com/office/drawing/2014/main" id="{ED2F258D-E518-486A-8D50-E9A11EF13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Slide Number Placeholder 3">
            <a:extLst>
              <a:ext uri="{FF2B5EF4-FFF2-40B4-BE49-F238E27FC236}">
                <a16:creationId xmlns:a16="http://schemas.microsoft.com/office/drawing/2014/main" id="{927E74B0-5901-4C5A-9BCB-C50D592916F5}"/>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a:pPr>
                <a:spcAft>
                  <a:spcPts val="600"/>
                </a:spcAft>
              </a:pPr>
              <a:t>18</a:t>
            </a:fld>
            <a:endParaRPr lang="en-US"/>
          </a:p>
        </p:txBody>
      </p:sp>
      <p:graphicFrame>
        <p:nvGraphicFramePr>
          <p:cNvPr id="6" name="Content Placeholder 2">
            <a:extLst>
              <a:ext uri="{FF2B5EF4-FFF2-40B4-BE49-F238E27FC236}">
                <a16:creationId xmlns:a16="http://schemas.microsoft.com/office/drawing/2014/main" id="{23884848-C6FD-4CD8-825D-581DE79643C9}"/>
              </a:ext>
            </a:extLst>
          </p:cNvPr>
          <p:cNvGraphicFramePr>
            <a:graphicFrameLocks noGrp="1"/>
          </p:cNvGraphicFramePr>
          <p:nvPr>
            <p:ph idx="1"/>
            <p:extLst>
              <p:ext uri="{D42A27DB-BD31-4B8C-83A1-F6EECF244321}">
                <p14:modId xmlns:p14="http://schemas.microsoft.com/office/powerpoint/2010/main" val="3782263123"/>
              </p:ext>
            </p:extLst>
          </p:nvPr>
        </p:nvGraphicFramePr>
        <p:xfrm>
          <a:off x="643466" y="643467"/>
          <a:ext cx="10900477" cy="36192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Graphic 4" descr="Dance with solid fill">
            <a:extLst>
              <a:ext uri="{FF2B5EF4-FFF2-40B4-BE49-F238E27FC236}">
                <a16:creationId xmlns:a16="http://schemas.microsoft.com/office/drawing/2014/main" id="{4A2EB6C5-5A67-4E38-A60F-BE61E334903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03609" y="5359715"/>
            <a:ext cx="914400" cy="914400"/>
          </a:xfrm>
          <a:prstGeom prst="rect">
            <a:avLst/>
          </a:prstGeom>
        </p:spPr>
      </p:pic>
      <p:pic>
        <p:nvPicPr>
          <p:cNvPr id="19" name="Graphic 18" descr="Dance with solid fill">
            <a:extLst>
              <a:ext uri="{FF2B5EF4-FFF2-40B4-BE49-F238E27FC236}">
                <a16:creationId xmlns:a16="http://schemas.microsoft.com/office/drawing/2014/main" id="{0567DF12-916A-42E0-8131-75C3A1DA721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820383" y="5456892"/>
            <a:ext cx="914400" cy="914400"/>
          </a:xfrm>
          <a:prstGeom prst="rect">
            <a:avLst/>
          </a:prstGeom>
        </p:spPr>
      </p:pic>
    </p:spTree>
    <p:extLst>
      <p:ext uri="{BB962C8B-B14F-4D97-AF65-F5344CB8AC3E}">
        <p14:creationId xmlns:p14="http://schemas.microsoft.com/office/powerpoint/2010/main" val="4162531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A8FFEA1-1B69-4F42-B552-0CCF72596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AA3C9226-5EC8-460B-82D7-72AA994DF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62A90A9D-33DF-408E-BF4C-F82588935C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3C6B623D-A3E9-460F-9A5B-2F0FE253BF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33999" y="4550229"/>
            <a:ext cx="10909073" cy="1057655"/>
          </a:xfrm>
        </p:spPr>
        <p:txBody>
          <a:bodyPr vert="horz" lIns="91440" tIns="45720" rIns="91440" bIns="45720" rtlCol="0" anchor="b">
            <a:normAutofit/>
          </a:bodyPr>
          <a:lstStyle/>
          <a:p>
            <a:r>
              <a:rPr lang="en-US" sz="5100">
                <a:solidFill>
                  <a:schemeClr val="tx1">
                    <a:lumMod val="85000"/>
                    <a:lumOff val="15000"/>
                  </a:schemeClr>
                </a:solidFill>
              </a:rPr>
              <a:t>Households Served by Race and Ethnicity</a:t>
            </a:r>
          </a:p>
        </p:txBody>
      </p:sp>
      <p:pic>
        <p:nvPicPr>
          <p:cNvPr id="5" name="Picture 4">
            <a:extLst>
              <a:ext uri="{FF2B5EF4-FFF2-40B4-BE49-F238E27FC236}">
                <a16:creationId xmlns:a16="http://schemas.microsoft.com/office/drawing/2014/main" id="{F8657DCC-4DCB-4F89-B261-129A1F46E2DB}"/>
              </a:ext>
            </a:extLst>
          </p:cNvPr>
          <p:cNvPicPr>
            <a:picLocks noChangeAspect="1"/>
          </p:cNvPicPr>
          <p:nvPr/>
        </p:nvPicPr>
        <p:blipFill rotWithShape="1">
          <a:blip r:embed="rId3"/>
          <a:srcRect l="69355" t="41417" r="8034" b="35459"/>
          <a:stretch/>
        </p:blipFill>
        <p:spPr>
          <a:xfrm>
            <a:off x="635457" y="754016"/>
            <a:ext cx="10916463" cy="3488799"/>
          </a:xfrm>
          <a:prstGeom prst="rect">
            <a:avLst/>
          </a:prstGeom>
        </p:spPr>
      </p:pic>
      <p:cxnSp>
        <p:nvCxnSpPr>
          <p:cNvPr id="18" name="Straight Connector 17">
            <a:extLst>
              <a:ext uri="{FF2B5EF4-FFF2-40B4-BE49-F238E27FC236}">
                <a16:creationId xmlns:a16="http://schemas.microsoft.com/office/drawing/2014/main" id="{B355BF7B-E19B-478B-8187-8EF57F4F91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1086" y="5618770"/>
            <a:ext cx="105156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EABC29F-F82F-4902-B701-8FEEE414FE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D75BDCBB-0B1A-4AA1-B47F-DBDB642467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BF13A3F1-C5ED-4DFA-BC10-23701D1ED743}" type="slidenum">
              <a:rPr lang="en-US" smtClean="0"/>
              <a:pPr defTabSz="914400">
                <a:spcAft>
                  <a:spcPts val="600"/>
                </a:spcAft>
              </a:pPr>
              <a:t>19</a:t>
            </a:fld>
            <a:endParaRPr lang="en-US"/>
          </a:p>
        </p:txBody>
      </p:sp>
    </p:spTree>
    <p:extLst>
      <p:ext uri="{BB962C8B-B14F-4D97-AF65-F5344CB8AC3E}">
        <p14:creationId xmlns:p14="http://schemas.microsoft.com/office/powerpoint/2010/main" val="4167050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68525-0669-41EB-A1F1-704CA1075535}"/>
              </a:ext>
            </a:extLst>
          </p:cNvPr>
          <p:cNvSpPr>
            <a:spLocks noGrp="1"/>
          </p:cNvSpPr>
          <p:nvPr>
            <p:ph type="title"/>
          </p:nvPr>
        </p:nvSpPr>
        <p:spPr>
          <a:xfrm>
            <a:off x="1097280" y="286603"/>
            <a:ext cx="10058400" cy="1450757"/>
          </a:xfrm>
        </p:spPr>
        <p:txBody>
          <a:bodyPr>
            <a:normAutofit/>
          </a:bodyPr>
          <a:lstStyle/>
          <a:p>
            <a:r>
              <a:rPr lang="en-US" dirty="0">
                <a:latin typeface="+mn-lt"/>
              </a:rPr>
              <a:t>Current Funding </a:t>
            </a:r>
            <a:r>
              <a:rPr lang="en-US" sz="2400" dirty="0">
                <a:latin typeface="+mn-lt"/>
              </a:rPr>
              <a:t>(01/01/2021- 12/20/2025)</a:t>
            </a:r>
            <a:endParaRPr lang="en-US" dirty="0">
              <a:latin typeface="+mn-lt"/>
            </a:endParaRPr>
          </a:p>
        </p:txBody>
      </p:sp>
      <p:graphicFrame>
        <p:nvGraphicFramePr>
          <p:cNvPr id="8" name="Content Placeholder 5">
            <a:extLst>
              <a:ext uri="{FF2B5EF4-FFF2-40B4-BE49-F238E27FC236}">
                <a16:creationId xmlns:a16="http://schemas.microsoft.com/office/drawing/2014/main" id="{0E4CB813-C240-494D-BA17-A27866AB9A7A}"/>
              </a:ext>
            </a:extLst>
          </p:cNvPr>
          <p:cNvGraphicFramePr>
            <a:graphicFrameLocks noGrp="1"/>
          </p:cNvGraphicFramePr>
          <p:nvPr>
            <p:ph idx="1"/>
            <p:extLst>
              <p:ext uri="{D42A27DB-BD31-4B8C-83A1-F6EECF244321}">
                <p14:modId xmlns:p14="http://schemas.microsoft.com/office/powerpoint/2010/main" val="3858641276"/>
              </p:ext>
            </p:extLst>
          </p:nvPr>
        </p:nvGraphicFramePr>
        <p:xfrm>
          <a:off x="1096963" y="2103119"/>
          <a:ext cx="10058400" cy="378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B3B1900C-DA7B-4A65-85E8-771642A56C93}"/>
              </a:ext>
            </a:extLst>
          </p:cNvPr>
          <p:cNvSpPr>
            <a:spLocks noGrp="1"/>
          </p:cNvSpPr>
          <p:nvPr>
            <p:ph type="sldNum" sz="quarter" idx="12"/>
          </p:nvPr>
        </p:nvSpPr>
        <p:spPr/>
        <p:txBody>
          <a:bodyPr/>
          <a:lstStyle/>
          <a:p>
            <a:fld id="{BF13A3F1-C5ED-4DFA-BC10-23701D1ED743}" type="slidenum">
              <a:rPr lang="en-US" smtClean="0"/>
              <a:t>2</a:t>
            </a:fld>
            <a:endParaRPr lang="en-US" dirty="0"/>
          </a:p>
        </p:txBody>
      </p:sp>
    </p:spTree>
    <p:extLst>
      <p:ext uri="{BB962C8B-B14F-4D97-AF65-F5344CB8AC3E}">
        <p14:creationId xmlns:p14="http://schemas.microsoft.com/office/powerpoint/2010/main" val="23777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Households Served by AMI</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20</a:t>
            </a:fld>
            <a:endParaRPr lang="en-US" dirty="0"/>
          </a:p>
        </p:txBody>
      </p:sp>
      <p:pic>
        <p:nvPicPr>
          <p:cNvPr id="5" name="Picture 4">
            <a:extLst>
              <a:ext uri="{FF2B5EF4-FFF2-40B4-BE49-F238E27FC236}">
                <a16:creationId xmlns:a16="http://schemas.microsoft.com/office/drawing/2014/main" id="{AD9C4B9D-91FD-40E9-A60B-295FC490C0B7}"/>
              </a:ext>
            </a:extLst>
          </p:cNvPr>
          <p:cNvPicPr>
            <a:picLocks noChangeAspect="1"/>
          </p:cNvPicPr>
          <p:nvPr/>
        </p:nvPicPr>
        <p:blipFill rotWithShape="1">
          <a:blip r:embed="rId3"/>
          <a:srcRect l="50000" t="24930" r="7500" b="25596"/>
          <a:stretch/>
        </p:blipFill>
        <p:spPr>
          <a:xfrm>
            <a:off x="283792" y="1876748"/>
            <a:ext cx="10928691" cy="3982185"/>
          </a:xfrm>
          <a:prstGeom prst="rect">
            <a:avLst/>
          </a:prstGeom>
        </p:spPr>
      </p:pic>
    </p:spTree>
    <p:extLst>
      <p:ext uri="{BB962C8B-B14F-4D97-AF65-F5344CB8AC3E}">
        <p14:creationId xmlns:p14="http://schemas.microsoft.com/office/powerpoint/2010/main" val="1871358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Rent/Utilities/Other Housing Cost</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21</a:t>
            </a:fld>
            <a:endParaRPr lang="en-US" dirty="0"/>
          </a:p>
        </p:txBody>
      </p:sp>
      <p:pic>
        <p:nvPicPr>
          <p:cNvPr id="5" name="Picture 4">
            <a:extLst>
              <a:ext uri="{FF2B5EF4-FFF2-40B4-BE49-F238E27FC236}">
                <a16:creationId xmlns:a16="http://schemas.microsoft.com/office/drawing/2014/main" id="{8C4EF1F3-F146-4649-9F51-A2337A7A860C}"/>
              </a:ext>
            </a:extLst>
          </p:cNvPr>
          <p:cNvPicPr>
            <a:picLocks noChangeAspect="1"/>
          </p:cNvPicPr>
          <p:nvPr/>
        </p:nvPicPr>
        <p:blipFill rotWithShape="1">
          <a:blip r:embed="rId3"/>
          <a:srcRect l="58473" t="24265" r="8034" b="17865"/>
          <a:stretch/>
        </p:blipFill>
        <p:spPr>
          <a:xfrm>
            <a:off x="2036233" y="1746986"/>
            <a:ext cx="8119534" cy="4391347"/>
          </a:xfrm>
          <a:prstGeom prst="rect">
            <a:avLst/>
          </a:prstGeom>
        </p:spPr>
      </p:pic>
    </p:spTree>
    <p:extLst>
      <p:ext uri="{BB962C8B-B14F-4D97-AF65-F5344CB8AC3E}">
        <p14:creationId xmlns:p14="http://schemas.microsoft.com/office/powerpoint/2010/main" val="31004591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1097280" y="286603"/>
            <a:ext cx="10058400" cy="1450757"/>
          </a:xfrm>
        </p:spPr>
        <p:txBody>
          <a:bodyPr>
            <a:normAutofit/>
          </a:bodyPr>
          <a:lstStyle/>
          <a:p>
            <a:r>
              <a:rPr lang="en-US" dirty="0"/>
              <a:t>Households that are NOT eligible</a:t>
            </a:r>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smtClean="0"/>
              <a:pPr>
                <a:spcAft>
                  <a:spcPts val="600"/>
                </a:spcAft>
              </a:pPr>
              <a:t>22</a:t>
            </a:fld>
            <a:endParaRPr lang="en-US"/>
          </a:p>
        </p:txBody>
      </p:sp>
      <p:graphicFrame>
        <p:nvGraphicFramePr>
          <p:cNvPr id="30" name="Content Placeholder 2">
            <a:extLst>
              <a:ext uri="{FF2B5EF4-FFF2-40B4-BE49-F238E27FC236}">
                <a16:creationId xmlns:a16="http://schemas.microsoft.com/office/drawing/2014/main" id="{C3191A92-7330-4A5F-B5D9-83543A65867C}"/>
              </a:ext>
            </a:extLst>
          </p:cNvPr>
          <p:cNvGraphicFramePr>
            <a:graphicFrameLocks noGrp="1"/>
          </p:cNvGraphicFramePr>
          <p:nvPr>
            <p:ph idx="1"/>
            <p:extLst>
              <p:ext uri="{D42A27DB-BD31-4B8C-83A1-F6EECF244321}">
                <p14:modId xmlns:p14="http://schemas.microsoft.com/office/powerpoint/2010/main" val="4057442022"/>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54674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68525-0669-41EB-A1F1-704CA1075535}"/>
              </a:ext>
            </a:extLst>
          </p:cNvPr>
          <p:cNvSpPr>
            <a:spLocks noGrp="1"/>
          </p:cNvSpPr>
          <p:nvPr>
            <p:ph type="title"/>
          </p:nvPr>
        </p:nvSpPr>
        <p:spPr>
          <a:xfrm>
            <a:off x="1097280" y="286603"/>
            <a:ext cx="10058400" cy="1450757"/>
          </a:xfrm>
        </p:spPr>
        <p:txBody>
          <a:bodyPr>
            <a:normAutofit/>
          </a:bodyPr>
          <a:lstStyle/>
          <a:p>
            <a:r>
              <a:rPr lang="en-US" dirty="0">
                <a:latin typeface="+mn-lt"/>
              </a:rPr>
              <a:t>Process</a:t>
            </a:r>
          </a:p>
        </p:txBody>
      </p:sp>
      <p:graphicFrame>
        <p:nvGraphicFramePr>
          <p:cNvPr id="8" name="Content Placeholder 5">
            <a:extLst>
              <a:ext uri="{FF2B5EF4-FFF2-40B4-BE49-F238E27FC236}">
                <a16:creationId xmlns:a16="http://schemas.microsoft.com/office/drawing/2014/main" id="{0E4CB813-C240-494D-BA17-A27866AB9A7A}"/>
              </a:ext>
            </a:extLst>
          </p:cNvPr>
          <p:cNvGraphicFramePr>
            <a:graphicFrameLocks noGrp="1"/>
          </p:cNvGraphicFramePr>
          <p:nvPr>
            <p:ph idx="1"/>
            <p:extLst>
              <p:ext uri="{D42A27DB-BD31-4B8C-83A1-F6EECF244321}">
                <p14:modId xmlns:p14="http://schemas.microsoft.com/office/powerpoint/2010/main" val="1241496408"/>
              </p:ext>
            </p:extLst>
          </p:nvPr>
        </p:nvGraphicFramePr>
        <p:xfrm>
          <a:off x="711200" y="1737360"/>
          <a:ext cx="11104880" cy="45313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D98F92DE-D3ED-47B4-BCA1-0F42E3D331E2}"/>
              </a:ext>
            </a:extLst>
          </p:cNvPr>
          <p:cNvSpPr/>
          <p:nvPr/>
        </p:nvSpPr>
        <p:spPr>
          <a:xfrm>
            <a:off x="1488925" y="5509513"/>
            <a:ext cx="9813200" cy="707886"/>
          </a:xfrm>
          <a:prstGeom prst="rect">
            <a:avLst/>
          </a:prstGeom>
          <a:noFill/>
        </p:spPr>
        <p:txBody>
          <a:bodyPr wrap="none" lIns="91440" tIns="45720" rIns="91440" bIns="45720">
            <a:spAutoFit/>
          </a:bodyPr>
          <a:lstStyle/>
          <a:p>
            <a:pPr algn="ctr"/>
            <a:r>
              <a:rPr lang="en-US" sz="4000" b="1" dirty="0">
                <a:ln w="22225">
                  <a:solidFill>
                    <a:schemeClr val="accent2"/>
                  </a:solidFill>
                  <a:prstDash val="solid"/>
                </a:ln>
                <a:solidFill>
                  <a:schemeClr val="accent2">
                    <a:lumMod val="40000"/>
                    <a:lumOff val="60000"/>
                  </a:schemeClr>
                </a:solidFill>
              </a:rPr>
              <a:t>79</a:t>
            </a:r>
            <a:r>
              <a:rPr lang="en-US" sz="4000" b="1" cap="none" spc="0" dirty="0">
                <a:ln w="22225">
                  <a:solidFill>
                    <a:schemeClr val="accent2"/>
                  </a:solidFill>
                  <a:prstDash val="solid"/>
                </a:ln>
                <a:solidFill>
                  <a:schemeClr val="accent2">
                    <a:lumMod val="40000"/>
                    <a:lumOff val="60000"/>
                  </a:schemeClr>
                </a:solidFill>
                <a:effectLst/>
              </a:rPr>
              <a:t> Days average from application to payment</a:t>
            </a:r>
          </a:p>
        </p:txBody>
      </p:sp>
      <p:sp>
        <p:nvSpPr>
          <p:cNvPr id="2" name="Slide Number Placeholder 1">
            <a:extLst>
              <a:ext uri="{FF2B5EF4-FFF2-40B4-BE49-F238E27FC236}">
                <a16:creationId xmlns:a16="http://schemas.microsoft.com/office/drawing/2014/main" id="{096AF613-2A5E-4B3A-9FC5-2F517CE8D19B}"/>
              </a:ext>
            </a:extLst>
          </p:cNvPr>
          <p:cNvSpPr>
            <a:spLocks noGrp="1"/>
          </p:cNvSpPr>
          <p:nvPr>
            <p:ph type="sldNum" sz="quarter" idx="12"/>
          </p:nvPr>
        </p:nvSpPr>
        <p:spPr/>
        <p:txBody>
          <a:bodyPr/>
          <a:lstStyle/>
          <a:p>
            <a:fld id="{BF13A3F1-C5ED-4DFA-BC10-23701D1ED743}" type="slidenum">
              <a:rPr lang="en-US" smtClean="0"/>
              <a:t>23</a:t>
            </a:fld>
            <a:endParaRPr lang="en-US" dirty="0"/>
          </a:p>
        </p:txBody>
      </p:sp>
    </p:spTree>
    <p:extLst>
      <p:ext uri="{BB962C8B-B14F-4D97-AF65-F5344CB8AC3E}">
        <p14:creationId xmlns:p14="http://schemas.microsoft.com/office/powerpoint/2010/main" val="3574012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68525-0669-41EB-A1F1-704CA1075535}"/>
              </a:ext>
            </a:extLst>
          </p:cNvPr>
          <p:cNvSpPr>
            <a:spLocks noGrp="1"/>
          </p:cNvSpPr>
          <p:nvPr>
            <p:ph type="title"/>
          </p:nvPr>
        </p:nvSpPr>
        <p:spPr>
          <a:xfrm>
            <a:off x="1097280" y="286603"/>
            <a:ext cx="10058400" cy="1450757"/>
          </a:xfrm>
        </p:spPr>
        <p:txBody>
          <a:bodyPr>
            <a:normAutofit/>
          </a:bodyPr>
          <a:lstStyle/>
          <a:p>
            <a:r>
              <a:rPr lang="en-US">
                <a:latin typeface="+mn-lt"/>
              </a:rPr>
              <a:t>Pinch Points for Referrals</a:t>
            </a:r>
            <a:endParaRPr lang="en-US" dirty="0">
              <a:latin typeface="+mn-lt"/>
            </a:endParaRPr>
          </a:p>
        </p:txBody>
      </p:sp>
      <p:graphicFrame>
        <p:nvGraphicFramePr>
          <p:cNvPr id="8" name="Content Placeholder 5">
            <a:extLst>
              <a:ext uri="{FF2B5EF4-FFF2-40B4-BE49-F238E27FC236}">
                <a16:creationId xmlns:a16="http://schemas.microsoft.com/office/drawing/2014/main" id="{0E4CB813-C240-494D-BA17-A27866AB9A7A}"/>
              </a:ext>
            </a:extLst>
          </p:cNvPr>
          <p:cNvGraphicFramePr>
            <a:graphicFrameLocks noGrp="1"/>
          </p:cNvGraphicFramePr>
          <p:nvPr>
            <p:ph idx="1"/>
            <p:extLst>
              <p:ext uri="{D42A27DB-BD31-4B8C-83A1-F6EECF244321}">
                <p14:modId xmlns:p14="http://schemas.microsoft.com/office/powerpoint/2010/main" val="1669127211"/>
              </p:ext>
            </p:extLst>
          </p:nvPr>
        </p:nvGraphicFramePr>
        <p:xfrm>
          <a:off x="1737360" y="1737361"/>
          <a:ext cx="7406640" cy="4287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440DFBC2-1661-4322-ADC2-693E9DDEA193}"/>
              </a:ext>
            </a:extLst>
          </p:cNvPr>
          <p:cNvSpPr>
            <a:spLocks noGrp="1"/>
          </p:cNvSpPr>
          <p:nvPr>
            <p:ph type="sldNum" sz="quarter" idx="12"/>
          </p:nvPr>
        </p:nvSpPr>
        <p:spPr/>
        <p:txBody>
          <a:bodyPr/>
          <a:lstStyle/>
          <a:p>
            <a:fld id="{BF13A3F1-C5ED-4DFA-BC10-23701D1ED743}" type="slidenum">
              <a:rPr lang="en-US" smtClean="0"/>
              <a:t>24</a:t>
            </a:fld>
            <a:endParaRPr lang="en-US" dirty="0"/>
          </a:p>
        </p:txBody>
      </p:sp>
    </p:spTree>
    <p:extLst>
      <p:ext uri="{BB962C8B-B14F-4D97-AF65-F5344CB8AC3E}">
        <p14:creationId xmlns:p14="http://schemas.microsoft.com/office/powerpoint/2010/main" val="12197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Important Websites</a:t>
            </a:r>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25</a:t>
            </a:fld>
            <a:endParaRPr lang="en-US" dirty="0"/>
          </a:p>
        </p:txBody>
      </p:sp>
      <p:grpSp>
        <p:nvGrpSpPr>
          <p:cNvPr id="9" name="Group 8">
            <a:extLst>
              <a:ext uri="{FF2B5EF4-FFF2-40B4-BE49-F238E27FC236}">
                <a16:creationId xmlns:a16="http://schemas.microsoft.com/office/drawing/2014/main" id="{D1027613-7D2D-4D4C-84EB-37D211AC7802}"/>
              </a:ext>
            </a:extLst>
          </p:cNvPr>
          <p:cNvGrpSpPr/>
          <p:nvPr/>
        </p:nvGrpSpPr>
        <p:grpSpPr>
          <a:xfrm>
            <a:off x="874900" y="2194014"/>
            <a:ext cx="10233367" cy="651908"/>
            <a:chOff x="1299729" y="3902363"/>
            <a:chExt cx="10233367" cy="651908"/>
          </a:xfrm>
        </p:grpSpPr>
        <p:sp>
          <p:nvSpPr>
            <p:cNvPr id="10" name="Oval 9">
              <a:extLst>
                <a:ext uri="{FF2B5EF4-FFF2-40B4-BE49-F238E27FC236}">
                  <a16:creationId xmlns:a16="http://schemas.microsoft.com/office/drawing/2014/main" id="{B1512473-70E9-4EB1-877B-5764E8D930D1}"/>
                </a:ext>
              </a:extLst>
            </p:cNvPr>
            <p:cNvSpPr/>
            <p:nvPr/>
          </p:nvSpPr>
          <p:spPr>
            <a:xfrm>
              <a:off x="1299729" y="3902363"/>
              <a:ext cx="651908" cy="651908"/>
            </a:xfrm>
            <a:prstGeom prst="ellipse">
              <a:avLst/>
            </a:prstGeom>
            <a:solidFill>
              <a:schemeClr val="accent4"/>
            </a:solidFill>
            <a:ln>
              <a:solidFill>
                <a:srgbClr val="000000"/>
              </a:solid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D5B5A92C-EAA6-48EF-A1B2-B38EFDC8865A}"/>
                </a:ext>
              </a:extLst>
            </p:cNvPr>
            <p:cNvSpPr/>
            <p:nvPr/>
          </p:nvSpPr>
          <p:spPr>
            <a:xfrm>
              <a:off x="2197210" y="3902363"/>
              <a:ext cx="9335886" cy="651908"/>
            </a:xfrm>
            <a:custGeom>
              <a:avLst/>
              <a:gdLst>
                <a:gd name="connsiteX0" fmla="*/ 0 w 1536640"/>
                <a:gd name="connsiteY0" fmla="*/ 0 h 651908"/>
                <a:gd name="connsiteX1" fmla="*/ 1536640 w 1536640"/>
                <a:gd name="connsiteY1" fmla="*/ 0 h 651908"/>
                <a:gd name="connsiteX2" fmla="*/ 1536640 w 1536640"/>
                <a:gd name="connsiteY2" fmla="*/ 651908 h 651908"/>
                <a:gd name="connsiteX3" fmla="*/ 0 w 1536640"/>
                <a:gd name="connsiteY3" fmla="*/ 651908 h 651908"/>
                <a:gd name="connsiteX4" fmla="*/ 0 w 1536640"/>
                <a:gd name="connsiteY4" fmla="*/ 0 h 6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40" h="651908">
                  <a:moveTo>
                    <a:pt x="0" y="0"/>
                  </a:moveTo>
                  <a:lnTo>
                    <a:pt x="1536640" y="0"/>
                  </a:lnTo>
                  <a:lnTo>
                    <a:pt x="1536640" y="651908"/>
                  </a:lnTo>
                  <a:lnTo>
                    <a:pt x="0" y="651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488950">
                <a:lnSpc>
                  <a:spcPct val="90000"/>
                </a:lnSpc>
                <a:spcBef>
                  <a:spcPct val="0"/>
                </a:spcBef>
                <a:spcAft>
                  <a:spcPct val="35000"/>
                </a:spcAft>
              </a:pPr>
              <a:r>
                <a:rPr lang="en-US" sz="4000" dirty="0"/>
                <a:t>Website</a:t>
              </a:r>
              <a:r>
                <a:rPr lang="en-US" sz="4000" kern="1200" dirty="0"/>
                <a:t>: </a:t>
              </a:r>
              <a:r>
                <a:rPr lang="en-US" sz="2800" u="sng" dirty="0">
                  <a:hlinkClick r:id="rId3"/>
                </a:rPr>
                <a:t>https://www.piercecountywa.gov/housinghelp</a:t>
              </a:r>
              <a:endParaRPr lang="en-US" sz="4000" kern="1200" dirty="0"/>
            </a:p>
          </p:txBody>
        </p:sp>
      </p:grpSp>
      <p:pic>
        <p:nvPicPr>
          <p:cNvPr id="12" name="Graphic 11" descr="Internet">
            <a:extLst>
              <a:ext uri="{FF2B5EF4-FFF2-40B4-BE49-F238E27FC236}">
                <a16:creationId xmlns:a16="http://schemas.microsoft.com/office/drawing/2014/main" id="{892B55F7-B50E-4314-8973-C039336E99B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964145" y="2283259"/>
            <a:ext cx="473418" cy="473418"/>
          </a:xfrm>
          <a:prstGeom prst="rect">
            <a:avLst/>
          </a:prstGeom>
        </p:spPr>
      </p:pic>
      <p:grpSp>
        <p:nvGrpSpPr>
          <p:cNvPr id="16" name="Group 15">
            <a:extLst>
              <a:ext uri="{FF2B5EF4-FFF2-40B4-BE49-F238E27FC236}">
                <a16:creationId xmlns:a16="http://schemas.microsoft.com/office/drawing/2014/main" id="{2B593A1E-9A28-409E-8F14-EA9916864C43}"/>
              </a:ext>
            </a:extLst>
          </p:cNvPr>
          <p:cNvGrpSpPr/>
          <p:nvPr/>
        </p:nvGrpSpPr>
        <p:grpSpPr>
          <a:xfrm>
            <a:off x="819379" y="4000945"/>
            <a:ext cx="9749686" cy="651908"/>
            <a:chOff x="1299729" y="3902363"/>
            <a:chExt cx="9239934" cy="651908"/>
          </a:xfrm>
        </p:grpSpPr>
        <p:sp>
          <p:nvSpPr>
            <p:cNvPr id="17" name="Oval 16">
              <a:extLst>
                <a:ext uri="{FF2B5EF4-FFF2-40B4-BE49-F238E27FC236}">
                  <a16:creationId xmlns:a16="http://schemas.microsoft.com/office/drawing/2014/main" id="{69CF526E-D965-4966-90EF-119D8FD18E23}"/>
                </a:ext>
              </a:extLst>
            </p:cNvPr>
            <p:cNvSpPr/>
            <p:nvPr/>
          </p:nvSpPr>
          <p:spPr>
            <a:xfrm>
              <a:off x="1299729" y="3902363"/>
              <a:ext cx="651908" cy="651908"/>
            </a:xfrm>
            <a:prstGeom prst="ellipse">
              <a:avLst/>
            </a:prstGeom>
            <a:solidFill>
              <a:schemeClr val="accent4"/>
            </a:solidFill>
            <a:ln>
              <a:solidFill>
                <a:srgbClr val="000000"/>
              </a:solid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8" name="Freeform: Shape 17">
              <a:extLst>
                <a:ext uri="{FF2B5EF4-FFF2-40B4-BE49-F238E27FC236}">
                  <a16:creationId xmlns:a16="http://schemas.microsoft.com/office/drawing/2014/main" id="{73902727-4926-4170-86AD-7C31969E4676}"/>
                </a:ext>
              </a:extLst>
            </p:cNvPr>
            <p:cNvSpPr/>
            <p:nvPr/>
          </p:nvSpPr>
          <p:spPr>
            <a:xfrm>
              <a:off x="2197210" y="3902363"/>
              <a:ext cx="8342453" cy="651908"/>
            </a:xfrm>
            <a:custGeom>
              <a:avLst/>
              <a:gdLst>
                <a:gd name="connsiteX0" fmla="*/ 0 w 1536640"/>
                <a:gd name="connsiteY0" fmla="*/ 0 h 651908"/>
                <a:gd name="connsiteX1" fmla="*/ 1536640 w 1536640"/>
                <a:gd name="connsiteY1" fmla="*/ 0 h 651908"/>
                <a:gd name="connsiteX2" fmla="*/ 1536640 w 1536640"/>
                <a:gd name="connsiteY2" fmla="*/ 651908 h 651908"/>
                <a:gd name="connsiteX3" fmla="*/ 0 w 1536640"/>
                <a:gd name="connsiteY3" fmla="*/ 651908 h 651908"/>
                <a:gd name="connsiteX4" fmla="*/ 0 w 1536640"/>
                <a:gd name="connsiteY4" fmla="*/ 0 h 6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40" h="651908">
                  <a:moveTo>
                    <a:pt x="0" y="0"/>
                  </a:moveTo>
                  <a:lnTo>
                    <a:pt x="1536640" y="0"/>
                  </a:lnTo>
                  <a:lnTo>
                    <a:pt x="1536640" y="651908"/>
                  </a:lnTo>
                  <a:lnTo>
                    <a:pt x="0" y="651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lvl="0" defTabSz="488950">
                <a:lnSpc>
                  <a:spcPct val="90000"/>
                </a:lnSpc>
                <a:spcBef>
                  <a:spcPct val="0"/>
                </a:spcBef>
                <a:spcAft>
                  <a:spcPct val="35000"/>
                </a:spcAft>
              </a:pPr>
              <a:r>
                <a:rPr lang="en-US" sz="4000" kern="1200" dirty="0"/>
                <a:t>Live Data:  </a:t>
              </a:r>
              <a:r>
                <a:rPr lang="en-US" sz="4000" dirty="0">
                  <a:hlinkClick r:id="rId6" action="ppaction://hlinkfile"/>
                </a:rPr>
                <a:t>Pierce County Live Data</a:t>
              </a:r>
              <a:endParaRPr lang="en-US" sz="4000" kern="1200" dirty="0"/>
            </a:p>
          </p:txBody>
        </p:sp>
      </p:grpSp>
      <p:pic>
        <p:nvPicPr>
          <p:cNvPr id="19" name="Graphic 18" descr="Bar chart">
            <a:extLst>
              <a:ext uri="{FF2B5EF4-FFF2-40B4-BE49-F238E27FC236}">
                <a16:creationId xmlns:a16="http://schemas.microsoft.com/office/drawing/2014/main" id="{2D957E47-1575-415F-BAD2-2DAE8EC2C21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64145" y="4090190"/>
            <a:ext cx="473418" cy="473418"/>
          </a:xfrm>
          <a:prstGeom prst="rect">
            <a:avLst/>
          </a:prstGeom>
        </p:spPr>
      </p:pic>
    </p:spTree>
    <p:extLst>
      <p:ext uri="{BB962C8B-B14F-4D97-AF65-F5344CB8AC3E}">
        <p14:creationId xmlns:p14="http://schemas.microsoft.com/office/powerpoint/2010/main" val="2102896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1928" y="296229"/>
            <a:ext cx="8454489" cy="1450757"/>
          </a:xfrm>
        </p:spPr>
        <p:txBody>
          <a:bodyPr>
            <a:normAutofit/>
          </a:bodyPr>
          <a:lstStyle/>
          <a:p>
            <a:r>
              <a:rPr lang="en-US" dirty="0">
                <a:latin typeface="+mn-lt"/>
              </a:rPr>
              <a:t>Contact Information</a:t>
            </a:r>
          </a:p>
        </p:txBody>
      </p:sp>
      <p:grpSp>
        <p:nvGrpSpPr>
          <p:cNvPr id="39" name="Group 38">
            <a:extLst>
              <a:ext uri="{FF2B5EF4-FFF2-40B4-BE49-F238E27FC236}">
                <a16:creationId xmlns:a16="http://schemas.microsoft.com/office/drawing/2014/main" id="{38A1292B-BDE7-4795-B37C-16B752334B61}"/>
              </a:ext>
            </a:extLst>
          </p:cNvPr>
          <p:cNvGrpSpPr/>
          <p:nvPr/>
        </p:nvGrpSpPr>
        <p:grpSpPr>
          <a:xfrm>
            <a:off x="888450" y="2299333"/>
            <a:ext cx="9749686" cy="651908"/>
            <a:chOff x="1299729" y="3902363"/>
            <a:chExt cx="9239934" cy="651908"/>
          </a:xfrm>
        </p:grpSpPr>
        <p:sp>
          <p:nvSpPr>
            <p:cNvPr id="24" name="Oval 23">
              <a:extLst>
                <a:ext uri="{FF2B5EF4-FFF2-40B4-BE49-F238E27FC236}">
                  <a16:creationId xmlns:a16="http://schemas.microsoft.com/office/drawing/2014/main" id="{7BEA197E-457D-4E6D-B729-1F18987F17DC}"/>
                </a:ext>
              </a:extLst>
            </p:cNvPr>
            <p:cNvSpPr/>
            <p:nvPr/>
          </p:nvSpPr>
          <p:spPr>
            <a:xfrm>
              <a:off x="1299729" y="3902363"/>
              <a:ext cx="651908" cy="651908"/>
            </a:xfrm>
            <a:prstGeom prst="ellipse">
              <a:avLst/>
            </a:prstGeom>
            <a:solidFill>
              <a:schemeClr val="accent4"/>
            </a:solidFill>
            <a:ln>
              <a:solidFill>
                <a:srgbClr val="000000"/>
              </a:solidFill>
            </a:ln>
          </p:spPr>
          <p:style>
            <a:lnRef idx="0">
              <a:scrgbClr r="0" g="0" b="0"/>
            </a:lnRef>
            <a:fillRef idx="1">
              <a:scrgbClr r="0" g="0" b="0"/>
            </a:fillRef>
            <a:effectRef idx="0">
              <a:schemeClr val="bg1">
                <a:lumMod val="95000"/>
                <a:hueOff val="0"/>
                <a:satOff val="0"/>
                <a:lumOff val="0"/>
                <a:alphaOff val="0"/>
              </a:schemeClr>
            </a:effectRef>
            <a:fontRef idx="minor">
              <a:schemeClr val="dk1">
                <a:hueOff val="0"/>
                <a:satOff val="0"/>
                <a:lumOff val="0"/>
                <a:alphaOff val="0"/>
              </a:schemeClr>
            </a:fontRef>
          </p:style>
        </p:sp>
        <p:sp>
          <p:nvSpPr>
            <p:cNvPr id="26" name="Freeform: Shape 25">
              <a:extLst>
                <a:ext uri="{FF2B5EF4-FFF2-40B4-BE49-F238E27FC236}">
                  <a16:creationId xmlns:a16="http://schemas.microsoft.com/office/drawing/2014/main" id="{769722AD-7B9D-4D62-8DE0-FCDA009FE44A}"/>
                </a:ext>
              </a:extLst>
            </p:cNvPr>
            <p:cNvSpPr/>
            <p:nvPr/>
          </p:nvSpPr>
          <p:spPr>
            <a:xfrm>
              <a:off x="2197210" y="3902363"/>
              <a:ext cx="8342453" cy="651908"/>
            </a:xfrm>
            <a:custGeom>
              <a:avLst/>
              <a:gdLst>
                <a:gd name="connsiteX0" fmla="*/ 0 w 1536640"/>
                <a:gd name="connsiteY0" fmla="*/ 0 h 651908"/>
                <a:gd name="connsiteX1" fmla="*/ 1536640 w 1536640"/>
                <a:gd name="connsiteY1" fmla="*/ 0 h 651908"/>
                <a:gd name="connsiteX2" fmla="*/ 1536640 w 1536640"/>
                <a:gd name="connsiteY2" fmla="*/ 651908 h 651908"/>
                <a:gd name="connsiteX3" fmla="*/ 0 w 1536640"/>
                <a:gd name="connsiteY3" fmla="*/ 651908 h 651908"/>
                <a:gd name="connsiteX4" fmla="*/ 0 w 1536640"/>
                <a:gd name="connsiteY4" fmla="*/ 0 h 6519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36640" h="651908">
                  <a:moveTo>
                    <a:pt x="0" y="0"/>
                  </a:moveTo>
                  <a:lnTo>
                    <a:pt x="1536640" y="0"/>
                  </a:lnTo>
                  <a:lnTo>
                    <a:pt x="1536640" y="651908"/>
                  </a:lnTo>
                  <a:lnTo>
                    <a:pt x="0" y="65190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ctr" anchorCtr="0">
              <a:noAutofit/>
            </a:bodyPr>
            <a:lstStyle/>
            <a:p>
              <a:pPr marL="0" lvl="0" indent="0" algn="l" defTabSz="488950">
                <a:lnSpc>
                  <a:spcPct val="90000"/>
                </a:lnSpc>
                <a:spcBef>
                  <a:spcPct val="0"/>
                </a:spcBef>
                <a:spcAft>
                  <a:spcPct val="35000"/>
                </a:spcAft>
                <a:buNone/>
              </a:pPr>
              <a:r>
                <a:rPr lang="en-US" sz="4000" kern="1200" dirty="0"/>
                <a:t>Email:  </a:t>
              </a:r>
              <a:r>
                <a:rPr lang="en-US" sz="4000" kern="1200" dirty="0">
                  <a:hlinkClick r:id="rId3"/>
                </a:rPr>
                <a:t>hsrent@piercecountywa.gov</a:t>
              </a:r>
              <a:r>
                <a:rPr lang="en-US" sz="4000" kern="1200" dirty="0"/>
                <a:t> </a:t>
              </a:r>
            </a:p>
          </p:txBody>
        </p:sp>
      </p:grpSp>
      <p:pic>
        <p:nvPicPr>
          <p:cNvPr id="8" name="Graphic 7" descr="Envelope">
            <a:extLst>
              <a:ext uri="{FF2B5EF4-FFF2-40B4-BE49-F238E27FC236}">
                <a16:creationId xmlns:a16="http://schemas.microsoft.com/office/drawing/2014/main" id="{A541C554-34FE-4374-B9F0-4834A5E5A2C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5757" y="2388578"/>
            <a:ext cx="473418" cy="473418"/>
          </a:xfrm>
          <a:prstGeom prst="rect">
            <a:avLst/>
          </a:prstGeom>
        </p:spPr>
      </p:pic>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26</a:t>
            </a:fld>
            <a:endParaRPr lang="en-US" dirty="0"/>
          </a:p>
        </p:txBody>
      </p:sp>
    </p:spTree>
    <p:extLst>
      <p:ext uri="{BB962C8B-B14F-4D97-AF65-F5344CB8AC3E}">
        <p14:creationId xmlns:p14="http://schemas.microsoft.com/office/powerpoint/2010/main" val="223866569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8" descr="Background."/>
          <p:cNvSpPr/>
          <p:nvPr/>
        </p:nvSpPr>
        <p:spPr>
          <a:xfrm>
            <a:off x="8794897" y="957037"/>
            <a:ext cx="1724121" cy="3836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0015" tIns="60008" rIns="120015" bIns="60008" numCol="1" spcCol="1270" anchor="ctr" anchorCtr="0">
            <a:noAutofit/>
          </a:bodyPr>
          <a:lstStyle/>
          <a:p>
            <a:pPr algn="ctr" defTabSz="1400175">
              <a:lnSpc>
                <a:spcPct val="90000"/>
              </a:lnSpc>
              <a:spcBef>
                <a:spcPct val="0"/>
              </a:spcBef>
              <a:spcAft>
                <a:spcPct val="35000"/>
              </a:spcAft>
            </a:pPr>
            <a:r>
              <a:rPr lang="en-US" dirty="0"/>
              <a:t>Survey Practice</a:t>
            </a:r>
          </a:p>
        </p:txBody>
      </p:sp>
      <p:sp>
        <p:nvSpPr>
          <p:cNvPr id="2" name="Title 1"/>
          <p:cNvSpPr>
            <a:spLocks noGrp="1"/>
          </p:cNvSpPr>
          <p:nvPr>
            <p:ph type="title"/>
          </p:nvPr>
        </p:nvSpPr>
        <p:spPr/>
        <p:txBody>
          <a:bodyPr/>
          <a:lstStyle/>
          <a:p>
            <a:r>
              <a:rPr lang="en-US" dirty="0">
                <a:latin typeface="+mn-lt"/>
              </a:rPr>
              <a:t>Questions</a:t>
            </a:r>
          </a:p>
        </p:txBody>
      </p:sp>
      <p:pic>
        <p:nvPicPr>
          <p:cNvPr id="20" name="Graphic 19" descr="Question mark">
            <a:extLst>
              <a:ext uri="{FF2B5EF4-FFF2-40B4-BE49-F238E27FC236}">
                <a16:creationId xmlns:a16="http://schemas.microsoft.com/office/drawing/2014/main" id="{1ACCBF58-1BAF-48EF-8388-A99DD0082C9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79660" y="2239826"/>
            <a:ext cx="2970264" cy="2970264"/>
          </a:xfrm>
          <a:prstGeom prst="rect">
            <a:avLst/>
          </a:prstGeom>
        </p:spPr>
      </p:pic>
      <p:sp>
        <p:nvSpPr>
          <p:cNvPr id="3" name="Slide Number Placeholder 2">
            <a:extLst>
              <a:ext uri="{FF2B5EF4-FFF2-40B4-BE49-F238E27FC236}">
                <a16:creationId xmlns:a16="http://schemas.microsoft.com/office/drawing/2014/main" id="{590A4C85-37B6-466A-8056-6B9100BD8EEF}"/>
              </a:ext>
            </a:extLst>
          </p:cNvPr>
          <p:cNvSpPr>
            <a:spLocks noGrp="1"/>
          </p:cNvSpPr>
          <p:nvPr>
            <p:ph type="sldNum" sz="quarter" idx="12"/>
          </p:nvPr>
        </p:nvSpPr>
        <p:spPr/>
        <p:txBody>
          <a:bodyPr/>
          <a:lstStyle/>
          <a:p>
            <a:fld id="{BF13A3F1-C5ED-4DFA-BC10-23701D1ED743}" type="slidenum">
              <a:rPr lang="en-US" smtClean="0"/>
              <a:t>27</a:t>
            </a:fld>
            <a:endParaRPr lang="en-US" dirty="0"/>
          </a:p>
        </p:txBody>
      </p:sp>
    </p:spTree>
    <p:extLst>
      <p:ext uri="{BB962C8B-B14F-4D97-AF65-F5344CB8AC3E}">
        <p14:creationId xmlns:p14="http://schemas.microsoft.com/office/powerpoint/2010/main" val="251338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68525-0669-41EB-A1F1-704CA1075535}"/>
              </a:ext>
            </a:extLst>
          </p:cNvPr>
          <p:cNvSpPr>
            <a:spLocks noGrp="1"/>
          </p:cNvSpPr>
          <p:nvPr>
            <p:ph type="title"/>
          </p:nvPr>
        </p:nvSpPr>
        <p:spPr>
          <a:xfrm>
            <a:off x="1097280" y="286603"/>
            <a:ext cx="10058400" cy="1450757"/>
          </a:xfrm>
        </p:spPr>
        <p:txBody>
          <a:bodyPr>
            <a:normAutofit/>
          </a:bodyPr>
          <a:lstStyle/>
          <a:p>
            <a:r>
              <a:rPr lang="en-US" dirty="0">
                <a:latin typeface="+mn-lt"/>
              </a:rPr>
              <a:t>Current Spending </a:t>
            </a:r>
            <a:r>
              <a:rPr lang="en-US" sz="2400" dirty="0">
                <a:latin typeface="+mn-lt"/>
              </a:rPr>
              <a:t>(as of 07/31/2021)</a:t>
            </a:r>
            <a:endParaRPr lang="en-US" dirty="0">
              <a:latin typeface="+mn-lt"/>
            </a:endParaRPr>
          </a:p>
        </p:txBody>
      </p:sp>
      <p:graphicFrame>
        <p:nvGraphicFramePr>
          <p:cNvPr id="8" name="Content Placeholder 5">
            <a:extLst>
              <a:ext uri="{FF2B5EF4-FFF2-40B4-BE49-F238E27FC236}">
                <a16:creationId xmlns:a16="http://schemas.microsoft.com/office/drawing/2014/main" id="{0E4CB813-C240-494D-BA17-A27866AB9A7A}"/>
              </a:ext>
            </a:extLst>
          </p:cNvPr>
          <p:cNvGraphicFramePr>
            <a:graphicFrameLocks noGrp="1"/>
          </p:cNvGraphicFramePr>
          <p:nvPr>
            <p:ph idx="1"/>
            <p:extLst>
              <p:ext uri="{D42A27DB-BD31-4B8C-83A1-F6EECF244321}">
                <p14:modId xmlns:p14="http://schemas.microsoft.com/office/powerpoint/2010/main" val="2032213018"/>
              </p:ext>
            </p:extLst>
          </p:nvPr>
        </p:nvGraphicFramePr>
        <p:xfrm>
          <a:off x="1096963" y="2103119"/>
          <a:ext cx="10058400" cy="378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A6FC9E2C-C3C3-4BE9-985C-0BEFFF15A318}"/>
              </a:ext>
            </a:extLst>
          </p:cNvPr>
          <p:cNvSpPr>
            <a:spLocks noGrp="1"/>
          </p:cNvSpPr>
          <p:nvPr>
            <p:ph type="sldNum" sz="quarter" idx="12"/>
          </p:nvPr>
        </p:nvSpPr>
        <p:spPr/>
        <p:txBody>
          <a:bodyPr/>
          <a:lstStyle/>
          <a:p>
            <a:fld id="{BF13A3F1-C5ED-4DFA-BC10-23701D1ED743}" type="slidenum">
              <a:rPr lang="en-US" smtClean="0"/>
              <a:t>3</a:t>
            </a:fld>
            <a:endParaRPr lang="en-US" dirty="0"/>
          </a:p>
        </p:txBody>
      </p:sp>
    </p:spTree>
    <p:extLst>
      <p:ext uri="{BB962C8B-B14F-4D97-AF65-F5344CB8AC3E}">
        <p14:creationId xmlns:p14="http://schemas.microsoft.com/office/powerpoint/2010/main" val="20687769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768525-0669-41EB-A1F1-704CA1075535}"/>
              </a:ext>
            </a:extLst>
          </p:cNvPr>
          <p:cNvSpPr>
            <a:spLocks noGrp="1"/>
          </p:cNvSpPr>
          <p:nvPr>
            <p:ph type="title"/>
          </p:nvPr>
        </p:nvSpPr>
        <p:spPr>
          <a:xfrm>
            <a:off x="1097280" y="286603"/>
            <a:ext cx="10058400" cy="1450757"/>
          </a:xfrm>
        </p:spPr>
        <p:txBody>
          <a:bodyPr>
            <a:normAutofit/>
          </a:bodyPr>
          <a:lstStyle/>
          <a:p>
            <a:r>
              <a:rPr lang="en-US" dirty="0">
                <a:latin typeface="+mn-lt"/>
              </a:rPr>
              <a:t>Future Funding </a:t>
            </a:r>
          </a:p>
        </p:txBody>
      </p:sp>
      <p:graphicFrame>
        <p:nvGraphicFramePr>
          <p:cNvPr id="8" name="Content Placeholder 5">
            <a:extLst>
              <a:ext uri="{FF2B5EF4-FFF2-40B4-BE49-F238E27FC236}">
                <a16:creationId xmlns:a16="http://schemas.microsoft.com/office/drawing/2014/main" id="{0E4CB813-C240-494D-BA17-A27866AB9A7A}"/>
              </a:ext>
            </a:extLst>
          </p:cNvPr>
          <p:cNvGraphicFramePr>
            <a:graphicFrameLocks noGrp="1"/>
          </p:cNvGraphicFramePr>
          <p:nvPr>
            <p:ph idx="1"/>
            <p:extLst>
              <p:ext uri="{D42A27DB-BD31-4B8C-83A1-F6EECF244321}">
                <p14:modId xmlns:p14="http://schemas.microsoft.com/office/powerpoint/2010/main" val="870505566"/>
              </p:ext>
            </p:extLst>
          </p:nvPr>
        </p:nvGraphicFramePr>
        <p:xfrm>
          <a:off x="1096963" y="2103119"/>
          <a:ext cx="10058400" cy="3781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a:extLst>
              <a:ext uri="{FF2B5EF4-FFF2-40B4-BE49-F238E27FC236}">
                <a16:creationId xmlns:a16="http://schemas.microsoft.com/office/drawing/2014/main" id="{6DD22FCC-F7CD-498F-BD9D-2245088188D6}"/>
              </a:ext>
            </a:extLst>
          </p:cNvPr>
          <p:cNvSpPr>
            <a:spLocks noGrp="1"/>
          </p:cNvSpPr>
          <p:nvPr>
            <p:ph type="sldNum" sz="quarter" idx="12"/>
          </p:nvPr>
        </p:nvSpPr>
        <p:spPr/>
        <p:txBody>
          <a:bodyPr/>
          <a:lstStyle/>
          <a:p>
            <a:fld id="{BF13A3F1-C5ED-4DFA-BC10-23701D1ED743}" type="slidenum">
              <a:rPr lang="en-US" smtClean="0"/>
              <a:t>4</a:t>
            </a:fld>
            <a:endParaRPr lang="en-US" dirty="0"/>
          </a:p>
        </p:txBody>
      </p:sp>
    </p:spTree>
    <p:extLst>
      <p:ext uri="{BB962C8B-B14F-4D97-AF65-F5344CB8AC3E}">
        <p14:creationId xmlns:p14="http://schemas.microsoft.com/office/powerpoint/2010/main" val="13281492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965030" y="963997"/>
            <a:ext cx="3254691" cy="4938361"/>
          </a:xfrm>
        </p:spPr>
        <p:txBody>
          <a:bodyPr anchor="ctr">
            <a:normAutofit/>
          </a:bodyPr>
          <a:lstStyle/>
          <a:p>
            <a:pPr algn="r"/>
            <a:r>
              <a:rPr lang="en-US" sz="4400"/>
              <a:t>Rental Assistance Providers	</a:t>
            </a:r>
          </a:p>
        </p:txBody>
      </p:sp>
      <p:cxnSp>
        <p:nvCxnSpPr>
          <p:cNvPr id="22" name="Straight Connector 2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196C4C4-CF84-4F72-96DF-D7B827A9CD87}"/>
              </a:ext>
            </a:extLst>
          </p:cNvPr>
          <p:cNvSpPr>
            <a:spLocks noGrp="1"/>
          </p:cNvSpPr>
          <p:nvPr>
            <p:ph idx="1"/>
          </p:nvPr>
        </p:nvSpPr>
        <p:spPr>
          <a:xfrm>
            <a:off x="5134882" y="963507"/>
            <a:ext cx="6135097" cy="4938851"/>
          </a:xfrm>
        </p:spPr>
        <p:txBody>
          <a:bodyPr anchor="ctr">
            <a:normAutofit/>
          </a:bodyPr>
          <a:lstStyle/>
          <a:p>
            <a:pPr>
              <a:buFont typeface="Wingdings" panose="05000000000000000000" pitchFamily="2" charset="2"/>
              <a:buChar char="q"/>
            </a:pPr>
            <a:r>
              <a:rPr lang="en-US" sz="1800"/>
              <a:t> Associated Ministries</a:t>
            </a:r>
          </a:p>
          <a:p>
            <a:pPr>
              <a:buFont typeface="Wingdings" panose="05000000000000000000" pitchFamily="2" charset="2"/>
              <a:buChar char="q"/>
            </a:pPr>
            <a:r>
              <a:rPr lang="en-US" sz="1800"/>
              <a:t> Centro Latino</a:t>
            </a:r>
          </a:p>
          <a:p>
            <a:pPr>
              <a:buFont typeface="Wingdings" panose="05000000000000000000" pitchFamily="2" charset="2"/>
              <a:buChar char="q"/>
            </a:pPr>
            <a:r>
              <a:rPr lang="en-US" sz="1800"/>
              <a:t> Goodwill</a:t>
            </a:r>
          </a:p>
          <a:p>
            <a:pPr>
              <a:buFont typeface="Wingdings" panose="05000000000000000000" pitchFamily="2" charset="2"/>
              <a:buChar char="q"/>
            </a:pPr>
            <a:r>
              <a:rPr lang="en-US" sz="1800"/>
              <a:t> Helping Hand House</a:t>
            </a:r>
          </a:p>
          <a:p>
            <a:pPr>
              <a:buFont typeface="Wingdings" panose="05000000000000000000" pitchFamily="2" charset="2"/>
              <a:buChar char="q"/>
            </a:pPr>
            <a:r>
              <a:rPr lang="en-US" sz="1800"/>
              <a:t> Korean Women’s Association</a:t>
            </a:r>
          </a:p>
          <a:p>
            <a:pPr>
              <a:buFont typeface="Wingdings" panose="05000000000000000000" pitchFamily="2" charset="2"/>
              <a:buChar char="q"/>
            </a:pPr>
            <a:r>
              <a:rPr lang="en-US" sz="1800"/>
              <a:t> Multicultural Child and Family Hope Center</a:t>
            </a:r>
          </a:p>
          <a:p>
            <a:pPr>
              <a:buFont typeface="Wingdings" panose="05000000000000000000" pitchFamily="2" charset="2"/>
              <a:buChar char="q"/>
            </a:pPr>
            <a:r>
              <a:rPr lang="en-US" sz="1800"/>
              <a:t> Share and Care House</a:t>
            </a:r>
          </a:p>
          <a:p>
            <a:pPr>
              <a:buFont typeface="Wingdings" panose="05000000000000000000" pitchFamily="2" charset="2"/>
              <a:buChar char="q"/>
            </a:pPr>
            <a:r>
              <a:rPr lang="en-US" sz="1800"/>
              <a:t> Tacoma Community House/REACH</a:t>
            </a:r>
          </a:p>
          <a:p>
            <a:pPr>
              <a:buFont typeface="Wingdings" panose="05000000000000000000" pitchFamily="2" charset="2"/>
              <a:buChar char="q"/>
            </a:pPr>
            <a:r>
              <a:rPr lang="en-US" sz="1800"/>
              <a:t> LASA </a:t>
            </a:r>
            <a:r>
              <a:rPr lang="en-US" sz="1800" dirty="0"/>
              <a:t>(funded by City of Tacoma funds and not included in Pierce County funding numbers)</a:t>
            </a:r>
            <a:endParaRPr lang="en-US" sz="1800"/>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a:solidFill>
                  <a:schemeClr val="tx1">
                    <a:lumMod val="65000"/>
                    <a:lumOff val="35000"/>
                  </a:schemeClr>
                </a:solidFill>
              </a:rPr>
              <a:pPr>
                <a:spcAft>
                  <a:spcPts val="600"/>
                </a:spcAft>
              </a:pPr>
              <a:t>5</a:t>
            </a:fld>
            <a:endParaRPr lang="en-US">
              <a:solidFill>
                <a:schemeClr val="tx1">
                  <a:lumMod val="65000"/>
                  <a:lumOff val="35000"/>
                </a:schemeClr>
              </a:solidFill>
            </a:endParaRPr>
          </a:p>
        </p:txBody>
      </p:sp>
    </p:spTree>
    <p:extLst>
      <p:ext uri="{BB962C8B-B14F-4D97-AF65-F5344CB8AC3E}">
        <p14:creationId xmlns:p14="http://schemas.microsoft.com/office/powerpoint/2010/main" val="216311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1097280" y="286603"/>
            <a:ext cx="10058400" cy="1450757"/>
          </a:xfrm>
        </p:spPr>
        <p:txBody>
          <a:bodyPr>
            <a:normAutofit/>
          </a:bodyPr>
          <a:lstStyle/>
          <a:p>
            <a:r>
              <a:rPr lang="en-US"/>
              <a:t>Pierce County Partners</a:t>
            </a:r>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smtClean="0"/>
              <a:pPr>
                <a:spcAft>
                  <a:spcPts val="600"/>
                </a:spcAft>
              </a:pPr>
              <a:t>6</a:t>
            </a:fld>
            <a:endParaRPr lang="en-US"/>
          </a:p>
        </p:txBody>
      </p:sp>
      <p:graphicFrame>
        <p:nvGraphicFramePr>
          <p:cNvPr id="30" name="Content Placeholder 2">
            <a:extLst>
              <a:ext uri="{FF2B5EF4-FFF2-40B4-BE49-F238E27FC236}">
                <a16:creationId xmlns:a16="http://schemas.microsoft.com/office/drawing/2014/main" id="{C3191A92-7330-4A5F-B5D9-83543A65867C}"/>
              </a:ext>
            </a:extLst>
          </p:cNvPr>
          <p:cNvGraphicFramePr>
            <a:graphicFrameLocks noGrp="1"/>
          </p:cNvGraphicFramePr>
          <p:nvPr>
            <p:ph idx="1"/>
            <p:extLst>
              <p:ext uri="{D42A27DB-BD31-4B8C-83A1-F6EECF244321}">
                <p14:modId xmlns:p14="http://schemas.microsoft.com/office/powerpoint/2010/main" val="14806610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640141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1097280" y="286603"/>
            <a:ext cx="10058400" cy="1450757"/>
          </a:xfrm>
        </p:spPr>
        <p:txBody>
          <a:bodyPr>
            <a:normAutofit/>
          </a:bodyPr>
          <a:lstStyle/>
          <a:p>
            <a:r>
              <a:rPr lang="en-US" dirty="0"/>
              <a:t>How to Apply	</a:t>
            </a:r>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9900458" y="6459785"/>
            <a:ext cx="1312025" cy="365125"/>
          </a:xfrm>
        </p:spPr>
        <p:txBody>
          <a:bodyPr>
            <a:normAutofit/>
          </a:bodyPr>
          <a:lstStyle/>
          <a:p>
            <a:pPr>
              <a:spcAft>
                <a:spcPts val="600"/>
              </a:spcAft>
            </a:pPr>
            <a:fld id="{BF13A3F1-C5ED-4DFA-BC10-23701D1ED743}" type="slidenum">
              <a:rPr lang="en-US"/>
              <a:pPr>
                <a:spcAft>
                  <a:spcPts val="600"/>
                </a:spcAft>
              </a:pPr>
              <a:t>7</a:t>
            </a:fld>
            <a:endParaRPr lang="en-US"/>
          </a:p>
        </p:txBody>
      </p:sp>
      <p:graphicFrame>
        <p:nvGraphicFramePr>
          <p:cNvPr id="15" name="Content Placeholder 2">
            <a:extLst>
              <a:ext uri="{FF2B5EF4-FFF2-40B4-BE49-F238E27FC236}">
                <a16:creationId xmlns:a16="http://schemas.microsoft.com/office/drawing/2014/main" id="{3418AB71-2B8E-40EA-B86A-AD51C03BB08B}"/>
              </a:ext>
            </a:extLst>
          </p:cNvPr>
          <p:cNvGraphicFramePr>
            <a:graphicFrameLocks noGrp="1"/>
          </p:cNvGraphicFramePr>
          <p:nvPr>
            <p:ph idx="1"/>
            <p:extLst>
              <p:ext uri="{D42A27DB-BD31-4B8C-83A1-F6EECF244321}">
                <p14:modId xmlns:p14="http://schemas.microsoft.com/office/powerpoint/2010/main" val="3816614529"/>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BAAED5EE-333D-4AF2-8688-73E02AF476B9}"/>
              </a:ext>
            </a:extLst>
          </p:cNvPr>
          <p:cNvSpPr txBox="1"/>
          <p:nvPr/>
        </p:nvSpPr>
        <p:spPr>
          <a:xfrm>
            <a:off x="4998720" y="1118423"/>
            <a:ext cx="6096000" cy="461665"/>
          </a:xfrm>
          <a:prstGeom prst="rect">
            <a:avLst/>
          </a:prstGeom>
          <a:noFill/>
        </p:spPr>
        <p:txBody>
          <a:bodyPr wrap="square" rtlCol="0">
            <a:spAutoFit/>
          </a:bodyPr>
          <a:lstStyle/>
          <a:p>
            <a:r>
              <a:rPr lang="en-US" sz="2400" u="sng" dirty="0">
                <a:hlinkClick r:id="rId8"/>
              </a:rPr>
              <a:t>https://www.piercecountywa.gov/housinghelp</a:t>
            </a:r>
            <a:endParaRPr lang="en-US" sz="2400" dirty="0"/>
          </a:p>
        </p:txBody>
      </p:sp>
    </p:spTree>
    <p:extLst>
      <p:ext uri="{BB962C8B-B14F-4D97-AF65-F5344CB8AC3E}">
        <p14:creationId xmlns:p14="http://schemas.microsoft.com/office/powerpoint/2010/main" val="854096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mn-lt"/>
              </a:rPr>
              <a:t>Application Process: Landlord vs Tenant</a:t>
            </a:r>
          </a:p>
        </p:txBody>
      </p:sp>
      <p:sp>
        <p:nvSpPr>
          <p:cNvPr id="11" name="Content Placeholder 10">
            <a:extLst>
              <a:ext uri="{FF2B5EF4-FFF2-40B4-BE49-F238E27FC236}">
                <a16:creationId xmlns:a16="http://schemas.microsoft.com/office/drawing/2014/main" id="{2CD4BC4A-E9E9-4B33-A17A-8F8CE00CDCB8}"/>
              </a:ext>
            </a:extLst>
          </p:cNvPr>
          <p:cNvSpPr>
            <a:spLocks noGrp="1"/>
          </p:cNvSpPr>
          <p:nvPr>
            <p:ph sz="half" idx="1"/>
          </p:nvPr>
        </p:nvSpPr>
        <p:spPr/>
        <p:txBody>
          <a:bodyPr>
            <a:normAutofit/>
          </a:bodyPr>
          <a:lstStyle/>
          <a:p>
            <a:r>
              <a:rPr lang="en-US" sz="3200" dirty="0"/>
              <a:t>Landlord</a:t>
            </a:r>
          </a:p>
          <a:p>
            <a:pPr>
              <a:buFont typeface="Wingdings" panose="05000000000000000000" pitchFamily="2" charset="2"/>
              <a:buChar char="q"/>
            </a:pPr>
            <a:r>
              <a:rPr lang="en-US" dirty="0"/>
              <a:t> Landlord starts process by registering (name, number, email, W-9)</a:t>
            </a:r>
          </a:p>
          <a:p>
            <a:pPr>
              <a:buFont typeface="Wingdings" panose="05000000000000000000" pitchFamily="2" charset="2"/>
              <a:buChar char="q"/>
            </a:pPr>
            <a:r>
              <a:rPr lang="en-US" dirty="0"/>
              <a:t> Landlord then clicks add tenant and enters tenant name, address, phone number, and email.  The portal emails the tenant, who can log in and complete the application.  </a:t>
            </a:r>
          </a:p>
          <a:p>
            <a:pPr>
              <a:buFont typeface="Wingdings" panose="05000000000000000000" pitchFamily="2" charset="2"/>
              <a:buChar char="q"/>
            </a:pPr>
            <a:r>
              <a:rPr lang="en-US" dirty="0"/>
              <a:t> The landlord can see the status updates as the tenant is processed. </a:t>
            </a:r>
          </a:p>
        </p:txBody>
      </p:sp>
      <p:sp>
        <p:nvSpPr>
          <p:cNvPr id="13" name="Content Placeholder 12">
            <a:extLst>
              <a:ext uri="{FF2B5EF4-FFF2-40B4-BE49-F238E27FC236}">
                <a16:creationId xmlns:a16="http://schemas.microsoft.com/office/drawing/2014/main" id="{13D38818-2D04-4679-B933-1B51E5CD41AF}"/>
              </a:ext>
            </a:extLst>
          </p:cNvPr>
          <p:cNvSpPr>
            <a:spLocks noGrp="1"/>
          </p:cNvSpPr>
          <p:nvPr>
            <p:ph sz="half" idx="2"/>
          </p:nvPr>
        </p:nvSpPr>
        <p:spPr/>
        <p:txBody>
          <a:bodyPr>
            <a:normAutofit/>
          </a:bodyPr>
          <a:lstStyle/>
          <a:p>
            <a:r>
              <a:rPr lang="en-US" sz="3200" dirty="0"/>
              <a:t>Tenant</a:t>
            </a:r>
          </a:p>
          <a:p>
            <a:pPr>
              <a:buFont typeface="Wingdings" panose="05000000000000000000" pitchFamily="2" charset="2"/>
              <a:buChar char="q"/>
            </a:pPr>
            <a:r>
              <a:rPr lang="en-US" dirty="0"/>
              <a:t> Tenant applies through landlord link OR applies on their own. </a:t>
            </a:r>
          </a:p>
          <a:p>
            <a:pPr>
              <a:buFont typeface="Wingdings" panose="05000000000000000000" pitchFamily="2" charset="2"/>
              <a:buChar char="q"/>
            </a:pPr>
            <a:r>
              <a:rPr lang="en-US" dirty="0"/>
              <a:t> If through landlord link, accounts are linked up immediately. </a:t>
            </a:r>
          </a:p>
          <a:p>
            <a:pPr>
              <a:buFont typeface="Wingdings" panose="05000000000000000000" pitchFamily="2" charset="2"/>
              <a:buChar char="q"/>
            </a:pPr>
            <a:r>
              <a:rPr lang="en-US" dirty="0"/>
              <a:t> If though own link, accounts are linked up at time of processing. </a:t>
            </a:r>
            <a:endParaRPr lang="en-US" sz="1800" dirty="0"/>
          </a:p>
        </p:txBody>
      </p:sp>
      <p:sp>
        <p:nvSpPr>
          <p:cNvPr id="3" name="Slide Number Placeholder 2">
            <a:extLst>
              <a:ext uri="{FF2B5EF4-FFF2-40B4-BE49-F238E27FC236}">
                <a16:creationId xmlns:a16="http://schemas.microsoft.com/office/drawing/2014/main" id="{71B7C39A-FA04-48E8-8F6B-DDDC23F90276}"/>
              </a:ext>
            </a:extLst>
          </p:cNvPr>
          <p:cNvSpPr>
            <a:spLocks noGrp="1"/>
          </p:cNvSpPr>
          <p:nvPr>
            <p:ph type="sldNum" sz="quarter" idx="12"/>
          </p:nvPr>
        </p:nvSpPr>
        <p:spPr/>
        <p:txBody>
          <a:bodyPr/>
          <a:lstStyle/>
          <a:p>
            <a:fld id="{BF13A3F1-C5ED-4DFA-BC10-23701D1ED743}" type="slidenum">
              <a:rPr lang="en-US" smtClean="0"/>
              <a:t>8</a:t>
            </a:fld>
            <a:endParaRPr lang="en-US" dirty="0"/>
          </a:p>
        </p:txBody>
      </p:sp>
    </p:spTree>
    <p:extLst>
      <p:ext uri="{BB962C8B-B14F-4D97-AF65-F5344CB8AC3E}">
        <p14:creationId xmlns:p14="http://schemas.microsoft.com/office/powerpoint/2010/main" val="6197256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B9B63E5-A3B9-4881-93A9-9A4947538B23}"/>
              </a:ext>
            </a:extLst>
          </p:cNvPr>
          <p:cNvSpPr>
            <a:spLocks noGrp="1"/>
          </p:cNvSpPr>
          <p:nvPr>
            <p:ph type="title"/>
          </p:nvPr>
        </p:nvSpPr>
        <p:spPr>
          <a:xfrm>
            <a:off x="492370" y="605896"/>
            <a:ext cx="3084844" cy="5646208"/>
          </a:xfrm>
        </p:spPr>
        <p:txBody>
          <a:bodyPr anchor="ctr">
            <a:normAutofit/>
          </a:bodyPr>
          <a:lstStyle/>
          <a:p>
            <a:r>
              <a:rPr lang="en-US" sz="3600" dirty="0">
                <a:solidFill>
                  <a:srgbClr val="FFFFFF"/>
                </a:solidFill>
              </a:rPr>
              <a:t>Eligibility Requirements	</a:t>
            </a:r>
          </a:p>
        </p:txBody>
      </p:sp>
      <p:sp>
        <p:nvSpPr>
          <p:cNvPr id="13" name="Rectangle 12">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196C4C4-CF84-4F72-96DF-D7B827A9CD87}"/>
              </a:ext>
            </a:extLst>
          </p:cNvPr>
          <p:cNvSpPr>
            <a:spLocks noGrp="1"/>
          </p:cNvSpPr>
          <p:nvPr>
            <p:ph idx="1"/>
          </p:nvPr>
        </p:nvSpPr>
        <p:spPr>
          <a:xfrm>
            <a:off x="4307840" y="132080"/>
            <a:ext cx="7609840" cy="6543040"/>
          </a:xfrm>
        </p:spPr>
        <p:txBody>
          <a:bodyPr anchor="ctr">
            <a:normAutofit/>
          </a:bodyPr>
          <a:lstStyle/>
          <a:p>
            <a:pPr>
              <a:buFont typeface="Wingdings" panose="05000000000000000000" pitchFamily="2" charset="2"/>
              <a:buChar char="q"/>
            </a:pPr>
            <a:r>
              <a:rPr lang="en-US" sz="2800" dirty="0"/>
              <a:t> Low income: Under 80% Area Median Income</a:t>
            </a:r>
          </a:p>
          <a:p>
            <a:pPr lvl="5">
              <a:buFont typeface="Courier New" panose="02070309020205020404" pitchFamily="49" charset="0"/>
              <a:buChar char="o"/>
            </a:pPr>
            <a:r>
              <a:rPr lang="en-US" sz="2200" dirty="0">
                <a:solidFill>
                  <a:schemeClr val="accent2"/>
                </a:solidFill>
              </a:rPr>
              <a:t>Households under 50% Area Median Income are prioritized in accordance with the federal mandate         </a:t>
            </a:r>
          </a:p>
          <a:p>
            <a:pPr>
              <a:buFont typeface="Wingdings" panose="05000000000000000000" pitchFamily="2" charset="2"/>
              <a:buChar char="q"/>
            </a:pPr>
            <a:r>
              <a:rPr lang="en-US" sz="2800" dirty="0"/>
              <a:t> Renter in Pierce County</a:t>
            </a:r>
            <a:r>
              <a:rPr lang="en-US" sz="2400" dirty="0"/>
              <a:t> </a:t>
            </a:r>
            <a:r>
              <a:rPr lang="en-US" dirty="0"/>
              <a:t>(including City of Tacoma)</a:t>
            </a:r>
            <a:r>
              <a:rPr lang="en-US" sz="2400" dirty="0"/>
              <a:t> </a:t>
            </a:r>
          </a:p>
          <a:p>
            <a:pPr marL="0" indent="0">
              <a:buNone/>
            </a:pPr>
            <a:endParaRPr lang="en-US" sz="2800" dirty="0"/>
          </a:p>
          <a:p>
            <a:pPr>
              <a:buFont typeface="Wingdings" panose="05000000000000000000" pitchFamily="2" charset="2"/>
              <a:buChar char="q"/>
            </a:pPr>
            <a:r>
              <a:rPr lang="en-US" sz="2800" dirty="0"/>
              <a:t> Impacted by Covid-19: Written proof of loss of income, loss of job, and/or increased expenses as a result of the pandemic</a:t>
            </a:r>
          </a:p>
          <a:p>
            <a:pPr lvl="5">
              <a:buFont typeface="Courier New" panose="02070309020205020404" pitchFamily="49" charset="0"/>
              <a:buChar char="o"/>
            </a:pPr>
            <a:r>
              <a:rPr lang="en-US" sz="2200" dirty="0">
                <a:solidFill>
                  <a:schemeClr val="accent2"/>
                </a:solidFill>
              </a:rPr>
              <a:t>Households unemployed for at least the last 90-days are prioritized in accordance with the federal mandate</a:t>
            </a:r>
          </a:p>
          <a:p>
            <a:pPr marL="0" indent="0">
              <a:buNone/>
            </a:pPr>
            <a:endParaRPr lang="en-US" sz="2800" dirty="0"/>
          </a:p>
          <a:p>
            <a:pPr>
              <a:buFont typeface="Wingdings" panose="05000000000000000000" pitchFamily="2" charset="2"/>
              <a:buChar char="q"/>
            </a:pPr>
            <a:r>
              <a:rPr lang="en-US" sz="2800" dirty="0"/>
              <a:t> Have rental and/or utility arrears (at least 1-day)</a:t>
            </a:r>
          </a:p>
        </p:txBody>
      </p:sp>
      <p:sp>
        <p:nvSpPr>
          <p:cNvPr id="4" name="Slide Number Placeholder 3">
            <a:extLst>
              <a:ext uri="{FF2B5EF4-FFF2-40B4-BE49-F238E27FC236}">
                <a16:creationId xmlns:a16="http://schemas.microsoft.com/office/drawing/2014/main" id="{4ECB04BE-96A3-4205-92CD-454ABB27C71A}"/>
              </a:ext>
            </a:extLst>
          </p:cNvPr>
          <p:cNvSpPr>
            <a:spLocks noGrp="1"/>
          </p:cNvSpPr>
          <p:nvPr>
            <p:ph type="sldNum" sz="quarter" idx="12"/>
          </p:nvPr>
        </p:nvSpPr>
        <p:spPr>
          <a:xfrm>
            <a:off x="10123055" y="6459785"/>
            <a:ext cx="1089428" cy="365125"/>
          </a:xfrm>
        </p:spPr>
        <p:txBody>
          <a:bodyPr>
            <a:normAutofit/>
          </a:bodyPr>
          <a:lstStyle/>
          <a:p>
            <a:pPr>
              <a:spcAft>
                <a:spcPts val="600"/>
              </a:spcAft>
            </a:pPr>
            <a:fld id="{BF13A3F1-C5ED-4DFA-BC10-23701D1ED743}" type="slidenum">
              <a:rPr lang="en-US">
                <a:solidFill>
                  <a:schemeClr val="tx2"/>
                </a:solidFill>
              </a:rPr>
              <a:pPr>
                <a:spcAft>
                  <a:spcPts val="600"/>
                </a:spcAft>
              </a:pPr>
              <a:t>9</a:t>
            </a:fld>
            <a:endParaRPr lang="en-US">
              <a:solidFill>
                <a:schemeClr val="tx2"/>
              </a:solidFill>
            </a:endParaRPr>
          </a:p>
        </p:txBody>
      </p:sp>
    </p:spTree>
    <p:extLst>
      <p:ext uri="{BB962C8B-B14F-4D97-AF65-F5344CB8AC3E}">
        <p14:creationId xmlns:p14="http://schemas.microsoft.com/office/powerpoint/2010/main" val="3725743228"/>
      </p:ext>
    </p:extLst>
  </p:cSld>
  <p:clrMapOvr>
    <a:masterClrMapping/>
  </p:clrMapOvr>
</p:sld>
</file>

<file path=ppt/theme/theme1.xml><?xml version="1.0" encoding="utf-8"?>
<a:theme xmlns:a="http://schemas.openxmlformats.org/drawingml/2006/main" name="Retrospect">
  <a:themeElements>
    <a:clrScheme name="PCHS">
      <a:dk1>
        <a:srgbClr val="000000"/>
      </a:dk1>
      <a:lt1>
        <a:srgbClr val="FFFFFF"/>
      </a:lt1>
      <a:dk2>
        <a:srgbClr val="1F497D"/>
      </a:dk2>
      <a:lt2>
        <a:srgbClr val="F2F2F2"/>
      </a:lt2>
      <a:accent1>
        <a:srgbClr val="285A83"/>
      </a:accent1>
      <a:accent2>
        <a:srgbClr val="0082C8"/>
      </a:accent2>
      <a:accent3>
        <a:srgbClr val="5C2B80"/>
      </a:accent3>
      <a:accent4>
        <a:srgbClr val="39B09E"/>
      </a:accent4>
      <a:accent5>
        <a:srgbClr val="F99D41"/>
      </a:accent5>
      <a:accent6>
        <a:srgbClr val="C72129"/>
      </a:accent6>
      <a:hlink>
        <a:srgbClr val="0082C8"/>
      </a:hlink>
      <a:folHlink>
        <a:srgbClr val="C72129"/>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912</Words>
  <Application>Microsoft Office PowerPoint</Application>
  <PresentationFormat>Widescreen</PresentationFormat>
  <Paragraphs>167</Paragraphs>
  <Slides>27</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Calibri</vt:lpstr>
      <vt:lpstr>Calibri Light</vt:lpstr>
      <vt:lpstr>Courier New</vt:lpstr>
      <vt:lpstr>Raleway</vt:lpstr>
      <vt:lpstr>Webdings</vt:lpstr>
      <vt:lpstr>Wingdings</vt:lpstr>
      <vt:lpstr>Retrospect</vt:lpstr>
      <vt:lpstr>Pierce County Rental Assistance Program </vt:lpstr>
      <vt:lpstr>Current Funding (01/01/2021- 12/20/2025)</vt:lpstr>
      <vt:lpstr>Current Spending (as of 07/31/2021)</vt:lpstr>
      <vt:lpstr>Future Funding </vt:lpstr>
      <vt:lpstr>Rental Assistance Providers </vt:lpstr>
      <vt:lpstr>Pierce County Partners</vt:lpstr>
      <vt:lpstr>How to Apply </vt:lpstr>
      <vt:lpstr>Application Process: Landlord vs Tenant</vt:lpstr>
      <vt:lpstr>Eligibility Requirements </vt:lpstr>
      <vt:lpstr>Eligible Costs </vt:lpstr>
      <vt:lpstr>Landlord Restrictions or Requirements </vt:lpstr>
      <vt:lpstr>Data</vt:lpstr>
      <vt:lpstr>Applications Received Monthly</vt:lpstr>
      <vt:lpstr>Applications By Age and Veteran Status</vt:lpstr>
      <vt:lpstr>Applications By Race and Ethnicity</vt:lpstr>
      <vt:lpstr>Applications By Gender</vt:lpstr>
      <vt:lpstr>Rental Assistance Applications</vt:lpstr>
      <vt:lpstr>Payments from March-August 12, 2021</vt:lpstr>
      <vt:lpstr>Households Served by Race and Ethnicity</vt:lpstr>
      <vt:lpstr>Households Served by AMI</vt:lpstr>
      <vt:lpstr>Rent/Utilities/Other Housing Cost</vt:lpstr>
      <vt:lpstr>Households that are NOT eligible</vt:lpstr>
      <vt:lpstr>Process</vt:lpstr>
      <vt:lpstr>Pinch Points for Referrals</vt:lpstr>
      <vt:lpstr>Important Websites</vt:lpstr>
      <vt:lpstr>Contact Information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Pierce County Rental Assistance Program</dc:title>
  <dc:creator>Valeri Knight</dc:creator>
  <cp:lastModifiedBy>Valeri Almony</cp:lastModifiedBy>
  <cp:revision>38</cp:revision>
  <dcterms:created xsi:type="dcterms:W3CDTF">2021-06-21T22:01:25Z</dcterms:created>
  <dcterms:modified xsi:type="dcterms:W3CDTF">2021-08-18T17:32:34Z</dcterms:modified>
</cp:coreProperties>
</file>