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268" r:id="rId5"/>
    <p:sldId id="294" r:id="rId6"/>
    <p:sldId id="290" r:id="rId7"/>
    <p:sldId id="283" r:id="rId8"/>
    <p:sldId id="298" r:id="rId9"/>
    <p:sldId id="299" r:id="rId10"/>
    <p:sldId id="291" r:id="rId11"/>
    <p:sldId id="300" r:id="rId12"/>
    <p:sldId id="301" r:id="rId13"/>
    <p:sldId id="302" r:id="rId14"/>
    <p:sldId id="297" r:id="rId15"/>
    <p:sldId id="284" r:id="rId16"/>
    <p:sldId id="285" r:id="rId17"/>
    <p:sldId id="288" r:id="rId18"/>
    <p:sldId id="304" r:id="rId19"/>
    <p:sldId id="293" r:id="rId20"/>
    <p:sldId id="273" r:id="rId21"/>
    <p:sldId id="303" r:id="rId22"/>
  </p:sldIdLst>
  <p:sldSz cx="12192000" cy="6858000"/>
  <p:notesSz cx="7010400" cy="9296400"/>
  <p:defaultTextStyle>
    <a:defPPr>
      <a:defRPr lang="ru-RU"/>
    </a:defPPr>
    <a:lvl1pPr algn="l" rtl="0" eaLnBrk="0" fontAlgn="base" hangingPunct="0">
      <a:spcBef>
        <a:spcPct val="0"/>
      </a:spcBef>
      <a:spcAft>
        <a:spcPct val="0"/>
      </a:spcAft>
      <a:defRPr kern="1200">
        <a:solidFill>
          <a:schemeClr val="tx1"/>
        </a:solidFill>
        <a:latin typeface="King" pitchFamily="2" charset="0"/>
        <a:ea typeface="+mn-ea"/>
        <a:cs typeface="+mn-cs"/>
      </a:defRPr>
    </a:lvl1pPr>
    <a:lvl2pPr marL="457200" algn="l" rtl="0" eaLnBrk="0" fontAlgn="base" hangingPunct="0">
      <a:spcBef>
        <a:spcPct val="0"/>
      </a:spcBef>
      <a:spcAft>
        <a:spcPct val="0"/>
      </a:spcAft>
      <a:defRPr kern="1200">
        <a:solidFill>
          <a:schemeClr val="tx1"/>
        </a:solidFill>
        <a:latin typeface="King" pitchFamily="2" charset="0"/>
        <a:ea typeface="+mn-ea"/>
        <a:cs typeface="+mn-cs"/>
      </a:defRPr>
    </a:lvl2pPr>
    <a:lvl3pPr marL="914400" algn="l" rtl="0" eaLnBrk="0" fontAlgn="base" hangingPunct="0">
      <a:spcBef>
        <a:spcPct val="0"/>
      </a:spcBef>
      <a:spcAft>
        <a:spcPct val="0"/>
      </a:spcAft>
      <a:defRPr kern="1200">
        <a:solidFill>
          <a:schemeClr val="tx1"/>
        </a:solidFill>
        <a:latin typeface="King" pitchFamily="2" charset="0"/>
        <a:ea typeface="+mn-ea"/>
        <a:cs typeface="+mn-cs"/>
      </a:defRPr>
    </a:lvl3pPr>
    <a:lvl4pPr marL="1371600" algn="l" rtl="0" eaLnBrk="0" fontAlgn="base" hangingPunct="0">
      <a:spcBef>
        <a:spcPct val="0"/>
      </a:spcBef>
      <a:spcAft>
        <a:spcPct val="0"/>
      </a:spcAft>
      <a:defRPr kern="1200">
        <a:solidFill>
          <a:schemeClr val="tx1"/>
        </a:solidFill>
        <a:latin typeface="King" pitchFamily="2" charset="0"/>
        <a:ea typeface="+mn-ea"/>
        <a:cs typeface="+mn-cs"/>
      </a:defRPr>
    </a:lvl4pPr>
    <a:lvl5pPr marL="1828800" algn="l" rtl="0" eaLnBrk="0" fontAlgn="base" hangingPunct="0">
      <a:spcBef>
        <a:spcPct val="0"/>
      </a:spcBef>
      <a:spcAft>
        <a:spcPct val="0"/>
      </a:spcAft>
      <a:defRPr kern="1200">
        <a:solidFill>
          <a:schemeClr val="tx1"/>
        </a:solidFill>
        <a:latin typeface="King" pitchFamily="2" charset="0"/>
        <a:ea typeface="+mn-ea"/>
        <a:cs typeface="+mn-cs"/>
      </a:defRPr>
    </a:lvl5pPr>
    <a:lvl6pPr marL="2286000" algn="l" defTabSz="914400" rtl="0" eaLnBrk="1" latinLnBrk="0" hangingPunct="1">
      <a:defRPr kern="1200">
        <a:solidFill>
          <a:schemeClr val="tx1"/>
        </a:solidFill>
        <a:latin typeface="King" pitchFamily="2" charset="0"/>
        <a:ea typeface="+mn-ea"/>
        <a:cs typeface="+mn-cs"/>
      </a:defRPr>
    </a:lvl6pPr>
    <a:lvl7pPr marL="2743200" algn="l" defTabSz="914400" rtl="0" eaLnBrk="1" latinLnBrk="0" hangingPunct="1">
      <a:defRPr kern="1200">
        <a:solidFill>
          <a:schemeClr val="tx1"/>
        </a:solidFill>
        <a:latin typeface="King" pitchFamily="2" charset="0"/>
        <a:ea typeface="+mn-ea"/>
        <a:cs typeface="+mn-cs"/>
      </a:defRPr>
    </a:lvl7pPr>
    <a:lvl8pPr marL="3200400" algn="l" defTabSz="914400" rtl="0" eaLnBrk="1" latinLnBrk="0" hangingPunct="1">
      <a:defRPr kern="1200">
        <a:solidFill>
          <a:schemeClr val="tx1"/>
        </a:solidFill>
        <a:latin typeface="King" pitchFamily="2" charset="0"/>
        <a:ea typeface="+mn-ea"/>
        <a:cs typeface="+mn-cs"/>
      </a:defRPr>
    </a:lvl8pPr>
    <a:lvl9pPr marL="3657600" algn="l" defTabSz="914400" rtl="0" eaLnBrk="1" latinLnBrk="0" hangingPunct="1">
      <a:defRPr kern="1200">
        <a:solidFill>
          <a:schemeClr val="tx1"/>
        </a:solidFill>
        <a:latin typeface="King"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057"/>
    <a:srgbClr val="CDAC09"/>
    <a:srgbClr val="D4BC0A"/>
    <a:srgbClr val="732121"/>
    <a:srgbClr val="643D30"/>
    <a:srgbClr val="CA4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6" autoAdjust="0"/>
    <p:restoredTop sz="87104" autoAdjust="0"/>
  </p:normalViewPr>
  <p:slideViewPr>
    <p:cSldViewPr snapToGrid="0">
      <p:cViewPr varScale="1">
        <p:scale>
          <a:sx n="93" d="100"/>
          <a:sy n="93" d="100"/>
        </p:scale>
        <p:origin x="546" y="7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4" d="100"/>
          <a:sy n="124" d="100"/>
        </p:scale>
        <p:origin x="490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25FF78-4611-419B-8220-15E26D28655E}" type="doc">
      <dgm:prSet loTypeId="urn:microsoft.com/office/officeart/2009/3/layout/PieProcess" loCatId="process" qsTypeId="urn:microsoft.com/office/officeart/2005/8/quickstyle/simple1" qsCatId="simple" csTypeId="urn:microsoft.com/office/officeart/2005/8/colors/colorful5" csCatId="colorful" phldr="1"/>
      <dgm:spPr/>
      <dgm:t>
        <a:bodyPr/>
        <a:lstStyle/>
        <a:p>
          <a:endParaRPr lang="en-US"/>
        </a:p>
      </dgm:t>
    </dgm:pt>
    <dgm:pt modelId="{45E53114-4139-40D9-A7E5-AFE0961A99B7}">
      <dgm:prSet phldrT="[Text]"/>
      <dgm:spPr/>
      <dgm:t>
        <a:bodyPr/>
        <a:lstStyle/>
        <a:p>
          <a:r>
            <a:rPr lang="en-US" dirty="0">
              <a:latin typeface="Arial" panose="020B0604020202020204" pitchFamily="34" charset="0"/>
              <a:cs typeface="Arial" panose="020B0604020202020204" pitchFamily="34" charset="0"/>
            </a:rPr>
            <a:t>March</a:t>
          </a:r>
        </a:p>
      </dgm:t>
    </dgm:pt>
    <dgm:pt modelId="{E9453F8B-A5A1-4EEB-B34D-3CBE59566FDE}" type="parTrans" cxnId="{149EE928-575F-448D-B098-74A31A2F2C93}">
      <dgm:prSet/>
      <dgm:spPr/>
      <dgm:t>
        <a:bodyPr/>
        <a:lstStyle/>
        <a:p>
          <a:endParaRPr lang="en-US"/>
        </a:p>
      </dgm:t>
    </dgm:pt>
    <dgm:pt modelId="{AAA56909-C167-493F-BA0B-DF748AF1CD7A}" type="sibTrans" cxnId="{149EE928-575F-448D-B098-74A31A2F2C93}">
      <dgm:prSet/>
      <dgm:spPr/>
      <dgm:t>
        <a:bodyPr/>
        <a:lstStyle/>
        <a:p>
          <a:endParaRPr lang="en-US"/>
        </a:p>
      </dgm:t>
    </dgm:pt>
    <dgm:pt modelId="{84541BA9-692D-47DB-A0EA-0E7431BD545B}">
      <dgm:prSet phldrT="[Text]" custT="1"/>
      <dgm:spPr/>
      <dgm:t>
        <a:bodyPr/>
        <a:lstStyle/>
        <a:p>
          <a:r>
            <a:rPr lang="en-US" sz="2000" b="1" dirty="0">
              <a:latin typeface="Arial" panose="020B0604020202020204" pitchFamily="34" charset="0"/>
              <a:cs typeface="Arial" panose="020B0604020202020204" pitchFamily="34" charset="0"/>
            </a:rPr>
            <a:t>Task 1</a:t>
          </a:r>
          <a:r>
            <a:rPr lang="en-US" sz="2000" dirty="0">
              <a:latin typeface="Arial" panose="020B0604020202020204" pitchFamily="34" charset="0"/>
              <a:cs typeface="Arial" panose="020B0604020202020204" pitchFamily="34" charset="0"/>
            </a:rPr>
            <a:t>. </a:t>
          </a:r>
          <a:r>
            <a:rPr lang="en-US" sz="2000" dirty="0">
              <a:solidFill>
                <a:schemeClr val="tx1">
                  <a:lumMod val="85000"/>
                  <a:lumOff val="15000"/>
                </a:schemeClr>
              </a:solidFill>
              <a:latin typeface="Arial" panose="020B0604020202020204" pitchFamily="34" charset="0"/>
              <a:cs typeface="Arial" panose="020B0604020202020204" pitchFamily="34" charset="0"/>
            </a:rPr>
            <a:t>Defining Tacoma’s key housing challenges </a:t>
          </a:r>
          <a:r>
            <a:rPr lang="en-US" sz="2400" dirty="0">
              <a:solidFill>
                <a:schemeClr val="tx1">
                  <a:lumMod val="85000"/>
                  <a:lumOff val="15000"/>
                </a:schemeClr>
              </a:solidFill>
              <a:latin typeface="Arial" panose="020B0604020202020204" pitchFamily="34" charset="0"/>
              <a:cs typeface="Arial" panose="020B0604020202020204" pitchFamily="34" charset="0"/>
            </a:rPr>
            <a:t/>
          </a:r>
          <a:br>
            <a:rPr lang="en-US" sz="2400" dirty="0">
              <a:solidFill>
                <a:schemeClr val="tx1">
                  <a:lumMod val="85000"/>
                  <a:lumOff val="15000"/>
                </a:schemeClr>
              </a:solidFill>
              <a:latin typeface="Arial" panose="020B0604020202020204" pitchFamily="34" charset="0"/>
              <a:cs typeface="Arial" panose="020B0604020202020204" pitchFamily="34" charset="0"/>
            </a:rPr>
          </a:br>
          <a:endParaRPr lang="en-US" sz="2400" dirty="0">
            <a:solidFill>
              <a:schemeClr val="tx1">
                <a:lumMod val="85000"/>
                <a:lumOff val="15000"/>
              </a:schemeClr>
            </a:solidFill>
            <a:latin typeface="Arial" panose="020B0604020202020204" pitchFamily="34" charset="0"/>
            <a:cs typeface="Arial" panose="020B0604020202020204" pitchFamily="34" charset="0"/>
          </a:endParaRPr>
        </a:p>
      </dgm:t>
    </dgm:pt>
    <dgm:pt modelId="{067B3822-8233-4B91-95DF-49F1024CE029}" type="parTrans" cxnId="{720C9C1A-3541-4D16-B6E1-8E39E2584EEC}">
      <dgm:prSet/>
      <dgm:spPr/>
      <dgm:t>
        <a:bodyPr/>
        <a:lstStyle/>
        <a:p>
          <a:endParaRPr lang="en-US"/>
        </a:p>
      </dgm:t>
    </dgm:pt>
    <dgm:pt modelId="{5846F205-E72E-47D4-BE9E-D3A237FD3CE2}" type="sibTrans" cxnId="{720C9C1A-3541-4D16-B6E1-8E39E2584EEC}">
      <dgm:prSet/>
      <dgm:spPr/>
      <dgm:t>
        <a:bodyPr/>
        <a:lstStyle/>
        <a:p>
          <a:endParaRPr lang="en-US"/>
        </a:p>
      </dgm:t>
    </dgm:pt>
    <dgm:pt modelId="{2735B2E4-4401-4934-B4C4-9F12AA185495}">
      <dgm:prSet phldrT="[Text]"/>
      <dgm:spPr/>
      <dgm:t>
        <a:bodyPr/>
        <a:lstStyle/>
        <a:p>
          <a:r>
            <a:rPr lang="en-US" dirty="0">
              <a:latin typeface="Arial" panose="020B0604020202020204" pitchFamily="34" charset="0"/>
              <a:cs typeface="Arial" panose="020B0604020202020204" pitchFamily="34" charset="0"/>
            </a:rPr>
            <a:t>March-April</a:t>
          </a:r>
        </a:p>
      </dgm:t>
    </dgm:pt>
    <dgm:pt modelId="{8899D916-B280-4D19-9A46-E0873F50A9A4}" type="parTrans" cxnId="{02B6A00A-CE75-485E-8E58-33BB553F4F76}">
      <dgm:prSet/>
      <dgm:spPr/>
      <dgm:t>
        <a:bodyPr/>
        <a:lstStyle/>
        <a:p>
          <a:endParaRPr lang="en-US"/>
        </a:p>
      </dgm:t>
    </dgm:pt>
    <dgm:pt modelId="{34E9C1E2-B21C-44B1-AA7D-830966E57B40}" type="sibTrans" cxnId="{02B6A00A-CE75-485E-8E58-33BB553F4F76}">
      <dgm:prSet/>
      <dgm:spPr/>
      <dgm:t>
        <a:bodyPr/>
        <a:lstStyle/>
        <a:p>
          <a:endParaRPr lang="en-US"/>
        </a:p>
      </dgm:t>
    </dgm:pt>
    <dgm:pt modelId="{3DBA5D51-4245-47B5-8B6C-67B660931226}">
      <dgm:prSet phldrT="[Text]" custT="1"/>
      <dgm:spPr/>
      <dgm:t>
        <a:bodyPr/>
        <a:lstStyle/>
        <a:p>
          <a:r>
            <a:rPr lang="en-US" sz="2000" b="1" dirty="0">
              <a:latin typeface="Arial" panose="020B0604020202020204" pitchFamily="34" charset="0"/>
              <a:cs typeface="Arial" panose="020B0604020202020204" pitchFamily="34" charset="0"/>
            </a:rPr>
            <a:t>Task 2.</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Identifying and aligning actions </a:t>
          </a:r>
        </a:p>
      </dgm:t>
    </dgm:pt>
    <dgm:pt modelId="{D16769A1-E8AF-45EF-B114-FA25E3D42A49}" type="parTrans" cxnId="{B6669394-52ED-4265-98DD-2F0E7076FF2B}">
      <dgm:prSet/>
      <dgm:spPr/>
      <dgm:t>
        <a:bodyPr/>
        <a:lstStyle/>
        <a:p>
          <a:endParaRPr lang="en-US"/>
        </a:p>
      </dgm:t>
    </dgm:pt>
    <dgm:pt modelId="{259DACB2-8BA0-430C-95C6-2500F6D282C5}" type="sibTrans" cxnId="{B6669394-52ED-4265-98DD-2F0E7076FF2B}">
      <dgm:prSet/>
      <dgm:spPr/>
      <dgm:t>
        <a:bodyPr/>
        <a:lstStyle/>
        <a:p>
          <a:endParaRPr lang="en-US"/>
        </a:p>
      </dgm:t>
    </dgm:pt>
    <dgm:pt modelId="{0A2C9A75-6B99-4C9A-A2FE-AC489CEE20B7}">
      <dgm:prSet phldrT="[Text]"/>
      <dgm:spPr/>
      <dgm:t>
        <a:bodyPr/>
        <a:lstStyle/>
        <a:p>
          <a:r>
            <a:rPr lang="en-US" dirty="0">
              <a:latin typeface="Arial" panose="020B0604020202020204" pitchFamily="34" charset="0"/>
              <a:cs typeface="Arial" panose="020B0604020202020204" pitchFamily="34" charset="0"/>
            </a:rPr>
            <a:t>April-May</a:t>
          </a:r>
        </a:p>
      </dgm:t>
    </dgm:pt>
    <dgm:pt modelId="{90B52C63-F4CD-45FD-BD49-4BD6E3959FD0}" type="parTrans" cxnId="{BD4117D8-C7D1-4326-8ACC-E115BD21C3DD}">
      <dgm:prSet/>
      <dgm:spPr/>
      <dgm:t>
        <a:bodyPr/>
        <a:lstStyle/>
        <a:p>
          <a:endParaRPr lang="en-US"/>
        </a:p>
      </dgm:t>
    </dgm:pt>
    <dgm:pt modelId="{0CCE4FB5-E5A8-40D0-9D15-1922EF709D4A}" type="sibTrans" cxnId="{BD4117D8-C7D1-4326-8ACC-E115BD21C3DD}">
      <dgm:prSet/>
      <dgm:spPr/>
      <dgm:t>
        <a:bodyPr/>
        <a:lstStyle/>
        <a:p>
          <a:endParaRPr lang="en-US"/>
        </a:p>
      </dgm:t>
    </dgm:pt>
    <dgm:pt modelId="{F6C86F16-E7B4-4EFC-8F75-E2B036B39C27}">
      <dgm:prSet phldrT="[Text]" custT="1"/>
      <dgm:spPr/>
      <dgm:t>
        <a:bodyPr/>
        <a:lstStyle/>
        <a:p>
          <a:r>
            <a:rPr lang="en-US" sz="2000" b="1" dirty="0">
              <a:latin typeface="Arial" panose="020B0604020202020204" pitchFamily="34" charset="0"/>
              <a:cs typeface="Arial" panose="020B0604020202020204" pitchFamily="34" charset="0"/>
            </a:rPr>
            <a:t>Task 3.</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Evaluating actions using evaluation tool</a:t>
          </a:r>
        </a:p>
      </dgm:t>
    </dgm:pt>
    <dgm:pt modelId="{14838ABD-B287-4EAE-AF4F-3A276051C71E}" type="parTrans" cxnId="{220BA30A-B8AB-4F66-96C4-4742A6C930DE}">
      <dgm:prSet/>
      <dgm:spPr/>
      <dgm:t>
        <a:bodyPr/>
        <a:lstStyle/>
        <a:p>
          <a:endParaRPr lang="en-US"/>
        </a:p>
      </dgm:t>
    </dgm:pt>
    <dgm:pt modelId="{6BA756FF-05D9-49EC-A162-B75D15865533}" type="sibTrans" cxnId="{220BA30A-B8AB-4F66-96C4-4742A6C930DE}">
      <dgm:prSet/>
      <dgm:spPr/>
      <dgm:t>
        <a:bodyPr/>
        <a:lstStyle/>
        <a:p>
          <a:endParaRPr lang="en-US"/>
        </a:p>
      </dgm:t>
    </dgm:pt>
    <dgm:pt modelId="{16B6410A-DDA1-47BF-967B-0C9A85947397}">
      <dgm:prSet custT="1"/>
      <dgm:spPr/>
      <dgm:t>
        <a:bodyPr/>
        <a:lstStyle/>
        <a:p>
          <a:r>
            <a:rPr lang="en-US" sz="2000" b="1" dirty="0">
              <a:latin typeface="Arial" panose="020B0604020202020204" pitchFamily="34" charset="0"/>
              <a:cs typeface="Arial" panose="020B0604020202020204" pitchFamily="34" charset="0"/>
            </a:rPr>
            <a:t>Task 4.</a:t>
          </a:r>
          <a:r>
            <a:rPr lang="en-US" sz="2000" dirty="0">
              <a:latin typeface="Arial" panose="020B0604020202020204" pitchFamily="34" charset="0"/>
              <a:cs typeface="Arial" panose="020B0604020202020204" pitchFamily="34" charset="0"/>
            </a:rPr>
            <a:t> Refining &amp; prioritizing actions</a:t>
          </a:r>
        </a:p>
        <a:p>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Developing draft action strategy</a:t>
          </a:r>
        </a:p>
      </dgm:t>
    </dgm:pt>
    <dgm:pt modelId="{E1303BAC-30B5-47C2-9137-F6F25E6213E3}" type="parTrans" cxnId="{C5A7D7ED-3C39-41F4-A109-9E8C0CA65FA2}">
      <dgm:prSet/>
      <dgm:spPr/>
      <dgm:t>
        <a:bodyPr/>
        <a:lstStyle/>
        <a:p>
          <a:endParaRPr lang="en-US"/>
        </a:p>
      </dgm:t>
    </dgm:pt>
    <dgm:pt modelId="{09444276-7A10-4654-A231-8B0DE47FD114}" type="sibTrans" cxnId="{C5A7D7ED-3C39-41F4-A109-9E8C0CA65FA2}">
      <dgm:prSet/>
      <dgm:spPr/>
      <dgm:t>
        <a:bodyPr/>
        <a:lstStyle/>
        <a:p>
          <a:endParaRPr lang="en-US"/>
        </a:p>
      </dgm:t>
    </dgm:pt>
    <dgm:pt modelId="{5311D4E6-95BB-4388-9D89-2411804F9CA5}">
      <dgm:prSet/>
      <dgm:spPr/>
      <dgm:t>
        <a:bodyPr/>
        <a:lstStyle/>
        <a:p>
          <a:r>
            <a:rPr lang="en-US" dirty="0">
              <a:latin typeface="Arial" panose="020B0604020202020204" pitchFamily="34" charset="0"/>
              <a:cs typeface="Arial" panose="020B0604020202020204" pitchFamily="34" charset="0"/>
            </a:rPr>
            <a:t>August-Sept</a:t>
          </a:r>
        </a:p>
      </dgm:t>
    </dgm:pt>
    <dgm:pt modelId="{17B30D29-DDBC-4B10-BBF1-FF4DE5533292}" type="parTrans" cxnId="{ECC09CFA-3B34-4C70-B20F-E6F06A1E2CFE}">
      <dgm:prSet/>
      <dgm:spPr/>
      <dgm:t>
        <a:bodyPr/>
        <a:lstStyle/>
        <a:p>
          <a:endParaRPr lang="en-US"/>
        </a:p>
      </dgm:t>
    </dgm:pt>
    <dgm:pt modelId="{7B6E654E-ABF2-4220-B690-F4A820A2B0AC}" type="sibTrans" cxnId="{ECC09CFA-3B34-4C70-B20F-E6F06A1E2CFE}">
      <dgm:prSet/>
      <dgm:spPr/>
      <dgm:t>
        <a:bodyPr/>
        <a:lstStyle/>
        <a:p>
          <a:endParaRPr lang="en-US"/>
        </a:p>
      </dgm:t>
    </dgm:pt>
    <dgm:pt modelId="{6136D97C-B90B-477C-AB7A-0534A6EFF337}">
      <dgm:prSet custT="1"/>
      <dgm:spPr/>
      <dgm:t>
        <a:bodyPr/>
        <a:lstStyle/>
        <a:p>
          <a:r>
            <a:rPr lang="en-US" sz="2000" b="1" dirty="0">
              <a:latin typeface="Arial" panose="020B0604020202020204" pitchFamily="34" charset="0"/>
              <a:cs typeface="Arial" panose="020B0604020202020204" pitchFamily="34" charset="0"/>
            </a:rPr>
            <a:t>Task 5. </a:t>
          </a:r>
          <a:r>
            <a:rPr lang="en-US" sz="2000" dirty="0">
              <a:latin typeface="Arial" panose="020B0604020202020204" pitchFamily="34" charset="0"/>
              <a:cs typeface="Arial" panose="020B0604020202020204" pitchFamily="34" charset="0"/>
            </a:rPr>
            <a:t>Delivering the </a:t>
          </a:r>
          <a:r>
            <a:rPr lang="en-US" sz="2000" i="1" dirty="0">
              <a:latin typeface="Arial" panose="020B0604020202020204" pitchFamily="34" charset="0"/>
              <a:cs typeface="Arial" panose="020B0604020202020204" pitchFamily="34" charset="0"/>
            </a:rPr>
            <a:t>Affordable Housing Action Strategy</a:t>
          </a:r>
          <a:endParaRPr lang="en-US" sz="2000" dirty="0">
            <a:latin typeface="Arial" panose="020B0604020202020204" pitchFamily="34" charset="0"/>
            <a:cs typeface="Arial" panose="020B0604020202020204" pitchFamily="34" charset="0"/>
          </a:endParaRPr>
        </a:p>
      </dgm:t>
    </dgm:pt>
    <dgm:pt modelId="{01BE5D60-4F82-412C-8A82-985462517EB3}" type="parTrans" cxnId="{24DF5A29-9DDE-4A0C-9A9A-CE18CFB60AE7}">
      <dgm:prSet/>
      <dgm:spPr/>
      <dgm:t>
        <a:bodyPr/>
        <a:lstStyle/>
        <a:p>
          <a:endParaRPr lang="en-US"/>
        </a:p>
      </dgm:t>
    </dgm:pt>
    <dgm:pt modelId="{687F5C1A-DBBB-42FE-A13B-563F45D55A79}" type="sibTrans" cxnId="{24DF5A29-9DDE-4A0C-9A9A-CE18CFB60AE7}">
      <dgm:prSet/>
      <dgm:spPr/>
      <dgm:t>
        <a:bodyPr/>
        <a:lstStyle/>
        <a:p>
          <a:endParaRPr lang="en-US"/>
        </a:p>
      </dgm:t>
    </dgm:pt>
    <dgm:pt modelId="{79D635B0-1D26-40A5-81DA-5C90AB1F59AC}">
      <dgm:prSet/>
      <dgm:spPr/>
      <dgm:t>
        <a:bodyPr/>
        <a:lstStyle/>
        <a:p>
          <a:r>
            <a:rPr lang="en-US" dirty="0">
              <a:latin typeface="Arial" panose="020B0604020202020204" pitchFamily="34" charset="0"/>
              <a:cs typeface="Arial" panose="020B0604020202020204" pitchFamily="34" charset="0"/>
            </a:rPr>
            <a:t>May-July</a:t>
          </a:r>
        </a:p>
      </dgm:t>
    </dgm:pt>
    <dgm:pt modelId="{E57EBE99-AF2C-4C16-92C0-9F263E3D1450}" type="sibTrans" cxnId="{1FDC6FA2-E40C-408E-95D3-130495EB9487}">
      <dgm:prSet/>
      <dgm:spPr/>
      <dgm:t>
        <a:bodyPr/>
        <a:lstStyle/>
        <a:p>
          <a:endParaRPr lang="en-US"/>
        </a:p>
      </dgm:t>
    </dgm:pt>
    <dgm:pt modelId="{CC6FEA33-E6DD-4E39-B894-269EA881D62E}" type="parTrans" cxnId="{1FDC6FA2-E40C-408E-95D3-130495EB9487}">
      <dgm:prSet/>
      <dgm:spPr/>
      <dgm:t>
        <a:bodyPr/>
        <a:lstStyle/>
        <a:p>
          <a:endParaRPr lang="en-US"/>
        </a:p>
      </dgm:t>
    </dgm:pt>
    <dgm:pt modelId="{8153F6BE-B50F-4F99-BE8C-E81FDE6E049D}" type="pres">
      <dgm:prSet presAssocID="{BD25FF78-4611-419B-8220-15E26D28655E}" presName="Name0" presStyleCnt="0">
        <dgm:presLayoutVars>
          <dgm:chMax val="7"/>
          <dgm:chPref val="7"/>
          <dgm:dir/>
          <dgm:animOne val="branch"/>
          <dgm:animLvl val="lvl"/>
        </dgm:presLayoutVars>
      </dgm:prSet>
      <dgm:spPr/>
      <dgm:t>
        <a:bodyPr/>
        <a:lstStyle/>
        <a:p>
          <a:endParaRPr lang="en-US"/>
        </a:p>
      </dgm:t>
    </dgm:pt>
    <dgm:pt modelId="{F2CCC975-5CB8-4805-8F5B-A9793EB7439D}" type="pres">
      <dgm:prSet presAssocID="{45E53114-4139-40D9-A7E5-AFE0961A99B7}" presName="ParentComposite" presStyleCnt="0"/>
      <dgm:spPr/>
    </dgm:pt>
    <dgm:pt modelId="{F18FF703-9102-45F1-8FD8-1F85D092992D}" type="pres">
      <dgm:prSet presAssocID="{45E53114-4139-40D9-A7E5-AFE0961A99B7}" presName="Chord" presStyleLbl="bgShp" presStyleIdx="0" presStyleCnt="5"/>
      <dgm:spPr/>
    </dgm:pt>
    <dgm:pt modelId="{5A4E4143-F5F9-4233-BD66-E2B71EDC7760}" type="pres">
      <dgm:prSet presAssocID="{45E53114-4139-40D9-A7E5-AFE0961A99B7}" presName="Pie" presStyleLbl="alignNode1" presStyleIdx="0" presStyleCnt="5"/>
      <dgm:spPr/>
    </dgm:pt>
    <dgm:pt modelId="{84A157FB-1785-4614-B270-D0D906990561}" type="pres">
      <dgm:prSet presAssocID="{45E53114-4139-40D9-A7E5-AFE0961A99B7}" presName="Parent" presStyleLbl="revTx" presStyleIdx="0" presStyleCnt="10">
        <dgm:presLayoutVars>
          <dgm:chMax val="1"/>
          <dgm:chPref val="1"/>
          <dgm:bulletEnabled val="1"/>
        </dgm:presLayoutVars>
      </dgm:prSet>
      <dgm:spPr/>
      <dgm:t>
        <a:bodyPr/>
        <a:lstStyle/>
        <a:p>
          <a:endParaRPr lang="en-US"/>
        </a:p>
      </dgm:t>
    </dgm:pt>
    <dgm:pt modelId="{A42F9192-3C83-4A12-BCAF-9F1AE6C3CCB1}" type="pres">
      <dgm:prSet presAssocID="{5846F205-E72E-47D4-BE9E-D3A237FD3CE2}" presName="negSibTrans" presStyleCnt="0"/>
      <dgm:spPr/>
    </dgm:pt>
    <dgm:pt modelId="{6CE08712-9C9B-4D11-ACB1-FE7AFC2AB37E}" type="pres">
      <dgm:prSet presAssocID="{45E53114-4139-40D9-A7E5-AFE0961A99B7}" presName="composite" presStyleCnt="0"/>
      <dgm:spPr/>
    </dgm:pt>
    <dgm:pt modelId="{42C2245B-02E4-4773-8A9D-7EB353564ABA}" type="pres">
      <dgm:prSet presAssocID="{45E53114-4139-40D9-A7E5-AFE0961A99B7}" presName="Child" presStyleLbl="revTx" presStyleIdx="1" presStyleCnt="10" custScaleX="128450">
        <dgm:presLayoutVars>
          <dgm:chMax val="0"/>
          <dgm:chPref val="0"/>
          <dgm:bulletEnabled val="1"/>
        </dgm:presLayoutVars>
      </dgm:prSet>
      <dgm:spPr/>
      <dgm:t>
        <a:bodyPr/>
        <a:lstStyle/>
        <a:p>
          <a:endParaRPr lang="en-US"/>
        </a:p>
      </dgm:t>
    </dgm:pt>
    <dgm:pt modelId="{E6617CC1-11D7-4647-A538-3F8EBB94C936}" type="pres">
      <dgm:prSet presAssocID="{AAA56909-C167-493F-BA0B-DF748AF1CD7A}" presName="sibTrans" presStyleCnt="0"/>
      <dgm:spPr/>
    </dgm:pt>
    <dgm:pt modelId="{2FA685C9-6F31-4A95-BF79-37D8177A92E5}" type="pres">
      <dgm:prSet presAssocID="{2735B2E4-4401-4934-B4C4-9F12AA185495}" presName="ParentComposite" presStyleCnt="0"/>
      <dgm:spPr/>
    </dgm:pt>
    <dgm:pt modelId="{27EE666C-45D5-487C-A981-DB27ED64F032}" type="pres">
      <dgm:prSet presAssocID="{2735B2E4-4401-4934-B4C4-9F12AA185495}" presName="Chord" presStyleLbl="bgShp" presStyleIdx="1" presStyleCnt="5"/>
      <dgm:spPr/>
    </dgm:pt>
    <dgm:pt modelId="{021E93A1-0378-4736-AF25-D80F5C434EF3}" type="pres">
      <dgm:prSet presAssocID="{2735B2E4-4401-4934-B4C4-9F12AA185495}" presName="Pie" presStyleLbl="alignNode1" presStyleIdx="1" presStyleCnt="5"/>
      <dgm:spPr/>
    </dgm:pt>
    <dgm:pt modelId="{C7E9AFCB-5D87-4BC0-8FD8-FE1CF11BEC98}" type="pres">
      <dgm:prSet presAssocID="{2735B2E4-4401-4934-B4C4-9F12AA185495}" presName="Parent" presStyleLbl="revTx" presStyleIdx="2" presStyleCnt="10">
        <dgm:presLayoutVars>
          <dgm:chMax val="1"/>
          <dgm:chPref val="1"/>
          <dgm:bulletEnabled val="1"/>
        </dgm:presLayoutVars>
      </dgm:prSet>
      <dgm:spPr/>
      <dgm:t>
        <a:bodyPr/>
        <a:lstStyle/>
        <a:p>
          <a:endParaRPr lang="en-US"/>
        </a:p>
      </dgm:t>
    </dgm:pt>
    <dgm:pt modelId="{59686523-3069-4FB6-B31B-4EF1E82AF848}" type="pres">
      <dgm:prSet presAssocID="{259DACB2-8BA0-430C-95C6-2500F6D282C5}" presName="negSibTrans" presStyleCnt="0"/>
      <dgm:spPr/>
    </dgm:pt>
    <dgm:pt modelId="{D5B21E26-51CE-40BE-BC0D-DA081C831981}" type="pres">
      <dgm:prSet presAssocID="{2735B2E4-4401-4934-B4C4-9F12AA185495}" presName="composite" presStyleCnt="0"/>
      <dgm:spPr/>
    </dgm:pt>
    <dgm:pt modelId="{44B42068-16CA-435F-9335-40E0C2041FFD}" type="pres">
      <dgm:prSet presAssocID="{2735B2E4-4401-4934-B4C4-9F12AA185495}" presName="Child" presStyleLbl="revTx" presStyleIdx="3" presStyleCnt="10" custScaleX="113899">
        <dgm:presLayoutVars>
          <dgm:chMax val="0"/>
          <dgm:chPref val="0"/>
          <dgm:bulletEnabled val="1"/>
        </dgm:presLayoutVars>
      </dgm:prSet>
      <dgm:spPr/>
      <dgm:t>
        <a:bodyPr/>
        <a:lstStyle/>
        <a:p>
          <a:endParaRPr lang="en-US"/>
        </a:p>
      </dgm:t>
    </dgm:pt>
    <dgm:pt modelId="{343F7BE2-0FC6-40FB-B337-679196BAE310}" type="pres">
      <dgm:prSet presAssocID="{34E9C1E2-B21C-44B1-AA7D-830966E57B40}" presName="sibTrans" presStyleCnt="0"/>
      <dgm:spPr/>
    </dgm:pt>
    <dgm:pt modelId="{DC3E11FA-8985-42A0-88A0-B7585199CDBB}" type="pres">
      <dgm:prSet presAssocID="{0A2C9A75-6B99-4C9A-A2FE-AC489CEE20B7}" presName="ParentComposite" presStyleCnt="0"/>
      <dgm:spPr/>
    </dgm:pt>
    <dgm:pt modelId="{55A9DE34-2051-45AF-824F-7EB5651CF089}" type="pres">
      <dgm:prSet presAssocID="{0A2C9A75-6B99-4C9A-A2FE-AC489CEE20B7}" presName="Chord" presStyleLbl="bgShp" presStyleIdx="2" presStyleCnt="5"/>
      <dgm:spPr/>
    </dgm:pt>
    <dgm:pt modelId="{7500C4C0-0E0E-4B88-97E4-EA9073ED40BF}" type="pres">
      <dgm:prSet presAssocID="{0A2C9A75-6B99-4C9A-A2FE-AC489CEE20B7}" presName="Pie" presStyleLbl="alignNode1" presStyleIdx="2" presStyleCnt="5"/>
      <dgm:spPr/>
    </dgm:pt>
    <dgm:pt modelId="{E802221A-D0D3-4A53-BFB6-2E2CDE438C4A}" type="pres">
      <dgm:prSet presAssocID="{0A2C9A75-6B99-4C9A-A2FE-AC489CEE20B7}" presName="Parent" presStyleLbl="revTx" presStyleIdx="4" presStyleCnt="10">
        <dgm:presLayoutVars>
          <dgm:chMax val="1"/>
          <dgm:chPref val="1"/>
          <dgm:bulletEnabled val="1"/>
        </dgm:presLayoutVars>
      </dgm:prSet>
      <dgm:spPr/>
      <dgm:t>
        <a:bodyPr/>
        <a:lstStyle/>
        <a:p>
          <a:endParaRPr lang="en-US"/>
        </a:p>
      </dgm:t>
    </dgm:pt>
    <dgm:pt modelId="{CC2D8285-B04C-43F1-9350-97CD4AA0E73A}" type="pres">
      <dgm:prSet presAssocID="{6BA756FF-05D9-49EC-A162-B75D15865533}" presName="negSibTrans" presStyleCnt="0"/>
      <dgm:spPr/>
    </dgm:pt>
    <dgm:pt modelId="{AC717DA5-3DC8-4355-A994-016CD3E44EC3}" type="pres">
      <dgm:prSet presAssocID="{0A2C9A75-6B99-4C9A-A2FE-AC489CEE20B7}" presName="composite" presStyleCnt="0"/>
      <dgm:spPr/>
    </dgm:pt>
    <dgm:pt modelId="{242121E7-5EC2-4015-813C-E04DCCDD61AF}" type="pres">
      <dgm:prSet presAssocID="{0A2C9A75-6B99-4C9A-A2FE-AC489CEE20B7}" presName="Child" presStyleLbl="revTx" presStyleIdx="5" presStyleCnt="10" custScaleX="115365">
        <dgm:presLayoutVars>
          <dgm:chMax val="0"/>
          <dgm:chPref val="0"/>
          <dgm:bulletEnabled val="1"/>
        </dgm:presLayoutVars>
      </dgm:prSet>
      <dgm:spPr/>
      <dgm:t>
        <a:bodyPr/>
        <a:lstStyle/>
        <a:p>
          <a:endParaRPr lang="en-US"/>
        </a:p>
      </dgm:t>
    </dgm:pt>
    <dgm:pt modelId="{3A869958-B196-45B2-ACE0-52773BE9C089}" type="pres">
      <dgm:prSet presAssocID="{0CCE4FB5-E5A8-40D0-9D15-1922EF709D4A}" presName="sibTrans" presStyleCnt="0"/>
      <dgm:spPr/>
    </dgm:pt>
    <dgm:pt modelId="{EE0253AC-FC1D-473D-A08D-FD592F86BF18}" type="pres">
      <dgm:prSet presAssocID="{79D635B0-1D26-40A5-81DA-5C90AB1F59AC}" presName="ParentComposite" presStyleCnt="0"/>
      <dgm:spPr/>
    </dgm:pt>
    <dgm:pt modelId="{A138CA45-3406-4873-A933-47462ACFEC8A}" type="pres">
      <dgm:prSet presAssocID="{79D635B0-1D26-40A5-81DA-5C90AB1F59AC}" presName="Chord" presStyleLbl="bgShp" presStyleIdx="3" presStyleCnt="5"/>
      <dgm:spPr/>
    </dgm:pt>
    <dgm:pt modelId="{ECC77E91-F7F2-465A-9D96-157583B49EE3}" type="pres">
      <dgm:prSet presAssocID="{79D635B0-1D26-40A5-81DA-5C90AB1F59AC}" presName="Pie" presStyleLbl="alignNode1" presStyleIdx="3" presStyleCnt="5"/>
      <dgm:spPr/>
    </dgm:pt>
    <dgm:pt modelId="{071DCADE-CBEF-4AF5-BDFE-A5825F4FF78A}" type="pres">
      <dgm:prSet presAssocID="{79D635B0-1D26-40A5-81DA-5C90AB1F59AC}" presName="Parent" presStyleLbl="revTx" presStyleIdx="6" presStyleCnt="10">
        <dgm:presLayoutVars>
          <dgm:chMax val="1"/>
          <dgm:chPref val="1"/>
          <dgm:bulletEnabled val="1"/>
        </dgm:presLayoutVars>
      </dgm:prSet>
      <dgm:spPr/>
      <dgm:t>
        <a:bodyPr/>
        <a:lstStyle/>
        <a:p>
          <a:endParaRPr lang="en-US"/>
        </a:p>
      </dgm:t>
    </dgm:pt>
    <dgm:pt modelId="{E801F2D7-D223-4620-A506-17C6146F4EFD}" type="pres">
      <dgm:prSet presAssocID="{09444276-7A10-4654-A231-8B0DE47FD114}" presName="negSibTrans" presStyleCnt="0"/>
      <dgm:spPr/>
    </dgm:pt>
    <dgm:pt modelId="{4AC3478F-CC9F-436E-97B0-87B5793C98CB}" type="pres">
      <dgm:prSet presAssocID="{79D635B0-1D26-40A5-81DA-5C90AB1F59AC}" presName="composite" presStyleCnt="0"/>
      <dgm:spPr/>
    </dgm:pt>
    <dgm:pt modelId="{B0DAAA8E-BB2C-46A7-B747-09C3177CAD85}" type="pres">
      <dgm:prSet presAssocID="{79D635B0-1D26-40A5-81DA-5C90AB1F59AC}" presName="Child" presStyleLbl="revTx" presStyleIdx="7" presStyleCnt="10" custScaleX="110687">
        <dgm:presLayoutVars>
          <dgm:chMax val="0"/>
          <dgm:chPref val="0"/>
          <dgm:bulletEnabled val="1"/>
        </dgm:presLayoutVars>
      </dgm:prSet>
      <dgm:spPr/>
      <dgm:t>
        <a:bodyPr/>
        <a:lstStyle/>
        <a:p>
          <a:endParaRPr lang="en-US"/>
        </a:p>
      </dgm:t>
    </dgm:pt>
    <dgm:pt modelId="{03226A68-40DC-4401-8385-0398FC6A17D1}" type="pres">
      <dgm:prSet presAssocID="{E57EBE99-AF2C-4C16-92C0-9F263E3D1450}" presName="sibTrans" presStyleCnt="0"/>
      <dgm:spPr/>
    </dgm:pt>
    <dgm:pt modelId="{21EC0CFE-842B-40CA-824F-B36C9A06A87B}" type="pres">
      <dgm:prSet presAssocID="{5311D4E6-95BB-4388-9D89-2411804F9CA5}" presName="ParentComposite" presStyleCnt="0"/>
      <dgm:spPr/>
    </dgm:pt>
    <dgm:pt modelId="{0D4AC4BA-099E-4AFB-980B-128E73BDF474}" type="pres">
      <dgm:prSet presAssocID="{5311D4E6-95BB-4388-9D89-2411804F9CA5}" presName="Chord" presStyleLbl="bgShp" presStyleIdx="4" presStyleCnt="5"/>
      <dgm:spPr/>
    </dgm:pt>
    <dgm:pt modelId="{519A9103-B659-4F31-9D49-B4207D1C4799}" type="pres">
      <dgm:prSet presAssocID="{5311D4E6-95BB-4388-9D89-2411804F9CA5}" presName="Pie" presStyleLbl="alignNode1" presStyleIdx="4" presStyleCnt="5"/>
      <dgm:spPr/>
    </dgm:pt>
    <dgm:pt modelId="{B2C562CD-4334-4BF4-94D6-3B13F69E4909}" type="pres">
      <dgm:prSet presAssocID="{5311D4E6-95BB-4388-9D89-2411804F9CA5}" presName="Parent" presStyleLbl="revTx" presStyleIdx="8" presStyleCnt="10">
        <dgm:presLayoutVars>
          <dgm:chMax val="1"/>
          <dgm:chPref val="1"/>
          <dgm:bulletEnabled val="1"/>
        </dgm:presLayoutVars>
      </dgm:prSet>
      <dgm:spPr/>
      <dgm:t>
        <a:bodyPr/>
        <a:lstStyle/>
        <a:p>
          <a:endParaRPr lang="en-US"/>
        </a:p>
      </dgm:t>
    </dgm:pt>
    <dgm:pt modelId="{0F72BBE5-3BE3-42D8-9D10-AAB4566493BD}" type="pres">
      <dgm:prSet presAssocID="{687F5C1A-DBBB-42FE-A13B-563F45D55A79}" presName="negSibTrans" presStyleCnt="0"/>
      <dgm:spPr/>
    </dgm:pt>
    <dgm:pt modelId="{96A54CD7-6656-458F-98FA-4F12C9DE9E36}" type="pres">
      <dgm:prSet presAssocID="{5311D4E6-95BB-4388-9D89-2411804F9CA5}" presName="composite" presStyleCnt="0"/>
      <dgm:spPr/>
    </dgm:pt>
    <dgm:pt modelId="{5349851A-BBFD-4896-BB39-1CDC1EC8BBFC}" type="pres">
      <dgm:prSet presAssocID="{5311D4E6-95BB-4388-9D89-2411804F9CA5}" presName="Child" presStyleLbl="revTx" presStyleIdx="9" presStyleCnt="10" custScaleX="119143">
        <dgm:presLayoutVars>
          <dgm:chMax val="0"/>
          <dgm:chPref val="0"/>
          <dgm:bulletEnabled val="1"/>
        </dgm:presLayoutVars>
      </dgm:prSet>
      <dgm:spPr/>
      <dgm:t>
        <a:bodyPr/>
        <a:lstStyle/>
        <a:p>
          <a:endParaRPr lang="en-US"/>
        </a:p>
      </dgm:t>
    </dgm:pt>
  </dgm:ptLst>
  <dgm:cxnLst>
    <dgm:cxn modelId="{02B6A00A-CE75-485E-8E58-33BB553F4F76}" srcId="{BD25FF78-4611-419B-8220-15E26D28655E}" destId="{2735B2E4-4401-4934-B4C4-9F12AA185495}" srcOrd="1" destOrd="0" parTransId="{8899D916-B280-4D19-9A46-E0873F50A9A4}" sibTransId="{34E9C1E2-B21C-44B1-AA7D-830966E57B40}"/>
    <dgm:cxn modelId="{720C9C1A-3541-4D16-B6E1-8E39E2584EEC}" srcId="{45E53114-4139-40D9-A7E5-AFE0961A99B7}" destId="{84541BA9-692D-47DB-A0EA-0E7431BD545B}" srcOrd="0" destOrd="0" parTransId="{067B3822-8233-4B91-95DF-49F1024CE029}" sibTransId="{5846F205-E72E-47D4-BE9E-D3A237FD3CE2}"/>
    <dgm:cxn modelId="{27A45723-2712-4770-9D9F-1A4BEDBEA73C}" type="presOf" srcId="{0A2C9A75-6B99-4C9A-A2FE-AC489CEE20B7}" destId="{E802221A-D0D3-4A53-BFB6-2E2CDE438C4A}" srcOrd="0" destOrd="0" presId="urn:microsoft.com/office/officeart/2009/3/layout/PieProcess"/>
    <dgm:cxn modelId="{BD4117D8-C7D1-4326-8ACC-E115BD21C3DD}" srcId="{BD25FF78-4611-419B-8220-15E26D28655E}" destId="{0A2C9A75-6B99-4C9A-A2FE-AC489CEE20B7}" srcOrd="2" destOrd="0" parTransId="{90B52C63-F4CD-45FD-BD49-4BD6E3959FD0}" sibTransId="{0CCE4FB5-E5A8-40D0-9D15-1922EF709D4A}"/>
    <dgm:cxn modelId="{C53D04E6-2653-4A78-A42B-BFA87A150B3C}" type="presOf" srcId="{2735B2E4-4401-4934-B4C4-9F12AA185495}" destId="{C7E9AFCB-5D87-4BC0-8FD8-FE1CF11BEC98}" srcOrd="0" destOrd="0" presId="urn:microsoft.com/office/officeart/2009/3/layout/PieProcess"/>
    <dgm:cxn modelId="{D6EC8A38-83AB-426C-8486-73F55327CDC5}" type="presOf" srcId="{BD25FF78-4611-419B-8220-15E26D28655E}" destId="{8153F6BE-B50F-4F99-BE8C-E81FDE6E049D}" srcOrd="0" destOrd="0" presId="urn:microsoft.com/office/officeart/2009/3/layout/PieProcess"/>
    <dgm:cxn modelId="{220BA30A-B8AB-4F66-96C4-4742A6C930DE}" srcId="{0A2C9A75-6B99-4C9A-A2FE-AC489CEE20B7}" destId="{F6C86F16-E7B4-4EFC-8F75-E2B036B39C27}" srcOrd="0" destOrd="0" parTransId="{14838ABD-B287-4EAE-AF4F-3A276051C71E}" sibTransId="{6BA756FF-05D9-49EC-A162-B75D15865533}"/>
    <dgm:cxn modelId="{2C7EF6A7-6EA1-4CB5-91FC-6D4348027505}" type="presOf" srcId="{45E53114-4139-40D9-A7E5-AFE0961A99B7}" destId="{84A157FB-1785-4614-B270-D0D906990561}" srcOrd="0" destOrd="0" presId="urn:microsoft.com/office/officeart/2009/3/layout/PieProcess"/>
    <dgm:cxn modelId="{B6669394-52ED-4265-98DD-2F0E7076FF2B}" srcId="{2735B2E4-4401-4934-B4C4-9F12AA185495}" destId="{3DBA5D51-4245-47B5-8B6C-67B660931226}" srcOrd="0" destOrd="0" parTransId="{D16769A1-E8AF-45EF-B114-FA25E3D42A49}" sibTransId="{259DACB2-8BA0-430C-95C6-2500F6D282C5}"/>
    <dgm:cxn modelId="{D2E7D79F-5454-47A8-9317-6019C0A76855}" type="presOf" srcId="{16B6410A-DDA1-47BF-967B-0C9A85947397}" destId="{B0DAAA8E-BB2C-46A7-B747-09C3177CAD85}" srcOrd="0" destOrd="0" presId="urn:microsoft.com/office/officeart/2009/3/layout/PieProcess"/>
    <dgm:cxn modelId="{CD881DC2-F907-4545-8198-32DD36D2F227}" type="presOf" srcId="{79D635B0-1D26-40A5-81DA-5C90AB1F59AC}" destId="{071DCADE-CBEF-4AF5-BDFE-A5825F4FF78A}" srcOrd="0" destOrd="0" presId="urn:microsoft.com/office/officeart/2009/3/layout/PieProcess"/>
    <dgm:cxn modelId="{4E586578-B981-42C6-8383-2F6B8FBEECC9}" type="presOf" srcId="{3DBA5D51-4245-47B5-8B6C-67B660931226}" destId="{44B42068-16CA-435F-9335-40E0C2041FFD}" srcOrd="0" destOrd="0" presId="urn:microsoft.com/office/officeart/2009/3/layout/PieProcess"/>
    <dgm:cxn modelId="{1FDC6FA2-E40C-408E-95D3-130495EB9487}" srcId="{BD25FF78-4611-419B-8220-15E26D28655E}" destId="{79D635B0-1D26-40A5-81DA-5C90AB1F59AC}" srcOrd="3" destOrd="0" parTransId="{CC6FEA33-E6DD-4E39-B894-269EA881D62E}" sibTransId="{E57EBE99-AF2C-4C16-92C0-9F263E3D1450}"/>
    <dgm:cxn modelId="{C5A7D7ED-3C39-41F4-A109-9E8C0CA65FA2}" srcId="{79D635B0-1D26-40A5-81DA-5C90AB1F59AC}" destId="{16B6410A-DDA1-47BF-967B-0C9A85947397}" srcOrd="0" destOrd="0" parTransId="{E1303BAC-30B5-47C2-9137-F6F25E6213E3}" sibTransId="{09444276-7A10-4654-A231-8B0DE47FD114}"/>
    <dgm:cxn modelId="{28136747-CD44-4830-A574-0BC899399530}" type="presOf" srcId="{84541BA9-692D-47DB-A0EA-0E7431BD545B}" destId="{42C2245B-02E4-4773-8A9D-7EB353564ABA}" srcOrd="0" destOrd="0" presId="urn:microsoft.com/office/officeart/2009/3/layout/PieProcess"/>
    <dgm:cxn modelId="{793C4841-A37D-4C49-9950-612D76C55DDC}" type="presOf" srcId="{5311D4E6-95BB-4388-9D89-2411804F9CA5}" destId="{B2C562CD-4334-4BF4-94D6-3B13F69E4909}" srcOrd="0" destOrd="0" presId="urn:microsoft.com/office/officeart/2009/3/layout/PieProcess"/>
    <dgm:cxn modelId="{149EE928-575F-448D-B098-74A31A2F2C93}" srcId="{BD25FF78-4611-419B-8220-15E26D28655E}" destId="{45E53114-4139-40D9-A7E5-AFE0961A99B7}" srcOrd="0" destOrd="0" parTransId="{E9453F8B-A5A1-4EEB-B34D-3CBE59566FDE}" sibTransId="{AAA56909-C167-493F-BA0B-DF748AF1CD7A}"/>
    <dgm:cxn modelId="{CF09D411-6EA8-4D8E-907E-B89C1B80DC1B}" type="presOf" srcId="{6136D97C-B90B-477C-AB7A-0534A6EFF337}" destId="{5349851A-BBFD-4896-BB39-1CDC1EC8BBFC}" srcOrd="0" destOrd="0" presId="urn:microsoft.com/office/officeart/2009/3/layout/PieProcess"/>
    <dgm:cxn modelId="{24DF5A29-9DDE-4A0C-9A9A-CE18CFB60AE7}" srcId="{5311D4E6-95BB-4388-9D89-2411804F9CA5}" destId="{6136D97C-B90B-477C-AB7A-0534A6EFF337}" srcOrd="0" destOrd="0" parTransId="{01BE5D60-4F82-412C-8A82-985462517EB3}" sibTransId="{687F5C1A-DBBB-42FE-A13B-563F45D55A79}"/>
    <dgm:cxn modelId="{81A02039-5435-4E95-A56A-B656AA37639E}" type="presOf" srcId="{F6C86F16-E7B4-4EFC-8F75-E2B036B39C27}" destId="{242121E7-5EC2-4015-813C-E04DCCDD61AF}" srcOrd="0" destOrd="0" presId="urn:microsoft.com/office/officeart/2009/3/layout/PieProcess"/>
    <dgm:cxn modelId="{ECC09CFA-3B34-4C70-B20F-E6F06A1E2CFE}" srcId="{BD25FF78-4611-419B-8220-15E26D28655E}" destId="{5311D4E6-95BB-4388-9D89-2411804F9CA5}" srcOrd="4" destOrd="0" parTransId="{17B30D29-DDBC-4B10-BBF1-FF4DE5533292}" sibTransId="{7B6E654E-ABF2-4220-B690-F4A820A2B0AC}"/>
    <dgm:cxn modelId="{625A2D07-B030-4871-8A6B-AFAA0353771C}" type="presParOf" srcId="{8153F6BE-B50F-4F99-BE8C-E81FDE6E049D}" destId="{F2CCC975-5CB8-4805-8F5B-A9793EB7439D}" srcOrd="0" destOrd="0" presId="urn:microsoft.com/office/officeart/2009/3/layout/PieProcess"/>
    <dgm:cxn modelId="{FF1781C4-9857-4454-856D-0A8A545CCA09}" type="presParOf" srcId="{F2CCC975-5CB8-4805-8F5B-A9793EB7439D}" destId="{F18FF703-9102-45F1-8FD8-1F85D092992D}" srcOrd="0" destOrd="0" presId="urn:microsoft.com/office/officeart/2009/3/layout/PieProcess"/>
    <dgm:cxn modelId="{58401759-AF90-427F-8F1A-D4739DF57377}" type="presParOf" srcId="{F2CCC975-5CB8-4805-8F5B-A9793EB7439D}" destId="{5A4E4143-F5F9-4233-BD66-E2B71EDC7760}" srcOrd="1" destOrd="0" presId="urn:microsoft.com/office/officeart/2009/3/layout/PieProcess"/>
    <dgm:cxn modelId="{423534CD-5BAD-45E8-B1C1-CF20D2A9C86B}" type="presParOf" srcId="{F2CCC975-5CB8-4805-8F5B-A9793EB7439D}" destId="{84A157FB-1785-4614-B270-D0D906990561}" srcOrd="2" destOrd="0" presId="urn:microsoft.com/office/officeart/2009/3/layout/PieProcess"/>
    <dgm:cxn modelId="{66FAE659-C5E1-4242-9B26-DF235C491AC6}" type="presParOf" srcId="{8153F6BE-B50F-4F99-BE8C-E81FDE6E049D}" destId="{A42F9192-3C83-4A12-BCAF-9F1AE6C3CCB1}" srcOrd="1" destOrd="0" presId="urn:microsoft.com/office/officeart/2009/3/layout/PieProcess"/>
    <dgm:cxn modelId="{0B6DBE9B-32BE-4491-8EB6-0CB306DCC984}" type="presParOf" srcId="{8153F6BE-B50F-4F99-BE8C-E81FDE6E049D}" destId="{6CE08712-9C9B-4D11-ACB1-FE7AFC2AB37E}" srcOrd="2" destOrd="0" presId="urn:microsoft.com/office/officeart/2009/3/layout/PieProcess"/>
    <dgm:cxn modelId="{88802B83-B80E-4DC3-BB6C-6FBB54CF3D15}" type="presParOf" srcId="{6CE08712-9C9B-4D11-ACB1-FE7AFC2AB37E}" destId="{42C2245B-02E4-4773-8A9D-7EB353564ABA}" srcOrd="0" destOrd="0" presId="urn:microsoft.com/office/officeart/2009/3/layout/PieProcess"/>
    <dgm:cxn modelId="{88C55585-9048-4192-9D7E-0A1ADE5427B6}" type="presParOf" srcId="{8153F6BE-B50F-4F99-BE8C-E81FDE6E049D}" destId="{E6617CC1-11D7-4647-A538-3F8EBB94C936}" srcOrd="3" destOrd="0" presId="urn:microsoft.com/office/officeart/2009/3/layout/PieProcess"/>
    <dgm:cxn modelId="{1D5C7418-AE9F-4FA1-96FD-83B110789BBB}" type="presParOf" srcId="{8153F6BE-B50F-4F99-BE8C-E81FDE6E049D}" destId="{2FA685C9-6F31-4A95-BF79-37D8177A92E5}" srcOrd="4" destOrd="0" presId="urn:microsoft.com/office/officeart/2009/3/layout/PieProcess"/>
    <dgm:cxn modelId="{8107131F-67FC-4F22-A98B-7AEF8369F7E4}" type="presParOf" srcId="{2FA685C9-6F31-4A95-BF79-37D8177A92E5}" destId="{27EE666C-45D5-487C-A981-DB27ED64F032}" srcOrd="0" destOrd="0" presId="urn:microsoft.com/office/officeart/2009/3/layout/PieProcess"/>
    <dgm:cxn modelId="{6E2FF1EA-F5DB-4BFC-99C7-B526B37BAA0F}" type="presParOf" srcId="{2FA685C9-6F31-4A95-BF79-37D8177A92E5}" destId="{021E93A1-0378-4736-AF25-D80F5C434EF3}" srcOrd="1" destOrd="0" presId="urn:microsoft.com/office/officeart/2009/3/layout/PieProcess"/>
    <dgm:cxn modelId="{0F6CFB15-DD35-4C31-B189-A983067DFBCF}" type="presParOf" srcId="{2FA685C9-6F31-4A95-BF79-37D8177A92E5}" destId="{C7E9AFCB-5D87-4BC0-8FD8-FE1CF11BEC98}" srcOrd="2" destOrd="0" presId="urn:microsoft.com/office/officeart/2009/3/layout/PieProcess"/>
    <dgm:cxn modelId="{32047B4B-708E-49F6-9A35-C0C86D761CE8}" type="presParOf" srcId="{8153F6BE-B50F-4F99-BE8C-E81FDE6E049D}" destId="{59686523-3069-4FB6-B31B-4EF1E82AF848}" srcOrd="5" destOrd="0" presId="urn:microsoft.com/office/officeart/2009/3/layout/PieProcess"/>
    <dgm:cxn modelId="{E61D8189-B91C-4B45-BAA1-E0CEEBBE1CBA}" type="presParOf" srcId="{8153F6BE-B50F-4F99-BE8C-E81FDE6E049D}" destId="{D5B21E26-51CE-40BE-BC0D-DA081C831981}" srcOrd="6" destOrd="0" presId="urn:microsoft.com/office/officeart/2009/3/layout/PieProcess"/>
    <dgm:cxn modelId="{111AC1A4-D902-472C-AF74-9A555E3F13DF}" type="presParOf" srcId="{D5B21E26-51CE-40BE-BC0D-DA081C831981}" destId="{44B42068-16CA-435F-9335-40E0C2041FFD}" srcOrd="0" destOrd="0" presId="urn:microsoft.com/office/officeart/2009/3/layout/PieProcess"/>
    <dgm:cxn modelId="{71DE730D-38F2-459B-929F-D393247EA51A}" type="presParOf" srcId="{8153F6BE-B50F-4F99-BE8C-E81FDE6E049D}" destId="{343F7BE2-0FC6-40FB-B337-679196BAE310}" srcOrd="7" destOrd="0" presId="urn:microsoft.com/office/officeart/2009/3/layout/PieProcess"/>
    <dgm:cxn modelId="{929F138F-3804-4BE7-B9E7-DABFE2D0D8BD}" type="presParOf" srcId="{8153F6BE-B50F-4F99-BE8C-E81FDE6E049D}" destId="{DC3E11FA-8985-42A0-88A0-B7585199CDBB}" srcOrd="8" destOrd="0" presId="urn:microsoft.com/office/officeart/2009/3/layout/PieProcess"/>
    <dgm:cxn modelId="{E0CD064F-A74F-42CB-9526-C529643FC984}" type="presParOf" srcId="{DC3E11FA-8985-42A0-88A0-B7585199CDBB}" destId="{55A9DE34-2051-45AF-824F-7EB5651CF089}" srcOrd="0" destOrd="0" presId="urn:microsoft.com/office/officeart/2009/3/layout/PieProcess"/>
    <dgm:cxn modelId="{85A60631-33F8-432F-A5CD-B9E4CD73F1F3}" type="presParOf" srcId="{DC3E11FA-8985-42A0-88A0-B7585199CDBB}" destId="{7500C4C0-0E0E-4B88-97E4-EA9073ED40BF}" srcOrd="1" destOrd="0" presId="urn:microsoft.com/office/officeart/2009/3/layout/PieProcess"/>
    <dgm:cxn modelId="{DE832B69-500C-4378-A890-657DFACDD92B}" type="presParOf" srcId="{DC3E11FA-8985-42A0-88A0-B7585199CDBB}" destId="{E802221A-D0D3-4A53-BFB6-2E2CDE438C4A}" srcOrd="2" destOrd="0" presId="urn:microsoft.com/office/officeart/2009/3/layout/PieProcess"/>
    <dgm:cxn modelId="{81D3C4EF-C597-47C8-8219-7FD23A5B4B95}" type="presParOf" srcId="{8153F6BE-B50F-4F99-BE8C-E81FDE6E049D}" destId="{CC2D8285-B04C-43F1-9350-97CD4AA0E73A}" srcOrd="9" destOrd="0" presId="urn:microsoft.com/office/officeart/2009/3/layout/PieProcess"/>
    <dgm:cxn modelId="{4F5A1716-2FA1-44EF-8A1D-831A5F1E636E}" type="presParOf" srcId="{8153F6BE-B50F-4F99-BE8C-E81FDE6E049D}" destId="{AC717DA5-3DC8-4355-A994-016CD3E44EC3}" srcOrd="10" destOrd="0" presId="urn:microsoft.com/office/officeart/2009/3/layout/PieProcess"/>
    <dgm:cxn modelId="{05490FD5-6B8E-4965-9816-BF3B735BBC5B}" type="presParOf" srcId="{AC717DA5-3DC8-4355-A994-016CD3E44EC3}" destId="{242121E7-5EC2-4015-813C-E04DCCDD61AF}" srcOrd="0" destOrd="0" presId="urn:microsoft.com/office/officeart/2009/3/layout/PieProcess"/>
    <dgm:cxn modelId="{06AAC154-848A-40D4-8797-1C3E4643D2D2}" type="presParOf" srcId="{8153F6BE-B50F-4F99-BE8C-E81FDE6E049D}" destId="{3A869958-B196-45B2-ACE0-52773BE9C089}" srcOrd="11" destOrd="0" presId="urn:microsoft.com/office/officeart/2009/3/layout/PieProcess"/>
    <dgm:cxn modelId="{E4DC1E3C-00F8-482E-9599-162B971BF800}" type="presParOf" srcId="{8153F6BE-B50F-4F99-BE8C-E81FDE6E049D}" destId="{EE0253AC-FC1D-473D-A08D-FD592F86BF18}" srcOrd="12" destOrd="0" presId="urn:microsoft.com/office/officeart/2009/3/layout/PieProcess"/>
    <dgm:cxn modelId="{81CD2FE2-2D58-42B2-8F55-D33DFA37671F}" type="presParOf" srcId="{EE0253AC-FC1D-473D-A08D-FD592F86BF18}" destId="{A138CA45-3406-4873-A933-47462ACFEC8A}" srcOrd="0" destOrd="0" presId="urn:microsoft.com/office/officeart/2009/3/layout/PieProcess"/>
    <dgm:cxn modelId="{CEEBBC9A-9C2F-4F4E-99C5-BB7D6A6A9EAE}" type="presParOf" srcId="{EE0253AC-FC1D-473D-A08D-FD592F86BF18}" destId="{ECC77E91-F7F2-465A-9D96-157583B49EE3}" srcOrd="1" destOrd="0" presId="urn:microsoft.com/office/officeart/2009/3/layout/PieProcess"/>
    <dgm:cxn modelId="{FB9AAE40-AF57-46E9-81E1-93D16D444322}" type="presParOf" srcId="{EE0253AC-FC1D-473D-A08D-FD592F86BF18}" destId="{071DCADE-CBEF-4AF5-BDFE-A5825F4FF78A}" srcOrd="2" destOrd="0" presId="urn:microsoft.com/office/officeart/2009/3/layout/PieProcess"/>
    <dgm:cxn modelId="{2ABA32E6-2C3F-4F14-B19A-6D543D3D3E31}" type="presParOf" srcId="{8153F6BE-B50F-4F99-BE8C-E81FDE6E049D}" destId="{E801F2D7-D223-4620-A506-17C6146F4EFD}" srcOrd="13" destOrd="0" presId="urn:microsoft.com/office/officeart/2009/3/layout/PieProcess"/>
    <dgm:cxn modelId="{384EDABB-0581-41C8-A36D-1121301E7966}" type="presParOf" srcId="{8153F6BE-B50F-4F99-BE8C-E81FDE6E049D}" destId="{4AC3478F-CC9F-436E-97B0-87B5793C98CB}" srcOrd="14" destOrd="0" presId="urn:microsoft.com/office/officeart/2009/3/layout/PieProcess"/>
    <dgm:cxn modelId="{1A1F0B36-A6B0-4648-BEC9-731AAA8941DA}" type="presParOf" srcId="{4AC3478F-CC9F-436E-97B0-87B5793C98CB}" destId="{B0DAAA8E-BB2C-46A7-B747-09C3177CAD85}" srcOrd="0" destOrd="0" presId="urn:microsoft.com/office/officeart/2009/3/layout/PieProcess"/>
    <dgm:cxn modelId="{CE584732-91B8-44ED-B3B8-DF0A017DB83A}" type="presParOf" srcId="{8153F6BE-B50F-4F99-BE8C-E81FDE6E049D}" destId="{03226A68-40DC-4401-8385-0398FC6A17D1}" srcOrd="15" destOrd="0" presId="urn:microsoft.com/office/officeart/2009/3/layout/PieProcess"/>
    <dgm:cxn modelId="{1DB51B6B-0A3D-4C6E-87F1-8225E17140D8}" type="presParOf" srcId="{8153F6BE-B50F-4F99-BE8C-E81FDE6E049D}" destId="{21EC0CFE-842B-40CA-824F-B36C9A06A87B}" srcOrd="16" destOrd="0" presId="urn:microsoft.com/office/officeart/2009/3/layout/PieProcess"/>
    <dgm:cxn modelId="{CCF70A40-E13A-4CD9-9B2D-2DACFC6A6D4B}" type="presParOf" srcId="{21EC0CFE-842B-40CA-824F-B36C9A06A87B}" destId="{0D4AC4BA-099E-4AFB-980B-128E73BDF474}" srcOrd="0" destOrd="0" presId="urn:microsoft.com/office/officeart/2009/3/layout/PieProcess"/>
    <dgm:cxn modelId="{8E0A5079-E401-4FD3-BF00-56C232EEA5C6}" type="presParOf" srcId="{21EC0CFE-842B-40CA-824F-B36C9A06A87B}" destId="{519A9103-B659-4F31-9D49-B4207D1C4799}" srcOrd="1" destOrd="0" presId="urn:microsoft.com/office/officeart/2009/3/layout/PieProcess"/>
    <dgm:cxn modelId="{DB358ED8-E872-466B-B1EF-1C5A99078530}" type="presParOf" srcId="{21EC0CFE-842B-40CA-824F-B36C9A06A87B}" destId="{B2C562CD-4334-4BF4-94D6-3B13F69E4909}" srcOrd="2" destOrd="0" presId="urn:microsoft.com/office/officeart/2009/3/layout/PieProcess"/>
    <dgm:cxn modelId="{585254FD-EE27-49CF-89C9-0836BE078F5E}" type="presParOf" srcId="{8153F6BE-B50F-4F99-BE8C-E81FDE6E049D}" destId="{0F72BBE5-3BE3-42D8-9D10-AAB4566493BD}" srcOrd="17" destOrd="0" presId="urn:microsoft.com/office/officeart/2009/3/layout/PieProcess"/>
    <dgm:cxn modelId="{B93A1726-1080-4CD3-8867-4DE032AF95A6}" type="presParOf" srcId="{8153F6BE-B50F-4F99-BE8C-E81FDE6E049D}" destId="{96A54CD7-6656-458F-98FA-4F12C9DE9E36}" srcOrd="18" destOrd="0" presId="urn:microsoft.com/office/officeart/2009/3/layout/PieProcess"/>
    <dgm:cxn modelId="{F6F7467E-5FFF-4B5C-AB69-E6E6476B8814}" type="presParOf" srcId="{96A54CD7-6656-458F-98FA-4F12C9DE9E36}" destId="{5349851A-BBFD-4896-BB39-1CDC1EC8BBFC}" srcOrd="0" destOrd="0" presId="urn:microsoft.com/office/officeart/2009/3/layout/Pi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F703-9102-45F1-8FD8-1F85D092992D}">
      <dsp:nvSpPr>
        <dsp:cNvPr id="0" name=""/>
        <dsp:cNvSpPr/>
      </dsp:nvSpPr>
      <dsp:spPr>
        <a:xfrm>
          <a:off x="6957" y="475344"/>
          <a:ext cx="604460" cy="604460"/>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4E4143-F5F9-4233-BD66-E2B71EDC7760}">
      <dsp:nvSpPr>
        <dsp:cNvPr id="0" name=""/>
        <dsp:cNvSpPr/>
      </dsp:nvSpPr>
      <dsp:spPr>
        <a:xfrm>
          <a:off x="67403" y="535790"/>
          <a:ext cx="483568" cy="483568"/>
        </a:xfrm>
        <a:prstGeom prst="pie">
          <a:avLst>
            <a:gd name="adj1" fmla="val 14040000"/>
            <a:gd name="adj2" fmla="val 162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157FB-1785-4614-B270-D0D906990561}">
      <dsp:nvSpPr>
        <dsp:cNvPr id="0" name=""/>
        <dsp:cNvSpPr/>
      </dsp:nvSpPr>
      <dsp:spPr>
        <a:xfrm rot="16200000">
          <a:off x="-688172" y="1835380"/>
          <a:ext cx="1752935" cy="36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March</a:t>
          </a:r>
        </a:p>
      </dsp:txBody>
      <dsp:txXfrm>
        <a:off x="-688172" y="1835380"/>
        <a:ext cx="1752935" cy="362676"/>
      </dsp:txXfrm>
    </dsp:sp>
    <dsp:sp modelId="{42C2245B-02E4-4773-8A9D-7EB353564ABA}">
      <dsp:nvSpPr>
        <dsp:cNvPr id="0" name=""/>
        <dsp:cNvSpPr/>
      </dsp:nvSpPr>
      <dsp:spPr>
        <a:xfrm>
          <a:off x="430079" y="475344"/>
          <a:ext cx="1552859" cy="24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Task 1</a:t>
          </a:r>
          <a:r>
            <a:rPr lang="en-US" sz="2000" kern="1200" dirty="0">
              <a:latin typeface="Arial" panose="020B0604020202020204" pitchFamily="34" charset="0"/>
              <a:cs typeface="Arial" panose="020B0604020202020204" pitchFamily="34" charset="0"/>
            </a:rPr>
            <a:t>. </a:t>
          </a:r>
          <a:r>
            <a:rPr lang="en-US" sz="2000" kern="1200" dirty="0">
              <a:solidFill>
                <a:schemeClr val="tx1">
                  <a:lumMod val="85000"/>
                  <a:lumOff val="15000"/>
                </a:schemeClr>
              </a:solidFill>
              <a:latin typeface="Arial" panose="020B0604020202020204" pitchFamily="34" charset="0"/>
              <a:cs typeface="Arial" panose="020B0604020202020204" pitchFamily="34" charset="0"/>
            </a:rPr>
            <a:t>Defining Tacoma’s key housing challenges </a:t>
          </a:r>
          <a:r>
            <a:rPr lang="en-US" sz="2400" kern="1200" dirty="0">
              <a:solidFill>
                <a:schemeClr val="tx1">
                  <a:lumMod val="85000"/>
                  <a:lumOff val="15000"/>
                </a:schemeClr>
              </a:solidFill>
              <a:latin typeface="Arial" panose="020B0604020202020204" pitchFamily="34" charset="0"/>
              <a:cs typeface="Arial" panose="020B0604020202020204" pitchFamily="34" charset="0"/>
            </a:rPr>
            <a:t/>
          </a:r>
          <a:br>
            <a:rPr lang="en-US" sz="2400" kern="1200" dirty="0">
              <a:solidFill>
                <a:schemeClr val="tx1">
                  <a:lumMod val="85000"/>
                  <a:lumOff val="15000"/>
                </a:schemeClr>
              </a:solidFill>
              <a:latin typeface="Arial" panose="020B0604020202020204" pitchFamily="34" charset="0"/>
              <a:cs typeface="Arial" panose="020B0604020202020204" pitchFamily="34" charset="0"/>
            </a:rPr>
          </a:br>
          <a:endParaRPr lang="en-US" sz="2400" kern="1200" dirty="0">
            <a:solidFill>
              <a:schemeClr val="tx1">
                <a:lumMod val="85000"/>
                <a:lumOff val="15000"/>
              </a:schemeClr>
            </a:solidFill>
            <a:latin typeface="Arial" panose="020B0604020202020204" pitchFamily="34" charset="0"/>
            <a:cs typeface="Arial" panose="020B0604020202020204" pitchFamily="34" charset="0"/>
          </a:endParaRPr>
        </a:p>
      </dsp:txBody>
      <dsp:txXfrm>
        <a:off x="430079" y="475344"/>
        <a:ext cx="1552859" cy="2417842"/>
      </dsp:txXfrm>
    </dsp:sp>
    <dsp:sp modelId="{27EE666C-45D5-487C-A981-DB27ED64F032}">
      <dsp:nvSpPr>
        <dsp:cNvPr id="0" name=""/>
        <dsp:cNvSpPr/>
      </dsp:nvSpPr>
      <dsp:spPr>
        <a:xfrm>
          <a:off x="2303720" y="475344"/>
          <a:ext cx="604460" cy="604460"/>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1E93A1-0378-4736-AF25-D80F5C434EF3}">
      <dsp:nvSpPr>
        <dsp:cNvPr id="0" name=""/>
        <dsp:cNvSpPr/>
      </dsp:nvSpPr>
      <dsp:spPr>
        <a:xfrm>
          <a:off x="2364166" y="535790"/>
          <a:ext cx="483568" cy="483568"/>
        </a:xfrm>
        <a:prstGeom prst="pie">
          <a:avLst>
            <a:gd name="adj1" fmla="val 11880000"/>
            <a:gd name="adj2" fmla="val 16200000"/>
          </a:avLst>
        </a:prstGeom>
        <a:solidFill>
          <a:schemeClr val="accent5">
            <a:hueOff val="-1838336"/>
            <a:satOff val="-2557"/>
            <a:lumOff val="-981"/>
            <a:alphaOff val="0"/>
          </a:schemeClr>
        </a:solidFill>
        <a:ln w="12700" cap="flat" cmpd="sng" algn="ctr">
          <a:solidFill>
            <a:schemeClr val="accent5">
              <a:hueOff val="-1838336"/>
              <a:satOff val="-2557"/>
              <a:lumOff val="-9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E9AFCB-5D87-4BC0-8FD8-FE1CF11BEC98}">
      <dsp:nvSpPr>
        <dsp:cNvPr id="0" name=""/>
        <dsp:cNvSpPr/>
      </dsp:nvSpPr>
      <dsp:spPr>
        <a:xfrm rot="16200000">
          <a:off x="1608591" y="1835380"/>
          <a:ext cx="1752935" cy="36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March-April</a:t>
          </a:r>
        </a:p>
      </dsp:txBody>
      <dsp:txXfrm>
        <a:off x="1608591" y="1835380"/>
        <a:ext cx="1752935" cy="362676"/>
      </dsp:txXfrm>
    </dsp:sp>
    <dsp:sp modelId="{44B42068-16CA-435F-9335-40E0C2041FFD}">
      <dsp:nvSpPr>
        <dsp:cNvPr id="0" name=""/>
        <dsp:cNvSpPr/>
      </dsp:nvSpPr>
      <dsp:spPr>
        <a:xfrm>
          <a:off x="2726843" y="475344"/>
          <a:ext cx="1376948" cy="24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Task 2.</a:t>
          </a:r>
          <a:r>
            <a:rPr lang="en-US" sz="2000" kern="1200" dirty="0">
              <a:latin typeface="Arial" panose="020B0604020202020204" pitchFamily="34" charset="0"/>
              <a:cs typeface="Arial" panose="020B0604020202020204" pitchFamily="34" charset="0"/>
            </a:rPr>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Identifying and aligning actions </a:t>
          </a:r>
        </a:p>
      </dsp:txBody>
      <dsp:txXfrm>
        <a:off x="2726843" y="475344"/>
        <a:ext cx="1376948" cy="2417842"/>
      </dsp:txXfrm>
    </dsp:sp>
    <dsp:sp modelId="{55A9DE34-2051-45AF-824F-7EB5651CF089}">
      <dsp:nvSpPr>
        <dsp:cNvPr id="0" name=""/>
        <dsp:cNvSpPr/>
      </dsp:nvSpPr>
      <dsp:spPr>
        <a:xfrm>
          <a:off x="4424574" y="475344"/>
          <a:ext cx="604460" cy="604460"/>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00C4C0-0E0E-4B88-97E4-EA9073ED40BF}">
      <dsp:nvSpPr>
        <dsp:cNvPr id="0" name=""/>
        <dsp:cNvSpPr/>
      </dsp:nvSpPr>
      <dsp:spPr>
        <a:xfrm>
          <a:off x="4485020" y="535790"/>
          <a:ext cx="483568" cy="483568"/>
        </a:xfrm>
        <a:prstGeom prst="pie">
          <a:avLst>
            <a:gd name="adj1" fmla="val 9720000"/>
            <a:gd name="adj2" fmla="val 16200000"/>
          </a:avLst>
        </a:prstGeom>
        <a:solidFill>
          <a:schemeClr val="accent5">
            <a:hueOff val="-3676672"/>
            <a:satOff val="-5114"/>
            <a:lumOff val="-1961"/>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02221A-D0D3-4A53-BFB6-2E2CDE438C4A}">
      <dsp:nvSpPr>
        <dsp:cNvPr id="0" name=""/>
        <dsp:cNvSpPr/>
      </dsp:nvSpPr>
      <dsp:spPr>
        <a:xfrm rot="16200000">
          <a:off x="3729444" y="1835380"/>
          <a:ext cx="1752935" cy="36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April-May</a:t>
          </a:r>
        </a:p>
      </dsp:txBody>
      <dsp:txXfrm>
        <a:off x="3729444" y="1835380"/>
        <a:ext cx="1752935" cy="362676"/>
      </dsp:txXfrm>
    </dsp:sp>
    <dsp:sp modelId="{242121E7-5EC2-4015-813C-E04DCCDD61AF}">
      <dsp:nvSpPr>
        <dsp:cNvPr id="0" name=""/>
        <dsp:cNvSpPr/>
      </dsp:nvSpPr>
      <dsp:spPr>
        <a:xfrm>
          <a:off x="4847696" y="475344"/>
          <a:ext cx="1394671" cy="24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Task 3.</a:t>
          </a:r>
          <a:r>
            <a:rPr lang="en-US" sz="2000" kern="1200" dirty="0">
              <a:latin typeface="Arial" panose="020B0604020202020204" pitchFamily="34" charset="0"/>
              <a:cs typeface="Arial" panose="020B0604020202020204" pitchFamily="34" charset="0"/>
            </a:rPr>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Evaluating actions using evaluation tool</a:t>
          </a:r>
        </a:p>
      </dsp:txBody>
      <dsp:txXfrm>
        <a:off x="4847696" y="475344"/>
        <a:ext cx="1394671" cy="2417842"/>
      </dsp:txXfrm>
    </dsp:sp>
    <dsp:sp modelId="{A138CA45-3406-4873-A933-47462ACFEC8A}">
      <dsp:nvSpPr>
        <dsp:cNvPr id="0" name=""/>
        <dsp:cNvSpPr/>
      </dsp:nvSpPr>
      <dsp:spPr>
        <a:xfrm>
          <a:off x="6563150" y="475344"/>
          <a:ext cx="604460" cy="604460"/>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C77E91-F7F2-465A-9D96-157583B49EE3}">
      <dsp:nvSpPr>
        <dsp:cNvPr id="0" name=""/>
        <dsp:cNvSpPr/>
      </dsp:nvSpPr>
      <dsp:spPr>
        <a:xfrm>
          <a:off x="6623596" y="535790"/>
          <a:ext cx="483568" cy="483568"/>
        </a:xfrm>
        <a:prstGeom prst="pie">
          <a:avLst>
            <a:gd name="adj1" fmla="val 7560000"/>
            <a:gd name="adj2" fmla="val 16200000"/>
          </a:avLst>
        </a:prstGeom>
        <a:solidFill>
          <a:schemeClr val="accent5">
            <a:hueOff val="-5515009"/>
            <a:satOff val="-7671"/>
            <a:lumOff val="-2942"/>
            <a:alphaOff val="0"/>
          </a:schemeClr>
        </a:solidFill>
        <a:ln w="12700" cap="flat" cmpd="sng" algn="ctr">
          <a:solidFill>
            <a:schemeClr val="accent5">
              <a:hueOff val="-5515009"/>
              <a:satOff val="-7671"/>
              <a:lumOff val="-29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1DCADE-CBEF-4AF5-BDFE-A5825F4FF78A}">
      <dsp:nvSpPr>
        <dsp:cNvPr id="0" name=""/>
        <dsp:cNvSpPr/>
      </dsp:nvSpPr>
      <dsp:spPr>
        <a:xfrm rot="16200000">
          <a:off x="5868021" y="1835380"/>
          <a:ext cx="1752935" cy="36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May-July</a:t>
          </a:r>
        </a:p>
      </dsp:txBody>
      <dsp:txXfrm>
        <a:off x="5868021" y="1835380"/>
        <a:ext cx="1752935" cy="362676"/>
      </dsp:txXfrm>
    </dsp:sp>
    <dsp:sp modelId="{B0DAAA8E-BB2C-46A7-B747-09C3177CAD85}">
      <dsp:nvSpPr>
        <dsp:cNvPr id="0" name=""/>
        <dsp:cNvSpPr/>
      </dsp:nvSpPr>
      <dsp:spPr>
        <a:xfrm>
          <a:off x="6986273" y="475344"/>
          <a:ext cx="1338118" cy="24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Task 4.</a:t>
          </a:r>
          <a:r>
            <a:rPr lang="en-US" sz="2000" kern="1200" dirty="0">
              <a:latin typeface="Arial" panose="020B0604020202020204" pitchFamily="34" charset="0"/>
              <a:cs typeface="Arial" panose="020B0604020202020204" pitchFamily="34" charset="0"/>
            </a:rPr>
            <a:t> Refining &amp; prioritizing actions</a:t>
          </a:r>
        </a:p>
        <a:p>
          <a:pPr lvl="0" algn="l"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Developing draft action strategy</a:t>
          </a:r>
        </a:p>
      </dsp:txBody>
      <dsp:txXfrm>
        <a:off x="6986273" y="475344"/>
        <a:ext cx="1338118" cy="2417842"/>
      </dsp:txXfrm>
    </dsp:sp>
    <dsp:sp modelId="{0D4AC4BA-099E-4AFB-980B-128E73BDF474}">
      <dsp:nvSpPr>
        <dsp:cNvPr id="0" name=""/>
        <dsp:cNvSpPr/>
      </dsp:nvSpPr>
      <dsp:spPr>
        <a:xfrm>
          <a:off x="8645173" y="475344"/>
          <a:ext cx="604460" cy="604460"/>
        </a:xfrm>
        <a:prstGeom prst="chord">
          <a:avLst>
            <a:gd name="adj1" fmla="val 4800000"/>
            <a:gd name="adj2" fmla="val 1680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A9103-B659-4F31-9D49-B4207D1C4799}">
      <dsp:nvSpPr>
        <dsp:cNvPr id="0" name=""/>
        <dsp:cNvSpPr/>
      </dsp:nvSpPr>
      <dsp:spPr>
        <a:xfrm>
          <a:off x="8705619" y="535790"/>
          <a:ext cx="483568" cy="483568"/>
        </a:xfrm>
        <a:prstGeom prst="pie">
          <a:avLst>
            <a:gd name="adj1" fmla="val 5400000"/>
            <a:gd name="adj2" fmla="val 16200000"/>
          </a:avLst>
        </a:prstGeom>
        <a:solidFill>
          <a:schemeClr val="accent5">
            <a:hueOff val="-7353344"/>
            <a:satOff val="-10228"/>
            <a:lumOff val="-3922"/>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562CD-4334-4BF4-94D6-3B13F69E4909}">
      <dsp:nvSpPr>
        <dsp:cNvPr id="0" name=""/>
        <dsp:cNvSpPr/>
      </dsp:nvSpPr>
      <dsp:spPr>
        <a:xfrm rot="16200000">
          <a:off x="7950044" y="1835380"/>
          <a:ext cx="1752935" cy="3626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r" defTabSz="1111250">
            <a:lnSpc>
              <a:spcPct val="90000"/>
            </a:lnSpc>
            <a:spcBef>
              <a:spcPct val="0"/>
            </a:spcBef>
            <a:spcAft>
              <a:spcPct val="35000"/>
            </a:spcAft>
          </a:pPr>
          <a:r>
            <a:rPr lang="en-US" sz="2500" kern="1200" dirty="0">
              <a:latin typeface="Arial" panose="020B0604020202020204" pitchFamily="34" charset="0"/>
              <a:cs typeface="Arial" panose="020B0604020202020204" pitchFamily="34" charset="0"/>
            </a:rPr>
            <a:t>August-Sept</a:t>
          </a:r>
        </a:p>
      </dsp:txBody>
      <dsp:txXfrm>
        <a:off x="7950044" y="1835380"/>
        <a:ext cx="1752935" cy="362676"/>
      </dsp:txXfrm>
    </dsp:sp>
    <dsp:sp modelId="{5349851A-BBFD-4896-BB39-1CDC1EC8BBFC}">
      <dsp:nvSpPr>
        <dsp:cNvPr id="0" name=""/>
        <dsp:cNvSpPr/>
      </dsp:nvSpPr>
      <dsp:spPr>
        <a:xfrm>
          <a:off x="9068296" y="475344"/>
          <a:ext cx="1440344" cy="2417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l" defTabSz="889000">
            <a:lnSpc>
              <a:spcPct val="90000"/>
            </a:lnSpc>
            <a:spcBef>
              <a:spcPct val="0"/>
            </a:spcBef>
            <a:spcAft>
              <a:spcPct val="35000"/>
            </a:spcAft>
          </a:pPr>
          <a:r>
            <a:rPr lang="en-US" sz="2000" b="1" kern="1200" dirty="0">
              <a:latin typeface="Arial" panose="020B0604020202020204" pitchFamily="34" charset="0"/>
              <a:cs typeface="Arial" panose="020B0604020202020204" pitchFamily="34" charset="0"/>
            </a:rPr>
            <a:t>Task 5. </a:t>
          </a:r>
          <a:r>
            <a:rPr lang="en-US" sz="2000" kern="1200" dirty="0">
              <a:latin typeface="Arial" panose="020B0604020202020204" pitchFamily="34" charset="0"/>
              <a:cs typeface="Arial" panose="020B0604020202020204" pitchFamily="34" charset="0"/>
            </a:rPr>
            <a:t>Delivering the </a:t>
          </a:r>
          <a:r>
            <a:rPr lang="en-US" sz="2000" i="1" kern="1200" dirty="0">
              <a:latin typeface="Arial" panose="020B0604020202020204" pitchFamily="34" charset="0"/>
              <a:cs typeface="Arial" panose="020B0604020202020204" pitchFamily="34" charset="0"/>
            </a:rPr>
            <a:t>Affordable Housing Action Strategy</a:t>
          </a:r>
          <a:endParaRPr lang="en-US" sz="2000" kern="1200" dirty="0">
            <a:latin typeface="Arial" panose="020B0604020202020204" pitchFamily="34" charset="0"/>
            <a:cs typeface="Arial" panose="020B0604020202020204" pitchFamily="34" charset="0"/>
          </a:endParaRPr>
        </a:p>
      </dsp:txBody>
      <dsp:txXfrm>
        <a:off x="9068296" y="475344"/>
        <a:ext cx="1440344" cy="2417842"/>
      </dsp:txXfrm>
    </dsp:sp>
  </dsp:spTree>
</dsp:drawing>
</file>

<file path=ppt/diagrams/layout1.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DE83DF68-2610-45F1-945A-21D86384AB6B}" type="datetimeFigureOut">
              <a:rPr lang="en-US"/>
              <a:pPr>
                <a:defRPr/>
              </a:pPr>
              <a:t>10/30/2018</a:t>
            </a:fld>
            <a:endParaRPr lang="en-US"/>
          </a:p>
        </p:txBody>
      </p:sp>
      <p:sp>
        <p:nvSpPr>
          <p:cNvPr id="4" name="Footer Placeholder 3">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2C276FB-654B-46D0-9A70-F0CC30B45240}"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6A1C8002-AB39-423D-A86D-F3C9CC1A8591}" type="datetimeFigureOut">
              <a:rPr lang="ru-RU"/>
              <a:pPr>
                <a:defRPr/>
              </a:pPr>
              <a:t>30.10.2018</a:t>
            </a:fld>
            <a:endParaRPr lang="ru-RU" dirty="0"/>
          </a:p>
        </p:txBody>
      </p:sp>
      <p:sp>
        <p:nvSpPr>
          <p:cNvPr id="4" name="Образ слайда 3">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ru-RU" noProof="0" dirty="0"/>
          </a:p>
        </p:txBody>
      </p:sp>
      <p:sp>
        <p:nvSpPr>
          <p:cNvPr id="5" name="Заметки 4">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a:extLst/>
          </p:cNvPr>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C5E7AF94-58FF-492D-B8CA-173046A4EE8B}" type="slidenum">
              <a:rPr lang="ru-RU" altLang="en-US"/>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p:cNvPr>
          <p:cNvSpPr>
            <a:spLocks noGrp="1"/>
          </p:cNvSpPr>
          <p:nvPr>
            <p:ph type="body" idx="1"/>
          </p:nvPr>
        </p:nvSpPr>
        <p:spPr/>
        <p:txBody>
          <a:bodyPr/>
          <a:lstStyle/>
          <a:p>
            <a:pPr>
              <a:defRPr/>
            </a:pPr>
            <a:r>
              <a:rPr lang="en-US" sz="4100" b="1" dirty="0"/>
              <a:t>Template Read-Me</a:t>
            </a:r>
          </a:p>
          <a:p>
            <a:pPr marL="174708" indent="-174708">
              <a:buFont typeface="Arial" panose="020B0604020202020204" pitchFamily="34" charset="0"/>
              <a:buChar char="•"/>
              <a:defRPr/>
            </a:pPr>
            <a:r>
              <a:rPr lang="en-US" dirty="0"/>
              <a:t>Do not insert animations or slide transitions into your presentation.</a:t>
            </a:r>
          </a:p>
          <a:p>
            <a:pPr marL="174708" indent="-174708">
              <a:buFont typeface="Arial" panose="020B0604020202020204" pitchFamily="34" charset="0"/>
              <a:buChar char="•"/>
              <a:defRPr/>
            </a:pPr>
            <a:r>
              <a:rPr lang="en-US" dirty="0"/>
              <a:t>Use only sans serif fonts (i.e.: Arial, Tahoma, Helvetica).</a:t>
            </a:r>
          </a:p>
          <a:p>
            <a:pPr marL="174708" indent="-174708">
              <a:buFont typeface="Arial" panose="020B0604020202020204" pitchFamily="34" charset="0"/>
              <a:buChar char="•"/>
              <a:defRPr/>
            </a:pPr>
            <a:r>
              <a:rPr lang="en-US" dirty="0"/>
              <a:t>Fonts must be between 24 points and 32 points in size. The minimum point size allowed is 18. </a:t>
            </a:r>
          </a:p>
          <a:p>
            <a:pPr marL="174708" indent="-174708">
              <a:buFont typeface="Arial" panose="020B0604020202020204" pitchFamily="34" charset="0"/>
              <a:buChar char="•"/>
              <a:defRPr/>
            </a:pPr>
            <a:r>
              <a:rPr lang="en-US" dirty="0"/>
              <a:t>Avoid having too much text. </a:t>
            </a:r>
          </a:p>
          <a:p>
            <a:pPr marL="174708" indent="-174708">
              <a:buFont typeface="Arial" panose="020B0604020202020204" pitchFamily="34" charset="0"/>
              <a:buChar char="•"/>
              <a:defRPr/>
            </a:pPr>
            <a:r>
              <a:rPr lang="en-US" dirty="0"/>
              <a:t>If the text flows outside the safe title area, split the information into two or more slides.</a:t>
            </a:r>
          </a:p>
          <a:p>
            <a:pPr marL="174708" indent="-174708">
              <a:buFont typeface="Arial" panose="020B0604020202020204" pitchFamily="34" charset="0"/>
              <a:buChar char="•"/>
              <a:defRPr/>
            </a:pPr>
            <a:r>
              <a:rPr lang="en-US" dirty="0"/>
              <a:t>Pictures with white backgrounds should be toned down by right clicking the mouse on the picture, then selecting Format Picture, lower the brightness by 10%.</a:t>
            </a:r>
          </a:p>
          <a:p>
            <a:pPr marL="174708" indent="-174708">
              <a:buFont typeface="Arial" panose="020B0604020202020204" pitchFamily="34" charset="0"/>
              <a:buChar char="•"/>
              <a:defRPr/>
            </a:pPr>
            <a:r>
              <a:rPr lang="en-US" dirty="0"/>
              <a:t>Ensure graphics (pictures, charts) are high resolution so they can be easily viewed on screen.</a:t>
            </a:r>
          </a:p>
          <a:p>
            <a:pPr>
              <a:defRPr/>
            </a:pPr>
            <a:endParaRPr lang="en-US" dirty="0"/>
          </a:p>
          <a:p>
            <a:pPr marL="174708" indent="-174708">
              <a:spcBef>
                <a:spcPct val="20000"/>
              </a:spcBef>
              <a:buFont typeface="Arial" panose="020B0604020202020204" pitchFamily="34" charset="0"/>
              <a:buChar char="•"/>
              <a:defRPr/>
            </a:pPr>
            <a:r>
              <a:rPr lang="en-US" kern="0" dirty="0"/>
              <a:t>The </a:t>
            </a:r>
            <a:r>
              <a:rPr lang="en-US" b="1" kern="0" dirty="0"/>
              <a:t>Safe Area</a:t>
            </a:r>
            <a:r>
              <a:rPr lang="en-US" kern="0" dirty="0"/>
              <a:t> grid lines that you see on the background should be removed when your presentation is completely formatted.</a:t>
            </a:r>
          </a:p>
          <a:p>
            <a:pPr marL="174708" indent="-174708">
              <a:spcBef>
                <a:spcPct val="20000"/>
              </a:spcBef>
              <a:buFont typeface="Arial" panose="020B0604020202020204" pitchFamily="34" charset="0"/>
              <a:buChar char="•"/>
              <a:defRPr/>
            </a:pPr>
            <a:r>
              <a:rPr lang="en-US" kern="0" dirty="0"/>
              <a:t>To remove the grid lines: Select the </a:t>
            </a:r>
            <a:r>
              <a:rPr lang="en-US" b="1" kern="0" dirty="0"/>
              <a:t>View</a:t>
            </a:r>
            <a:r>
              <a:rPr lang="en-US" kern="0" dirty="0"/>
              <a:t> tab. On the left side of the upper tool bar, click on </a:t>
            </a:r>
            <a:r>
              <a:rPr lang="en-US" b="1" kern="0" dirty="0"/>
              <a:t>Slide Master</a:t>
            </a:r>
            <a:r>
              <a:rPr lang="en-US" kern="0" dirty="0"/>
              <a:t>. Select the top most slide in the list.  </a:t>
            </a:r>
            <a:r>
              <a:rPr lang="en-US" i="1" kern="0" dirty="0"/>
              <a:t>(You may need to scroll)</a:t>
            </a:r>
            <a:endParaRPr lang="en-US" kern="0" dirty="0"/>
          </a:p>
          <a:p>
            <a:pPr marL="174708" indent="-174708">
              <a:spcBef>
                <a:spcPct val="20000"/>
              </a:spcBef>
              <a:buFont typeface="Arial" panose="020B0604020202020204" pitchFamily="34" charset="0"/>
              <a:buChar char="•"/>
              <a:defRPr/>
            </a:pPr>
            <a:r>
              <a:rPr lang="en-US" kern="0" dirty="0"/>
              <a:t>To select the </a:t>
            </a:r>
            <a:r>
              <a:rPr lang="en-US" b="1" kern="0" dirty="0"/>
              <a:t>Safe Area </a:t>
            </a:r>
            <a:r>
              <a:rPr lang="en-US" kern="0" dirty="0"/>
              <a:t>we suggest clicking on the upper left corner of the object.  Once it highlights, press delete.  Save your presentation.</a:t>
            </a:r>
          </a:p>
          <a:p>
            <a:pPr marL="174708" indent="-174708">
              <a:spcBef>
                <a:spcPct val="20000"/>
              </a:spcBef>
              <a:buFont typeface="Arial" panose="020B0604020202020204" pitchFamily="34" charset="0"/>
              <a:buChar char="•"/>
              <a:defRPr/>
            </a:pPr>
            <a:r>
              <a:rPr lang="en-US" dirty="0"/>
              <a:t>Alternatively you may hide the </a:t>
            </a:r>
            <a:r>
              <a:rPr lang="en-US" b="1" dirty="0"/>
              <a:t>Safe Area</a:t>
            </a:r>
            <a:r>
              <a:rPr lang="en-US" dirty="0"/>
              <a:t> by clicking </a:t>
            </a:r>
            <a:r>
              <a:rPr lang="en-US" b="1" dirty="0"/>
              <a:t>Hide Background Graphics </a:t>
            </a:r>
            <a:r>
              <a:rPr lang="en-US" dirty="0"/>
              <a:t>in the </a:t>
            </a:r>
            <a:r>
              <a:rPr lang="en-US" b="1" dirty="0"/>
              <a:t>Design</a:t>
            </a:r>
            <a:r>
              <a:rPr lang="en-US" dirty="0"/>
              <a:t> tab for each slide in your presentation.  </a:t>
            </a:r>
            <a:r>
              <a:rPr lang="en-US" i="1" dirty="0"/>
              <a:t>(However, make sure this action does not also affect other graphics you have added to your presentation.)</a:t>
            </a:r>
          </a:p>
          <a:p>
            <a:pPr marL="174708" indent="-174708">
              <a:spcBef>
                <a:spcPct val="20000"/>
              </a:spcBef>
              <a:buFont typeface="Arial" panose="020B0604020202020204" pitchFamily="34" charset="0"/>
              <a:buChar char="•"/>
              <a:defRPr/>
            </a:pPr>
            <a:endParaRPr lang="en-US" i="1" dirty="0"/>
          </a:p>
          <a:p>
            <a:pPr>
              <a:spcBef>
                <a:spcPct val="20000"/>
              </a:spcBef>
              <a:buFont typeface="Arial" panose="020B0604020202020204" pitchFamily="34" charset="0"/>
              <a:buNone/>
              <a:defRPr/>
            </a:pPr>
            <a:endParaRPr lang="en-US" i="1" dirty="0"/>
          </a:p>
          <a:p>
            <a:pPr marL="174708" indent="-174708">
              <a:buFont typeface="Arial" panose="020B0604020202020204" pitchFamily="34" charset="0"/>
              <a:buChar char="•"/>
              <a:defRPr/>
            </a:pPr>
            <a:endParaRPr lang="en-US" dirty="0"/>
          </a:p>
          <a:p>
            <a:pPr>
              <a:defRPr/>
            </a:pPr>
            <a:endParaRPr lang="en-US" dirty="0"/>
          </a:p>
          <a:p>
            <a:pPr>
              <a:defRPr/>
            </a:pPr>
            <a:endParaRPr lang="en-US"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8FE5ED30-B192-4393-BFE7-28CED757B6BA}" type="slidenum">
              <a:rPr lang="ru-RU" altLang="en-US">
                <a:latin typeface="Calibri" panose="020F0502020204030204" pitchFamily="34" charset="0"/>
              </a:rPr>
              <a:pPr/>
              <a:t>1</a:t>
            </a:fld>
            <a:endParaRPr lang="ru-RU"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7AF94-58FF-492D-B8CA-173046A4EE8B}" type="slidenum">
              <a:rPr lang="ru-RU" altLang="en-US" smtClean="0"/>
              <a:pPr/>
              <a:t>15</a:t>
            </a:fld>
            <a:endParaRPr lang="ru-RU" altLang="en-US"/>
          </a:p>
        </p:txBody>
      </p:sp>
    </p:spTree>
    <p:extLst>
      <p:ext uri="{BB962C8B-B14F-4D97-AF65-F5344CB8AC3E}">
        <p14:creationId xmlns:p14="http://schemas.microsoft.com/office/powerpoint/2010/main" val="83559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D39AC722-EF29-4817-90F5-F5ADF4A90B27}" type="slidenum">
              <a:rPr lang="ru-RU" altLang="en-US">
                <a:latin typeface="Calibri" panose="020F0502020204030204" pitchFamily="34" charset="0"/>
              </a:rPr>
              <a:pPr/>
              <a:t>3</a:t>
            </a:fld>
            <a:endParaRPr lang="ru-RU"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946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E632EFB7-C5E7-4DA8-847F-A2EACB57C9B3}" type="slidenum">
              <a:rPr lang="ru-RU" altLang="en-US">
                <a:latin typeface="Calibri" panose="020F0502020204030204" pitchFamily="34" charset="0"/>
              </a:rPr>
              <a:pPr/>
              <a:t>4</a:t>
            </a:fld>
            <a:endParaRPr lang="ru-RU"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7AF94-58FF-492D-B8CA-173046A4EE8B}" type="slidenum">
              <a:rPr lang="ru-RU" altLang="en-US" smtClean="0"/>
              <a:pPr/>
              <a:t>8</a:t>
            </a:fld>
            <a:endParaRPr lang="ru-RU" altLang="en-US"/>
          </a:p>
        </p:txBody>
      </p:sp>
    </p:spTree>
    <p:extLst>
      <p:ext uri="{BB962C8B-B14F-4D97-AF65-F5344CB8AC3E}">
        <p14:creationId xmlns:p14="http://schemas.microsoft.com/office/powerpoint/2010/main" val="1260692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7AF94-58FF-492D-B8CA-173046A4EE8B}" type="slidenum">
              <a:rPr lang="ru-RU" altLang="en-US" smtClean="0"/>
              <a:pPr/>
              <a:t>9</a:t>
            </a:fld>
            <a:endParaRPr lang="ru-RU" altLang="en-US"/>
          </a:p>
        </p:txBody>
      </p:sp>
    </p:spTree>
    <p:extLst>
      <p:ext uri="{BB962C8B-B14F-4D97-AF65-F5344CB8AC3E}">
        <p14:creationId xmlns:p14="http://schemas.microsoft.com/office/powerpoint/2010/main" val="4198173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7AF94-58FF-492D-B8CA-173046A4EE8B}" type="slidenum">
              <a:rPr lang="ru-RU" altLang="en-US" smtClean="0"/>
              <a:pPr/>
              <a:t>10</a:t>
            </a:fld>
            <a:endParaRPr lang="ru-RU" altLang="en-US"/>
          </a:p>
        </p:txBody>
      </p:sp>
    </p:spTree>
    <p:extLst>
      <p:ext uri="{BB962C8B-B14F-4D97-AF65-F5344CB8AC3E}">
        <p14:creationId xmlns:p14="http://schemas.microsoft.com/office/powerpoint/2010/main" val="352723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Focus of dashboard are proposed updates to the City’s Inclusionary Zoning and Multi-Family Property Tax Exemption programs</a:t>
            </a:r>
          </a:p>
          <a:p>
            <a:pPr marL="171450" indent="-171450">
              <a:buFontTx/>
              <a:buChar char="•"/>
            </a:pPr>
            <a:r>
              <a:rPr lang="en-US" altLang="en-US" smtClean="0"/>
              <a:t>This tool is designed to see how to best harness the city’s growing market strength to produce new income-restricted units. </a:t>
            </a:r>
          </a:p>
          <a:p>
            <a:pPr marL="171450" indent="-171450">
              <a:buFontTx/>
              <a:buChar char="•"/>
            </a:pPr>
            <a:r>
              <a:rPr lang="en-US" altLang="en-US" smtClean="0"/>
              <a:t>It allows the City and other external users to test the potential impact to affordable housing production of various regulatory changes (i.e. increases in allowable building heights, reduction in parking requirements, varying levels of affordability requirements) in addition to changes in market conditions and growth assumptions.</a:t>
            </a:r>
          </a:p>
          <a:p>
            <a:pPr marL="171450" indent="-171450">
              <a:buFontTx/>
              <a:buChar char="•"/>
            </a:pPr>
            <a:r>
              <a:rPr lang="en-US" altLang="en-US" smtClean="0"/>
              <a:t>The tool will then determine expected outcomes in various parts of the city based on key assumptions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2DD5BB1F-4676-4BC7-A50C-24E70A0BCB52}" type="slidenum">
              <a:rPr lang="ru-RU" altLang="en-US">
                <a:latin typeface="Calibri" panose="020F0502020204030204" pitchFamily="34" charset="0"/>
              </a:rPr>
              <a:pPr/>
              <a:t>11</a:t>
            </a:fld>
            <a:endParaRPr lang="ru-RU"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US" altLang="en-US" smtClean="0"/>
              <a:t>Preservation ordinance allows for advanced notification of currently restricted affordable units that may convert to market rate units. Allows the City to possibly intervene in that change to preserve the affordable units long term</a:t>
            </a:r>
          </a:p>
          <a:p>
            <a:pPr marL="171450" indent="-171450">
              <a:buFontTx/>
              <a:buChar char="•"/>
            </a:pPr>
            <a:r>
              <a:rPr lang="en-US" altLang="en-US" smtClean="0"/>
              <a:t>Local tax relief: Could help homeowners lower their overall housing costs to allow them to keep their homes.  </a:t>
            </a: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51521952-4670-4B77-B202-92D527C6B36E}" type="slidenum">
              <a:rPr lang="ru-RU" altLang="en-US">
                <a:latin typeface="Calibri" panose="020F0502020204030204" pitchFamily="34" charset="0"/>
              </a:rPr>
              <a:pPr/>
              <a:t>13</a:t>
            </a:fld>
            <a:endParaRPr lang="ru-RU"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10-year funding targets</a:t>
            </a:r>
          </a:p>
          <a:p>
            <a:endParaRPr lang="en-US" altLang="en-US" smtClean="0"/>
          </a:p>
          <a:p>
            <a:r>
              <a:rPr lang="en-US" altLang="en-US" smtClean="0"/>
              <a:t>Support from city and partners</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2C710BB2-1262-4D04-ADD9-9A72ED5FFA40}" type="slidenum">
              <a:rPr lang="ru-RU" altLang="en-US">
                <a:latin typeface="Calibri" panose="020F0502020204030204" pitchFamily="34" charset="0"/>
              </a:rPr>
              <a:pPr/>
              <a:t>14</a:t>
            </a:fld>
            <a:endParaRPr lang="ru-RU"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Image">
    <p:spTree>
      <p:nvGrpSpPr>
        <p:cNvPr id="1" name=""/>
        <p:cNvGrpSpPr/>
        <p:nvPr/>
      </p:nvGrpSpPr>
      <p:grpSpPr>
        <a:xfrm>
          <a:off x="0" y="0"/>
          <a:ext cx="0" cy="0"/>
          <a:chOff x="0" y="0"/>
          <a:chExt cx="0" cy="0"/>
        </a:xfrm>
      </p:grpSpPr>
      <p:sp>
        <p:nvSpPr>
          <p:cNvPr id="2" name="Прямоугольник 1">
            <a:extLst/>
          </p:cNvPr>
          <p:cNvSpPr/>
          <p:nvPr userDrawn="1"/>
        </p:nvSpPr>
        <p:spPr>
          <a:xfrm>
            <a:off x="-19050" y="1962150"/>
            <a:ext cx="12211050" cy="4953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 name="Прямоугольник 8">
            <a:extLst/>
          </p:cNvPr>
          <p:cNvSpPr/>
          <p:nvPr userDrawn="1"/>
        </p:nvSpPr>
        <p:spPr>
          <a:xfrm>
            <a:off x="-19050" y="0"/>
            <a:ext cx="12211050" cy="4438650"/>
          </a:xfrm>
          <a:custGeom>
            <a:avLst/>
            <a:gdLst>
              <a:gd name="connsiteX0" fmla="*/ 0 w 12192000"/>
              <a:gd name="connsiteY0" fmla="*/ 0 h 4133850"/>
              <a:gd name="connsiteX1" fmla="*/ 12192000 w 12192000"/>
              <a:gd name="connsiteY1" fmla="*/ 0 h 4133850"/>
              <a:gd name="connsiteX2" fmla="*/ 12192000 w 12192000"/>
              <a:gd name="connsiteY2" fmla="*/ 4133850 h 4133850"/>
              <a:gd name="connsiteX3" fmla="*/ 0 w 12192000"/>
              <a:gd name="connsiteY3" fmla="*/ 4133850 h 4133850"/>
              <a:gd name="connsiteX4" fmla="*/ 0 w 12192000"/>
              <a:gd name="connsiteY4" fmla="*/ 0 h 4133850"/>
              <a:gd name="connsiteX0" fmla="*/ 19050 w 12211050"/>
              <a:gd name="connsiteY0" fmla="*/ 0 h 4133850"/>
              <a:gd name="connsiteX1" fmla="*/ 12211050 w 12211050"/>
              <a:gd name="connsiteY1" fmla="*/ 0 h 4133850"/>
              <a:gd name="connsiteX2" fmla="*/ 12211050 w 12211050"/>
              <a:gd name="connsiteY2" fmla="*/ 4133850 h 4133850"/>
              <a:gd name="connsiteX3" fmla="*/ 0 w 12211050"/>
              <a:gd name="connsiteY3" fmla="*/ 3219450 h 4133850"/>
              <a:gd name="connsiteX4" fmla="*/ 19050 w 12211050"/>
              <a:gd name="connsiteY4" fmla="*/ 0 h 4133850"/>
              <a:gd name="connsiteX0" fmla="*/ 19050 w 12211050"/>
              <a:gd name="connsiteY0" fmla="*/ 0 h 4438650"/>
              <a:gd name="connsiteX1" fmla="*/ 12211050 w 12211050"/>
              <a:gd name="connsiteY1" fmla="*/ 0 h 4438650"/>
              <a:gd name="connsiteX2" fmla="*/ 12211050 w 12211050"/>
              <a:gd name="connsiteY2" fmla="*/ 4438650 h 4438650"/>
              <a:gd name="connsiteX3" fmla="*/ 0 w 12211050"/>
              <a:gd name="connsiteY3" fmla="*/ 3219450 h 4438650"/>
              <a:gd name="connsiteX4" fmla="*/ 19050 w 12211050"/>
              <a:gd name="connsiteY4" fmla="*/ 0 h 443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4438650">
                <a:moveTo>
                  <a:pt x="19050" y="0"/>
                </a:moveTo>
                <a:lnTo>
                  <a:pt x="12211050" y="0"/>
                </a:lnTo>
                <a:lnTo>
                  <a:pt x="12211050" y="4438650"/>
                </a:lnTo>
                <a:lnTo>
                  <a:pt x="0" y="3219450"/>
                </a:lnTo>
                <a:lnTo>
                  <a:pt x="19050" y="0"/>
                </a:lnTo>
                <a:close/>
              </a:path>
            </a:pathLst>
          </a:custGeom>
          <a:solidFill>
            <a:srgbClr val="2F4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4" name="Прямоугольник 3">
            <a:extLst/>
          </p:cNvPr>
          <p:cNvSpPr/>
          <p:nvPr userDrawn="1"/>
        </p:nvSpPr>
        <p:spPr>
          <a:xfrm>
            <a:off x="627063" y="581025"/>
            <a:ext cx="10896600" cy="569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5"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0950" y="868363"/>
            <a:ext cx="20701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Прямая соединительная линия 9">
            <a:extLst/>
          </p:cNvPr>
          <p:cNvCxnSpPr/>
          <p:nvPr userDrawn="1"/>
        </p:nvCxnSpPr>
        <p:spPr>
          <a:xfrm>
            <a:off x="5572125" y="2936875"/>
            <a:ext cx="1047750" cy="0"/>
          </a:xfrm>
          <a:prstGeom prst="line">
            <a:avLst/>
          </a:prstGeom>
          <a:ln w="76200">
            <a:solidFill>
              <a:srgbClr val="CDAC09"/>
            </a:solidFill>
          </a:ln>
        </p:spPr>
        <p:style>
          <a:lnRef idx="1">
            <a:schemeClr val="accent1"/>
          </a:lnRef>
          <a:fillRef idx="0">
            <a:schemeClr val="accent1"/>
          </a:fillRef>
          <a:effectRef idx="0">
            <a:schemeClr val="accent1"/>
          </a:effectRef>
          <a:fontRef idx="minor">
            <a:schemeClr val="tx1"/>
          </a:fontRef>
        </p:style>
      </p:cxnSp>
      <p:sp>
        <p:nvSpPr>
          <p:cNvPr id="7" name="Овал 12">
            <a:extLst/>
          </p:cNvPr>
          <p:cNvSpPr/>
          <p:nvPr userDrawn="1"/>
        </p:nvSpPr>
        <p:spPr>
          <a:xfrm>
            <a:off x="6034088" y="6029325"/>
            <a:ext cx="187325" cy="187325"/>
          </a:xfrm>
          <a:prstGeom prst="ellipse">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200" dirty="0"/>
          </a:p>
        </p:txBody>
      </p:sp>
    </p:spTree>
    <p:extLst>
      <p:ext uri="{BB962C8B-B14F-4D97-AF65-F5344CB8AC3E}">
        <p14:creationId xmlns:p14="http://schemas.microsoft.com/office/powerpoint/2010/main" val="3643844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 Placeholder 8"/>
          <p:cNvSpPr>
            <a:spLocks noGrp="1"/>
          </p:cNvSpPr>
          <p:nvPr>
            <p:ph type="body" sz="quarter" idx="10"/>
          </p:nvPr>
        </p:nvSpPr>
        <p:spPr>
          <a:xfrm>
            <a:off x="1910080" y="1727835"/>
            <a:ext cx="8412798" cy="39878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9"/>
          <p:cNvSpPr>
            <a:spLocks noGrp="1"/>
          </p:cNvSpPr>
          <p:nvPr>
            <p:ph type="title"/>
          </p:nvPr>
        </p:nvSpPr>
        <p:spPr>
          <a:xfrm>
            <a:off x="1910080" y="720725"/>
            <a:ext cx="8412798" cy="635635"/>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415266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9">
            <a:extLst/>
          </p:cNvPr>
          <p:cNvSpPr>
            <a:spLocks noChangeArrowheads="1"/>
          </p:cNvSpPr>
          <p:nvPr userDrawn="1"/>
        </p:nvSpPr>
        <p:spPr bwMode="auto">
          <a:xfrm>
            <a:off x="1219200" y="709613"/>
            <a:ext cx="9736138" cy="5426075"/>
          </a:xfrm>
          <a:prstGeom prst="rect">
            <a:avLst/>
          </a:prstGeom>
          <a:noFill/>
          <a:ln w="3175">
            <a:solidFill>
              <a:schemeClr val="bg2">
                <a:lumMod val="50000"/>
              </a:schemeClr>
            </a:solidFill>
            <a:miter lim="800000"/>
            <a:headEnd/>
            <a:tailEnd/>
          </a:ln>
          <a:effectLst/>
        </p:spPr>
        <p:txBody>
          <a:bodyPr wrap="none" anchor="ctr"/>
          <a:lstStyle/>
          <a:p>
            <a:pPr>
              <a:defRPr/>
            </a:pPr>
            <a:endParaRPr lang="en-US"/>
          </a:p>
        </p:txBody>
      </p:sp>
      <p:sp>
        <p:nvSpPr>
          <p:cNvPr id="1027"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9" name="Group 14"/>
          <p:cNvGrpSpPr>
            <a:grpSpLocks/>
          </p:cNvGrpSpPr>
          <p:nvPr userDrawn="1"/>
        </p:nvGrpSpPr>
        <p:grpSpPr bwMode="auto">
          <a:xfrm>
            <a:off x="627063" y="360363"/>
            <a:ext cx="10906125" cy="6124575"/>
            <a:chOff x="296" y="227"/>
            <a:chExt cx="5153" cy="3858"/>
          </a:xfrm>
        </p:grpSpPr>
        <p:grpSp>
          <p:nvGrpSpPr>
            <p:cNvPr id="1055" name="Group 13"/>
            <p:cNvGrpSpPr>
              <a:grpSpLocks/>
            </p:cNvGrpSpPr>
            <p:nvPr userDrawn="1"/>
          </p:nvGrpSpPr>
          <p:grpSpPr bwMode="auto">
            <a:xfrm>
              <a:off x="296" y="235"/>
              <a:ext cx="5153" cy="3842"/>
              <a:chOff x="296" y="235"/>
              <a:chExt cx="5153" cy="3842"/>
            </a:xfrm>
          </p:grpSpPr>
          <p:grpSp>
            <p:nvGrpSpPr>
              <p:cNvPr id="1057" name="Group 12"/>
              <p:cNvGrpSpPr>
                <a:grpSpLocks/>
              </p:cNvGrpSpPr>
              <p:nvPr userDrawn="1"/>
            </p:nvGrpSpPr>
            <p:grpSpPr bwMode="auto">
              <a:xfrm>
                <a:off x="296" y="235"/>
                <a:ext cx="5153" cy="3842"/>
                <a:chOff x="296" y="235"/>
                <a:chExt cx="5153" cy="3842"/>
              </a:xfrm>
            </p:grpSpPr>
            <p:sp>
              <p:nvSpPr>
                <p:cNvPr id="10" name="Rectangle 8">
                  <a:extLst/>
                </p:cNvPr>
                <p:cNvSpPr>
                  <a:spLocks noChangeArrowheads="1"/>
                </p:cNvSpPr>
                <p:nvPr userDrawn="1"/>
              </p:nvSpPr>
              <p:spPr bwMode="auto">
                <a:xfrm>
                  <a:off x="296" y="235"/>
                  <a:ext cx="5153" cy="3842"/>
                </a:xfrm>
                <a:prstGeom prst="rect">
                  <a:avLst/>
                </a:prstGeom>
                <a:noFill/>
                <a:ln w="3175">
                  <a:solidFill>
                    <a:schemeClr val="bg2">
                      <a:lumMod val="25000"/>
                    </a:schemeClr>
                  </a:solidFill>
                  <a:miter lim="800000"/>
                  <a:headEnd/>
                  <a:tailEnd/>
                </a:ln>
                <a:effectLst/>
              </p:spPr>
              <p:txBody>
                <a:bodyPr wrap="none" anchor="ctr"/>
                <a:lstStyle/>
                <a:p>
                  <a:pPr>
                    <a:defRPr/>
                  </a:pPr>
                  <a:endParaRPr lang="en-US"/>
                </a:p>
              </p:txBody>
            </p:sp>
            <p:sp>
              <p:nvSpPr>
                <p:cNvPr id="11" name="Rectangle 9">
                  <a:extLst/>
                </p:cNvPr>
                <p:cNvSpPr>
                  <a:spLocks noChangeArrowheads="1"/>
                </p:cNvSpPr>
                <p:nvPr userDrawn="1"/>
              </p:nvSpPr>
              <p:spPr bwMode="auto">
                <a:xfrm>
                  <a:off x="576" y="447"/>
                  <a:ext cx="4600" cy="3418"/>
                </a:xfrm>
                <a:prstGeom prst="rect">
                  <a:avLst/>
                </a:prstGeom>
                <a:noFill/>
                <a:ln w="3175">
                  <a:solidFill>
                    <a:schemeClr val="bg2">
                      <a:lumMod val="50000"/>
                    </a:schemeClr>
                  </a:solidFill>
                  <a:miter lim="800000"/>
                  <a:headEnd/>
                  <a:tailEnd/>
                </a:ln>
                <a:effectLst/>
              </p:spPr>
              <p:txBody>
                <a:bodyPr wrap="none" anchor="ctr"/>
                <a:lstStyle/>
                <a:p>
                  <a:pPr>
                    <a:defRPr/>
                  </a:pPr>
                  <a:endParaRPr lang="en-US"/>
                </a:p>
              </p:txBody>
            </p:sp>
          </p:grpSp>
          <p:sp>
            <p:nvSpPr>
              <p:cNvPr id="1058" name="Line 10"/>
              <p:cNvSpPr>
                <a:spLocks noChangeShapeType="1"/>
              </p:cNvSpPr>
              <p:nvPr userDrawn="1"/>
            </p:nvSpPr>
            <p:spPr bwMode="auto">
              <a:xfrm>
                <a:off x="296" y="2160"/>
                <a:ext cx="5153"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6" name="Line 11"/>
            <p:cNvSpPr>
              <a:spLocks noChangeShapeType="1"/>
            </p:cNvSpPr>
            <p:nvPr userDrawn="1"/>
          </p:nvSpPr>
          <p:spPr bwMode="auto">
            <a:xfrm>
              <a:off x="2895" y="227"/>
              <a:ext cx="0" cy="3858"/>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 name="Rectangle 9">
            <a:extLst/>
          </p:cNvPr>
          <p:cNvSpPr>
            <a:spLocks noChangeArrowheads="1"/>
          </p:cNvSpPr>
          <p:nvPr userDrawn="1"/>
        </p:nvSpPr>
        <p:spPr bwMode="auto">
          <a:xfrm>
            <a:off x="1219200" y="709613"/>
            <a:ext cx="9736138" cy="5426075"/>
          </a:xfrm>
          <a:prstGeom prst="rect">
            <a:avLst/>
          </a:prstGeom>
          <a:noFill/>
          <a:ln w="3175">
            <a:solidFill>
              <a:schemeClr val="bg2">
                <a:lumMod val="50000"/>
              </a:schemeClr>
            </a:solidFill>
            <a:miter lim="800000"/>
            <a:headEnd/>
            <a:tailEnd/>
          </a:ln>
          <a:effectLst/>
        </p:spPr>
        <p:txBody>
          <a:bodyPr wrap="none" anchor="ctr"/>
          <a:lstStyle/>
          <a:p>
            <a:pPr>
              <a:defRPr/>
            </a:pPr>
            <a:endParaRPr lang="en-US"/>
          </a:p>
        </p:txBody>
      </p:sp>
      <p:sp>
        <p:nvSpPr>
          <p:cNvPr id="1031"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3" name="Group 14"/>
          <p:cNvGrpSpPr>
            <a:grpSpLocks/>
          </p:cNvGrpSpPr>
          <p:nvPr userDrawn="1"/>
        </p:nvGrpSpPr>
        <p:grpSpPr bwMode="auto">
          <a:xfrm>
            <a:off x="627063" y="360363"/>
            <a:ext cx="10906125" cy="6124575"/>
            <a:chOff x="296" y="227"/>
            <a:chExt cx="5153" cy="3858"/>
          </a:xfrm>
        </p:grpSpPr>
        <p:grpSp>
          <p:nvGrpSpPr>
            <p:cNvPr id="1049" name="Group 13"/>
            <p:cNvGrpSpPr>
              <a:grpSpLocks/>
            </p:cNvGrpSpPr>
            <p:nvPr userDrawn="1"/>
          </p:nvGrpSpPr>
          <p:grpSpPr bwMode="auto">
            <a:xfrm>
              <a:off x="296" y="235"/>
              <a:ext cx="5153" cy="3842"/>
              <a:chOff x="296" y="235"/>
              <a:chExt cx="5153" cy="3842"/>
            </a:xfrm>
          </p:grpSpPr>
          <p:grpSp>
            <p:nvGrpSpPr>
              <p:cNvPr id="1051" name="Group 12"/>
              <p:cNvGrpSpPr>
                <a:grpSpLocks/>
              </p:cNvGrpSpPr>
              <p:nvPr userDrawn="1"/>
            </p:nvGrpSpPr>
            <p:grpSpPr bwMode="auto">
              <a:xfrm>
                <a:off x="296" y="235"/>
                <a:ext cx="5153" cy="3842"/>
                <a:chOff x="296" y="235"/>
                <a:chExt cx="5153" cy="3842"/>
              </a:xfrm>
            </p:grpSpPr>
            <p:sp>
              <p:nvSpPr>
                <p:cNvPr id="97" name="Rectangle 8">
                  <a:extLst/>
                </p:cNvPr>
                <p:cNvSpPr>
                  <a:spLocks noChangeArrowheads="1"/>
                </p:cNvSpPr>
                <p:nvPr userDrawn="1"/>
              </p:nvSpPr>
              <p:spPr bwMode="auto">
                <a:xfrm>
                  <a:off x="296" y="235"/>
                  <a:ext cx="5153" cy="3842"/>
                </a:xfrm>
                <a:prstGeom prst="rect">
                  <a:avLst/>
                </a:prstGeom>
                <a:noFill/>
                <a:ln w="3175">
                  <a:solidFill>
                    <a:schemeClr val="bg2">
                      <a:lumMod val="25000"/>
                    </a:schemeClr>
                  </a:solidFill>
                  <a:miter lim="800000"/>
                  <a:headEnd/>
                  <a:tailEnd/>
                </a:ln>
                <a:effectLst/>
              </p:spPr>
              <p:txBody>
                <a:bodyPr wrap="none" anchor="ctr"/>
                <a:lstStyle/>
                <a:p>
                  <a:pPr>
                    <a:defRPr/>
                  </a:pPr>
                  <a:endParaRPr lang="en-US"/>
                </a:p>
              </p:txBody>
            </p:sp>
            <p:sp>
              <p:nvSpPr>
                <p:cNvPr id="98" name="Rectangle 9">
                  <a:extLst/>
                </p:cNvPr>
                <p:cNvSpPr>
                  <a:spLocks noChangeArrowheads="1"/>
                </p:cNvSpPr>
                <p:nvPr userDrawn="1"/>
              </p:nvSpPr>
              <p:spPr bwMode="auto">
                <a:xfrm>
                  <a:off x="576" y="447"/>
                  <a:ext cx="4600" cy="3418"/>
                </a:xfrm>
                <a:prstGeom prst="rect">
                  <a:avLst/>
                </a:prstGeom>
                <a:noFill/>
                <a:ln w="3175">
                  <a:solidFill>
                    <a:schemeClr val="bg2">
                      <a:lumMod val="50000"/>
                    </a:schemeClr>
                  </a:solidFill>
                  <a:miter lim="800000"/>
                  <a:headEnd/>
                  <a:tailEnd/>
                </a:ln>
                <a:effectLst/>
              </p:spPr>
              <p:txBody>
                <a:bodyPr wrap="none" anchor="ctr"/>
                <a:lstStyle/>
                <a:p>
                  <a:pPr>
                    <a:defRPr/>
                  </a:pPr>
                  <a:endParaRPr lang="en-US"/>
                </a:p>
              </p:txBody>
            </p:sp>
          </p:grpSp>
          <p:sp>
            <p:nvSpPr>
              <p:cNvPr id="1052" name="Line 10"/>
              <p:cNvSpPr>
                <a:spLocks noChangeShapeType="1"/>
              </p:cNvSpPr>
              <p:nvPr userDrawn="1"/>
            </p:nvSpPr>
            <p:spPr bwMode="auto">
              <a:xfrm>
                <a:off x="296" y="2160"/>
                <a:ext cx="5153"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0" name="Line 11"/>
            <p:cNvSpPr>
              <a:spLocks noChangeShapeType="1"/>
            </p:cNvSpPr>
            <p:nvPr userDrawn="1"/>
          </p:nvSpPr>
          <p:spPr bwMode="auto">
            <a:xfrm>
              <a:off x="2895" y="227"/>
              <a:ext cx="0" cy="3858"/>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Прямоугольник 6">
            <a:extLst/>
          </p:cNvPr>
          <p:cNvSpPr>
            <a:spLocks noChangeArrowheads="1"/>
          </p:cNvSpPr>
          <p:nvPr userDrawn="1"/>
        </p:nvSpPr>
        <p:spPr bwMode="auto">
          <a:xfrm>
            <a:off x="10599738" y="5842000"/>
            <a:ext cx="334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fld id="{520A2C96-FB64-475B-B178-DCFCA0B8F57D}" type="slidenum">
              <a:rPr lang="ru-RU" altLang="en-US" sz="900" b="1">
                <a:solidFill>
                  <a:srgbClr val="CDAC09"/>
                </a:solidFill>
                <a:latin typeface="Arial" panose="020B0604020202020204" pitchFamily="34" charset="0"/>
                <a:ea typeface="Karla" pitchFamily="2" charset="0"/>
                <a:cs typeface="Arial" panose="020B0604020202020204" pitchFamily="34" charset="0"/>
              </a:rPr>
              <a:pPr algn="ctr" eaLnBrk="1" hangingPunct="1"/>
              <a:t>‹#›</a:t>
            </a:fld>
            <a:endParaRPr lang="ru-RU" altLang="en-US" sz="1200" b="1">
              <a:solidFill>
                <a:srgbClr val="CDAC09"/>
              </a:solidFill>
              <a:latin typeface="Arial" panose="020B0604020202020204" pitchFamily="34" charset="0"/>
              <a:ea typeface="Karla" pitchFamily="2" charset="0"/>
              <a:cs typeface="Arial" panose="020B0604020202020204" pitchFamily="34" charset="0"/>
            </a:endParaRPr>
          </a:p>
        </p:txBody>
      </p:sp>
      <p:sp>
        <p:nvSpPr>
          <p:cNvPr id="100" name="Прямоугольник 7">
            <a:extLst/>
          </p:cNvPr>
          <p:cNvSpPr/>
          <p:nvPr userDrawn="1"/>
        </p:nvSpPr>
        <p:spPr>
          <a:xfrm>
            <a:off x="10579100" y="6072188"/>
            <a:ext cx="376238" cy="57150"/>
          </a:xfrm>
          <a:prstGeom prst="rect">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1" name="Прямоугольник 36">
            <a:extLst/>
          </p:cNvPr>
          <p:cNvSpPr/>
          <p:nvPr userDrawn="1"/>
        </p:nvSpPr>
        <p:spPr>
          <a:xfrm>
            <a:off x="0" y="0"/>
            <a:ext cx="12192000" cy="1346200"/>
          </a:xfrm>
          <a:prstGeom prst="rect">
            <a:avLst/>
          </a:prstGeom>
          <a:solidFill>
            <a:srgbClr val="2F4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nvGrpSpPr>
          <p:cNvPr id="1037" name="Группа 37"/>
          <p:cNvGrpSpPr>
            <a:grpSpLocks/>
          </p:cNvGrpSpPr>
          <p:nvPr userDrawn="1"/>
        </p:nvGrpSpPr>
        <p:grpSpPr bwMode="auto">
          <a:xfrm>
            <a:off x="1220788" y="819150"/>
            <a:ext cx="681037" cy="165100"/>
            <a:chOff x="2152493" y="583267"/>
            <a:chExt cx="681788" cy="165205"/>
          </a:xfrm>
        </p:grpSpPr>
        <p:sp>
          <p:nvSpPr>
            <p:cNvPr id="103" name="Овал 5">
              <a:extLst/>
            </p:cNvPr>
            <p:cNvSpPr/>
            <p:nvPr/>
          </p:nvSpPr>
          <p:spPr>
            <a:xfrm>
              <a:off x="2152493" y="583267"/>
              <a:ext cx="165282" cy="165205"/>
            </a:xfrm>
            <a:prstGeom prst="ellipse">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4" name="Овал 6">
              <a:extLst/>
            </p:cNvPr>
            <p:cNvSpPr/>
            <p:nvPr/>
          </p:nvSpPr>
          <p:spPr>
            <a:xfrm>
              <a:off x="2411540" y="583267"/>
              <a:ext cx="163693" cy="16520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5" name="Овал 7">
              <a:extLst/>
            </p:cNvPr>
            <p:cNvSpPr/>
            <p:nvPr/>
          </p:nvSpPr>
          <p:spPr>
            <a:xfrm>
              <a:off x="2668999" y="583267"/>
              <a:ext cx="165282" cy="16520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cxnSp>
        <p:nvCxnSpPr>
          <p:cNvPr id="106" name="Прямая соединительная линия 33">
            <a:extLst/>
          </p:cNvPr>
          <p:cNvCxnSpPr/>
          <p:nvPr userDrawn="1"/>
        </p:nvCxnSpPr>
        <p:spPr>
          <a:xfrm>
            <a:off x="0" y="1220788"/>
            <a:ext cx="1901825" cy="0"/>
          </a:xfrm>
          <a:prstGeom prst="line">
            <a:avLst/>
          </a:prstGeom>
          <a:ln w="57150">
            <a:solidFill>
              <a:srgbClr val="CDAC09"/>
            </a:solidFill>
          </a:ln>
        </p:spPr>
        <p:style>
          <a:lnRef idx="1">
            <a:schemeClr val="accent1"/>
          </a:lnRef>
          <a:fillRef idx="0">
            <a:schemeClr val="accent1"/>
          </a:fillRef>
          <a:effectRef idx="0">
            <a:schemeClr val="accent1"/>
          </a:effectRef>
          <a:fontRef idx="minor">
            <a:schemeClr val="tx1"/>
          </a:fontRef>
        </p:style>
      </p:cxnSp>
      <p:sp>
        <p:nvSpPr>
          <p:cNvPr id="1039"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0"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7" name="Oval 116">
            <a:extLst/>
          </p:cNvPr>
          <p:cNvSpPr/>
          <p:nvPr userDrawn="1"/>
        </p:nvSpPr>
        <p:spPr>
          <a:xfrm>
            <a:off x="8916988" y="-36513"/>
            <a:ext cx="2398712" cy="2397126"/>
          </a:xfrm>
          <a:prstGeom prst="ellipse">
            <a:avLst/>
          </a:prstGeom>
          <a:blipFill dpi="0" rotWithShape="1">
            <a:blip r:embed="rId4">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Rectangle 117">
            <a:extLst/>
          </p:cNvPr>
          <p:cNvSpPr/>
          <p:nvPr userDrawn="1"/>
        </p:nvSpPr>
        <p:spPr>
          <a:xfrm>
            <a:off x="0" y="1350963"/>
            <a:ext cx="12192000" cy="5559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a:p>
        </p:txBody>
      </p:sp>
      <p:sp>
        <p:nvSpPr>
          <p:cNvPr id="119" name="Прямоугольник 6">
            <a:extLst/>
          </p:cNvPr>
          <p:cNvSpPr>
            <a:spLocks noChangeArrowheads="1"/>
          </p:cNvSpPr>
          <p:nvPr userDrawn="1"/>
        </p:nvSpPr>
        <p:spPr bwMode="auto">
          <a:xfrm>
            <a:off x="10580688" y="5842000"/>
            <a:ext cx="373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fld id="{3F58541E-275E-4D79-B38D-3C1CC14BD06C}" type="slidenum">
              <a:rPr lang="ru-RU" altLang="en-US" sz="1200" b="1">
                <a:solidFill>
                  <a:srgbClr val="2F4057"/>
                </a:solidFill>
                <a:latin typeface="Arial" panose="020B0604020202020204" pitchFamily="34" charset="0"/>
                <a:ea typeface="Karla" pitchFamily="2" charset="0"/>
                <a:cs typeface="Arial" panose="020B0604020202020204" pitchFamily="34" charset="0"/>
              </a:rPr>
              <a:pPr algn="ctr" eaLnBrk="1" hangingPunct="1"/>
              <a:t>‹#›</a:t>
            </a:fld>
            <a:endParaRPr lang="ru-RU" altLang="en-US" sz="1200" b="1">
              <a:solidFill>
                <a:srgbClr val="2F4057"/>
              </a:solidFill>
              <a:latin typeface="Arial" panose="020B0604020202020204" pitchFamily="34" charset="0"/>
              <a:ea typeface="Karla" pitchFamily="2" charset="0"/>
              <a:cs typeface="Arial" panose="020B0604020202020204" pitchFamily="34" charset="0"/>
            </a:endParaRPr>
          </a:p>
        </p:txBody>
      </p:sp>
      <p:sp>
        <p:nvSpPr>
          <p:cNvPr id="120" name="Прямоугольник 7">
            <a:extLst/>
          </p:cNvPr>
          <p:cNvSpPr/>
          <p:nvPr userDrawn="1"/>
        </p:nvSpPr>
        <p:spPr>
          <a:xfrm>
            <a:off x="10466388" y="6072188"/>
            <a:ext cx="488950" cy="57150"/>
          </a:xfrm>
          <a:prstGeom prst="rect">
            <a:avLst/>
          </a:prstGeom>
          <a:solidFill>
            <a:srgbClr val="2F4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1" name="Подзаголовок 2">
            <a:extLst/>
          </p:cNvPr>
          <p:cNvSpPr txBox="1">
            <a:spLocks/>
          </p:cNvSpPr>
          <p:nvPr userDrawn="1"/>
        </p:nvSpPr>
        <p:spPr bwMode="auto">
          <a:xfrm>
            <a:off x="2152650" y="1709738"/>
            <a:ext cx="7589838"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150000"/>
              </a:lnSpc>
              <a:buFont typeface="Arial" panose="020B0604020202020204" pitchFamily="34" charset="0"/>
              <a:buChar char="•"/>
              <a:defRPr/>
            </a:pPr>
            <a:endParaRPr lang="en-US" altLang="en-US" sz="2000">
              <a:latin typeface="Arial" panose="020B0604020202020204" pitchFamily="34" charset="0"/>
              <a:ea typeface="Karla" pitchFamily="2"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26" r:id="rId1"/>
    <p:sldLayoutId id="2147483925" r:id="rId2"/>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tacoma.berk-maps.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9.svg"/><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image" Target="../media/image5.sv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74" name="TextBox 7"/>
          <p:cNvSpPr txBox="1">
            <a:spLocks noChangeArrowheads="1"/>
          </p:cNvSpPr>
          <p:nvPr/>
        </p:nvSpPr>
        <p:spPr bwMode="auto">
          <a:xfrm>
            <a:off x="1327150" y="3248025"/>
            <a:ext cx="9350375"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4000" b="1" dirty="0" smtClean="0">
                <a:solidFill>
                  <a:srgbClr val="2F4057"/>
                </a:solidFill>
                <a:latin typeface="Arial" panose="020B0604020202020204" pitchFamily="34" charset="0"/>
                <a:cs typeface="Arial" panose="020B0604020202020204" pitchFamily="34" charset="0"/>
              </a:rPr>
              <a:t>City of Tacoma </a:t>
            </a:r>
          </a:p>
          <a:p>
            <a:pPr algn="ctr" eaLnBrk="1" hangingPunct="1"/>
            <a:r>
              <a:rPr lang="en-US" altLang="en-US" sz="4000" b="1" dirty="0" smtClean="0">
                <a:solidFill>
                  <a:srgbClr val="2F4057"/>
                </a:solidFill>
                <a:latin typeface="Arial" panose="020B0604020202020204" pitchFamily="34" charset="0"/>
                <a:cs typeface="Arial" panose="020B0604020202020204" pitchFamily="34" charset="0"/>
              </a:rPr>
              <a:t>Affordable Housing Action Strategy</a:t>
            </a:r>
          </a:p>
          <a:p>
            <a:pPr algn="ctr" eaLnBrk="1" hangingPunct="1"/>
            <a:endParaRPr lang="en-US" altLang="en-US" sz="4000" b="1" dirty="0">
              <a:solidFill>
                <a:srgbClr val="2F4057"/>
              </a:solidFill>
              <a:latin typeface="Arial" panose="020B0604020202020204" pitchFamily="34" charset="0"/>
              <a:cs typeface="Arial" panose="020B0604020202020204" pitchFamily="34" charset="0"/>
            </a:endParaRPr>
          </a:p>
          <a:p>
            <a:pPr algn="ctr" eaLnBrk="1" hangingPunct="1"/>
            <a:endParaRPr lang="en-US" altLang="en-US" sz="1600" dirty="0">
              <a:latin typeface="Raleway ExtraBold" pitchFamily="34" charset="-52"/>
            </a:endParaRPr>
          </a:p>
        </p:txBody>
      </p:sp>
      <p:sp>
        <p:nvSpPr>
          <p:cNvPr id="3076" name="TextBox 8"/>
          <p:cNvSpPr txBox="1">
            <a:spLocks noChangeArrowheads="1"/>
          </p:cNvSpPr>
          <p:nvPr/>
        </p:nvSpPr>
        <p:spPr bwMode="auto">
          <a:xfrm>
            <a:off x="1664413" y="4417889"/>
            <a:ext cx="8578922"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endParaRPr lang="en-US" altLang="en-US" sz="800" b="1" dirty="0">
              <a:solidFill>
                <a:srgbClr val="2F4057"/>
              </a:solidFill>
              <a:latin typeface="Arial" panose="020B0604020202020204" pitchFamily="34" charset="0"/>
              <a:cs typeface="Arial" panose="020B0604020202020204" pitchFamily="34" charset="0"/>
            </a:endParaRPr>
          </a:p>
          <a:p>
            <a:pPr algn="ctr" eaLnBrk="1" hangingPunct="1"/>
            <a:endParaRPr lang="en-US" altLang="en-US" sz="3000" b="1" dirty="0" smtClean="0">
              <a:solidFill>
                <a:srgbClr val="2F4057"/>
              </a:solidFill>
              <a:latin typeface="Arial" panose="020B0604020202020204" pitchFamily="34" charset="0"/>
              <a:cs typeface="Arial" panose="020B0604020202020204" pitchFamily="34" charset="0"/>
            </a:endParaRPr>
          </a:p>
          <a:p>
            <a:pPr algn="ctr" eaLnBrk="1" hangingPunct="1"/>
            <a:r>
              <a:rPr lang="en-US" altLang="en-US" sz="3000" b="1" dirty="0" smtClean="0">
                <a:solidFill>
                  <a:srgbClr val="2F4057"/>
                </a:solidFill>
                <a:latin typeface="Arial" panose="020B0604020202020204" pitchFamily="34" charset="0"/>
                <a:cs typeface="Arial" panose="020B0604020202020204" pitchFamily="34" charset="0"/>
              </a:rPr>
              <a:t>Tacoma Area Coalition to End Homelessness </a:t>
            </a:r>
            <a:endParaRPr lang="en-US" altLang="en-US" sz="3000" b="1" dirty="0">
              <a:solidFill>
                <a:srgbClr val="2F4057"/>
              </a:solidFill>
              <a:latin typeface="Arial" panose="020B0604020202020204" pitchFamily="34" charset="0"/>
              <a:cs typeface="Arial" panose="020B0604020202020204" pitchFamily="34" charset="0"/>
            </a:endParaRPr>
          </a:p>
          <a:p>
            <a:pPr algn="ctr" eaLnBrk="1" hangingPunct="1"/>
            <a:r>
              <a:rPr lang="en-US" altLang="en-US" sz="3000" b="1" dirty="0" smtClean="0">
                <a:solidFill>
                  <a:srgbClr val="2F4057"/>
                </a:solidFill>
                <a:latin typeface="Arial" panose="020B0604020202020204" pitchFamily="34" charset="0"/>
                <a:cs typeface="Arial" panose="020B0604020202020204" pitchFamily="34" charset="0"/>
              </a:rPr>
              <a:t>November 2, </a:t>
            </a:r>
            <a:r>
              <a:rPr lang="en-US" altLang="en-US" sz="3000" b="1" dirty="0">
                <a:solidFill>
                  <a:srgbClr val="2F4057"/>
                </a:solidFill>
                <a:latin typeface="Arial" panose="020B0604020202020204" pitchFamily="34" charset="0"/>
                <a:cs typeface="Arial" panose="020B0604020202020204" pitchFamily="34" charset="0"/>
              </a:rPr>
              <a:t>2018</a:t>
            </a:r>
          </a:p>
          <a:p>
            <a:pPr algn="ctr" eaLnBrk="1" hangingPunct="1"/>
            <a:endParaRPr lang="en-US" altLang="en-US" sz="2400" dirty="0">
              <a:latin typeface="Raleway ExtraBold" pitchFamily="34" charset="-5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UNMET NEED FOR HOUSING</a:t>
            </a:r>
            <a:endParaRPr lang="en-US" dirty="0">
              <a:latin typeface="Arial" panose="020B0604020202020204" pitchFamily="34" charset="0"/>
              <a:cs typeface="Arial" panose="020B0604020202020204" pitchFamily="34" charset="0"/>
            </a:endParaRPr>
          </a:p>
        </p:txBody>
      </p:sp>
      <p:pic>
        <p:nvPicPr>
          <p:cNvPr id="24578" name="Picture 2" descr="Housing Supply &amp; Dem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43" y="1720646"/>
            <a:ext cx="11700386" cy="499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387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ChangeAspect="1" noChangeArrowheads="1"/>
          </p:cNvPicPr>
          <p:nvPr/>
        </p:nvPicPr>
        <p:blipFill>
          <a:blip r:embed="rId3">
            <a:extLst>
              <a:ext uri="{28A0092B-C50C-407E-A947-70E740481C1C}">
                <a14:useLocalDpi xmlns:a14="http://schemas.microsoft.com/office/drawing/2010/main" val="0"/>
              </a:ext>
            </a:extLst>
          </a:blip>
          <a:srcRect l="28548" t="14545" r="30302" b="9457"/>
          <a:stretch>
            <a:fillRect/>
          </a:stretch>
        </p:blipFill>
        <p:spPr bwMode="auto">
          <a:xfrm>
            <a:off x="196850" y="1549400"/>
            <a:ext cx="4948238"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DASHBOARD OVERVIEW</a:t>
            </a:r>
          </a:p>
        </p:txBody>
      </p:sp>
      <p:sp>
        <p:nvSpPr>
          <p:cNvPr id="11268" name="Text Placeholder 1">
            <a:extLst/>
          </p:cNvPr>
          <p:cNvSpPr>
            <a:spLocks noGrp="1" noChangeArrowheads="1"/>
          </p:cNvSpPr>
          <p:nvPr>
            <p:ph type="body" sz="quarter" idx="10"/>
          </p:nvPr>
        </p:nvSpPr>
        <p:spPr bwMode="auto">
          <a:xfrm>
            <a:off x="6921500" y="1577975"/>
            <a:ext cx="4902200" cy="49926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sz="2400" b="1" dirty="0">
                <a:latin typeface="Arial" panose="020B0604020202020204" pitchFamily="34" charset="0"/>
                <a:cs typeface="Arial" panose="020B0604020202020204" pitchFamily="34" charset="0"/>
              </a:rPr>
              <a:t>Key assumptions:</a:t>
            </a:r>
          </a:p>
          <a:p>
            <a:pPr>
              <a:defRPr/>
            </a:pPr>
            <a:r>
              <a:rPr lang="en-US" altLang="en-US" sz="2200" dirty="0">
                <a:latin typeface="Arial" panose="020B0604020202020204" pitchFamily="34" charset="0"/>
                <a:cs typeface="Arial" panose="020B0604020202020204" pitchFamily="34" charset="0"/>
              </a:rPr>
              <a:t>Development will only occur where financially feasible.</a:t>
            </a:r>
          </a:p>
          <a:p>
            <a:pPr>
              <a:defRPr/>
            </a:pPr>
            <a:r>
              <a:rPr lang="en-US" altLang="en-US" sz="2200" dirty="0">
                <a:latin typeface="Arial" panose="020B0604020202020204" pitchFamily="34" charset="0"/>
                <a:cs typeface="Arial" panose="020B0604020202020204" pitchFamily="34" charset="0"/>
              </a:rPr>
              <a:t>Developers will build to maximum capacity.</a:t>
            </a:r>
          </a:p>
          <a:p>
            <a:pPr>
              <a:defRPr/>
            </a:pPr>
            <a:r>
              <a:rPr lang="en-US" altLang="en-US" sz="2200" dirty="0">
                <a:latin typeface="Arial" panose="020B0604020202020204" pitchFamily="34" charset="0"/>
                <a:cs typeface="Arial" panose="020B0604020202020204" pitchFamily="34" charset="0"/>
              </a:rPr>
              <a:t>Models multifamily development only.</a:t>
            </a:r>
            <a:r>
              <a:rPr lang="en-US" altLang="en-US" sz="1600" dirty="0">
                <a:latin typeface="Arial" panose="020B0604020202020204" pitchFamily="34" charset="0"/>
                <a:cs typeface="Arial" panose="020B0604020202020204" pitchFamily="34" charset="0"/>
              </a:rPr>
              <a:t/>
            </a:r>
            <a:br>
              <a:rPr lang="en-US" altLang="en-US" sz="1600" dirty="0">
                <a:latin typeface="Arial" panose="020B0604020202020204" pitchFamily="34" charset="0"/>
                <a:cs typeface="Arial" panose="020B0604020202020204" pitchFamily="34" charset="0"/>
              </a:rPr>
            </a:br>
            <a:endParaRPr lang="en-US" altLang="en-US" sz="16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US" altLang="en-US" sz="2400" b="1" dirty="0">
                <a:latin typeface="Arial" panose="020B0604020202020204" pitchFamily="34" charset="0"/>
                <a:cs typeface="Arial" panose="020B0604020202020204" pitchFamily="34" charset="0"/>
              </a:rPr>
              <a:t>Relationship to AHAS:</a:t>
            </a:r>
          </a:p>
          <a:p>
            <a:pPr>
              <a:defRPr/>
            </a:pPr>
            <a:r>
              <a:rPr lang="en-US" altLang="en-US" sz="2200" dirty="0">
                <a:latin typeface="Arial" panose="020B0604020202020204" pitchFamily="34" charset="0"/>
                <a:cs typeface="Arial" panose="020B0604020202020204" pitchFamily="34" charset="0"/>
              </a:rPr>
              <a:t>Informed proposed updates to inclusionary housing and the Multifamily Property Tax Exemption Program.</a:t>
            </a:r>
          </a:p>
          <a:p>
            <a:pPr>
              <a:defRPr/>
            </a:pPr>
            <a:r>
              <a:rPr lang="en-US" altLang="en-US" sz="2200" dirty="0">
                <a:latin typeface="Arial" panose="020B0604020202020204" pitchFamily="34" charset="0"/>
                <a:cs typeface="Arial" panose="020B0604020202020204" pitchFamily="34" charset="0"/>
              </a:rPr>
              <a:t>Enables ongoing monitoring and evaluation of market-based tools.</a:t>
            </a:r>
          </a:p>
          <a:p>
            <a:pPr>
              <a:defRPr/>
            </a:pPr>
            <a:endParaRPr lang="en-US" altLang="en-US" sz="2000" dirty="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US" altLang="en-US" dirty="0"/>
          </a:p>
        </p:txBody>
      </p:sp>
      <p:pic>
        <p:nvPicPr>
          <p:cNvPr id="7173" name="Picture 9"/>
          <p:cNvPicPr>
            <a:picLocks noChangeAspect="1" noChangeArrowheads="1"/>
          </p:cNvPicPr>
          <p:nvPr/>
        </p:nvPicPr>
        <p:blipFill>
          <a:blip r:embed="rId3">
            <a:extLst>
              <a:ext uri="{28A0092B-C50C-407E-A947-70E740481C1C}">
                <a14:useLocalDpi xmlns:a14="http://schemas.microsoft.com/office/drawing/2010/main" val="0"/>
              </a:ext>
            </a:extLst>
          </a:blip>
          <a:srcRect l="71548" t="8183" b="4321"/>
          <a:stretch>
            <a:fillRect/>
          </a:stretch>
        </p:blipFill>
        <p:spPr bwMode="auto">
          <a:xfrm>
            <a:off x="4448175" y="1624013"/>
            <a:ext cx="211455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p:cNvPr>
          <p:cNvSpPr/>
          <p:nvPr/>
        </p:nvSpPr>
        <p:spPr bwMode="auto">
          <a:xfrm>
            <a:off x="287338" y="6013450"/>
            <a:ext cx="6202362" cy="825500"/>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7175" name="TextBox 15"/>
          <p:cNvSpPr txBox="1">
            <a:spLocks noChangeArrowheads="1"/>
          </p:cNvSpPr>
          <p:nvPr/>
        </p:nvSpPr>
        <p:spPr bwMode="auto">
          <a:xfrm>
            <a:off x="142875" y="6115050"/>
            <a:ext cx="65992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1600" dirty="0">
                <a:latin typeface="Arial" panose="020B0604020202020204" pitchFamily="34" charset="0"/>
                <a:cs typeface="Arial" panose="020B0604020202020204" pitchFamily="34" charset="0"/>
              </a:rPr>
              <a:t>Visit the Housing Market Policy Dashboard at:</a:t>
            </a:r>
            <a:br>
              <a:rPr lang="en-US" altLang="en-US" sz="1600" dirty="0">
                <a:latin typeface="Arial" panose="020B0604020202020204" pitchFamily="34" charset="0"/>
                <a:cs typeface="Arial" panose="020B0604020202020204" pitchFamily="34" charset="0"/>
              </a:rPr>
            </a:br>
            <a:r>
              <a:rPr lang="en-US" altLang="en-US" sz="1600" dirty="0">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hlinkClick r:id="rId4"/>
              </a:rPr>
              <a:t>http://tacoma.berk-maps.com/</a:t>
            </a:r>
            <a:endParaRPr lang="en-US" altLang="en-US" sz="1600" dirty="0">
              <a:latin typeface="Arial" panose="020B0604020202020204" pitchFamily="34" charset="0"/>
              <a:cs typeface="Arial" panose="020B0604020202020204" pitchFamily="34" charset="0"/>
            </a:endParaRPr>
          </a:p>
          <a:p>
            <a:pPr algn="ctr"/>
            <a:endParaRPr lang="en-US" altLang="en-US" sz="1600" dirty="0">
              <a:latin typeface="Arial" panose="020B0604020202020204" pitchFamily="34" charset="0"/>
              <a:cs typeface="Arial" panose="020B0604020202020204" pitchFamily="34" charset="0"/>
            </a:endParaRPr>
          </a:p>
          <a:p>
            <a:pPr algn="ctr"/>
            <a:endParaRPr lang="en-US" altLang="en-US" sz="16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p:cNvPr>
          <p:cNvSpPr>
            <a:spLocks noGrp="1"/>
          </p:cNvSpPr>
          <p:nvPr>
            <p:ph type="body" sz="quarter" idx="10"/>
          </p:nvPr>
        </p:nvSpPr>
        <p:spPr>
          <a:xfrm>
            <a:off x="233363" y="1452563"/>
            <a:ext cx="11626850" cy="5548005"/>
          </a:xfrm>
        </p:spPr>
        <p:txBody>
          <a:bodyPr/>
          <a:lstStyle/>
          <a:p>
            <a:pPr marL="0" indent="0">
              <a:buFont typeface="Arial" panose="020B0604020202020204" pitchFamily="34" charset="0"/>
              <a:buNone/>
              <a:defRPr/>
            </a:pPr>
            <a:r>
              <a:rPr lang="en-US" b="1" dirty="0">
                <a:latin typeface="Arial" panose="020B0604020202020204" pitchFamily="34" charset="0"/>
                <a:cs typeface="Arial" panose="020B0604020202020204" pitchFamily="34" charset="0"/>
              </a:rPr>
              <a:t>The AHAS includes</a:t>
            </a:r>
            <a:r>
              <a:rPr lang="en-US" b="1" dirty="0" smtClean="0">
                <a:latin typeface="Arial" panose="020B0604020202020204" pitchFamily="34" charset="0"/>
                <a:cs typeface="Arial" panose="020B0604020202020204" pitchFamily="34" charset="0"/>
              </a:rPr>
              <a:t>:</a:t>
            </a:r>
          </a:p>
          <a:p>
            <a:pPr marL="457200" lvl="1" indent="0">
              <a:buNone/>
              <a:defRPr/>
            </a:pPr>
            <a:endParaRPr lang="en-US" sz="1200"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Four strategic objectives and 24 supporting actions focused on:</a:t>
            </a:r>
          </a:p>
          <a:p>
            <a:pPr lvl="2">
              <a:defRPr/>
            </a:pPr>
            <a:r>
              <a:rPr lang="en-US" sz="2200" dirty="0">
                <a:latin typeface="Arial" panose="020B0604020202020204" pitchFamily="34" charset="0"/>
                <a:cs typeface="Arial" panose="020B0604020202020204" pitchFamily="34" charset="0"/>
              </a:rPr>
              <a:t>Production of new homes (Strategic objective 1)</a:t>
            </a:r>
          </a:p>
          <a:p>
            <a:pPr lvl="2">
              <a:defRPr/>
            </a:pPr>
            <a:r>
              <a:rPr lang="en-US" sz="2200" dirty="0">
                <a:latin typeface="Arial" panose="020B0604020202020204" pitchFamily="34" charset="0"/>
                <a:cs typeface="Arial" panose="020B0604020202020204" pitchFamily="34" charset="0"/>
              </a:rPr>
              <a:t>Preservation of existing homes (Strategic objective 2)</a:t>
            </a:r>
          </a:p>
          <a:p>
            <a:pPr lvl="2">
              <a:defRPr/>
            </a:pPr>
            <a:r>
              <a:rPr lang="en-US" sz="2200" dirty="0">
                <a:latin typeface="Arial" panose="020B0604020202020204" pitchFamily="34" charset="0"/>
                <a:cs typeface="Arial" panose="020B0604020202020204" pitchFamily="34" charset="0"/>
              </a:rPr>
              <a:t>Anti-displacement and stabilization (Strategic objective 3)</a:t>
            </a:r>
          </a:p>
          <a:p>
            <a:pPr lvl="2">
              <a:defRPr/>
            </a:pPr>
            <a:r>
              <a:rPr lang="en-US" sz="2200" dirty="0">
                <a:latin typeface="Arial" panose="020B0604020202020204" pitchFamily="34" charset="0"/>
                <a:cs typeface="Arial" panose="020B0604020202020204" pitchFamily="34" charset="0"/>
              </a:rPr>
              <a:t>Removal of barriers to housing (Strategic objective 4</a:t>
            </a:r>
            <a:r>
              <a:rPr lang="en-US" sz="2200" dirty="0" smtClean="0">
                <a:latin typeface="Arial" panose="020B0604020202020204" pitchFamily="34" charset="0"/>
                <a:cs typeface="Arial" panose="020B0604020202020204" pitchFamily="34" charset="0"/>
              </a:rPr>
              <a:t>)</a:t>
            </a:r>
          </a:p>
          <a:p>
            <a:pPr marL="457200" lvl="1" indent="0">
              <a:buFont typeface="Arial" charset="0"/>
              <a:buNone/>
              <a:defRPr/>
            </a:pPr>
            <a:endParaRPr lang="en-US" sz="1200"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Implementation </a:t>
            </a:r>
            <a:r>
              <a:rPr lang="en-US" dirty="0" smtClean="0">
                <a:latin typeface="Arial" panose="020B0604020202020204" pitchFamily="34" charset="0"/>
                <a:cs typeface="Arial" panose="020B0604020202020204" pitchFamily="34" charset="0"/>
              </a:rPr>
              <a:t>Plan</a:t>
            </a:r>
          </a:p>
          <a:p>
            <a:pPr marL="0" indent="0">
              <a:buFont typeface="Arial" charset="0"/>
              <a:buNone/>
              <a:defRPr/>
            </a:pPr>
            <a:endParaRPr lang="en-US" sz="1200" dirty="0">
              <a:latin typeface="Arial" panose="020B0604020202020204" pitchFamily="34" charset="0"/>
              <a:cs typeface="Arial" panose="020B0604020202020204" pitchFamily="34" charset="0"/>
            </a:endParaRPr>
          </a:p>
          <a:p>
            <a:pPr lvl="1">
              <a:defRPr/>
            </a:pPr>
            <a:r>
              <a:rPr lang="en-US" dirty="0">
                <a:latin typeface="Arial" panose="020B0604020202020204" pitchFamily="34" charset="0"/>
                <a:cs typeface="Arial" panose="020B0604020202020204" pitchFamily="34" charset="0"/>
              </a:rPr>
              <a:t>Metrics to monitor and report implementation over time:</a:t>
            </a:r>
          </a:p>
          <a:p>
            <a:pPr lvl="2">
              <a:defRPr/>
            </a:pPr>
            <a:r>
              <a:rPr lang="en-US" sz="2200" dirty="0">
                <a:latin typeface="Arial" panose="020B0604020202020204" pitchFamily="34" charset="0"/>
                <a:cs typeface="Arial" panose="020B0604020202020204" pitchFamily="34" charset="0"/>
              </a:rPr>
              <a:t>Number of units produced</a:t>
            </a:r>
          </a:p>
          <a:p>
            <a:pPr lvl="2">
              <a:defRPr/>
            </a:pPr>
            <a:r>
              <a:rPr lang="en-US" sz="2200" dirty="0">
                <a:latin typeface="Arial" panose="020B0604020202020204" pitchFamily="34" charset="0"/>
                <a:cs typeface="Arial" panose="020B0604020202020204" pitchFamily="34" charset="0"/>
              </a:rPr>
              <a:t>Number of units preserved</a:t>
            </a:r>
          </a:p>
          <a:p>
            <a:pPr lvl="2">
              <a:defRPr/>
            </a:pPr>
            <a:r>
              <a:rPr lang="en-US" sz="2200" dirty="0">
                <a:latin typeface="Arial" panose="020B0604020202020204" pitchFamily="34" charset="0"/>
                <a:cs typeface="Arial" panose="020B0604020202020204" pitchFamily="34" charset="0"/>
              </a:rPr>
              <a:t>Number of households served</a:t>
            </a:r>
          </a:p>
          <a:p>
            <a:pPr marL="0" indent="0">
              <a:buFont typeface="Arial" panose="020B0604020202020204" pitchFamily="34" charset="0"/>
              <a:buNone/>
              <a:defRPr/>
            </a:pPr>
            <a:endParaRPr lang="en-US" dirty="0"/>
          </a:p>
        </p:txBody>
      </p:sp>
      <p:sp>
        <p:nvSpPr>
          <p:cNvPr id="9219"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OVERVIEW OF THE AHAS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OVERVIEW OF THE AHAS</a:t>
            </a:r>
          </a:p>
        </p:txBody>
      </p:sp>
      <p:grpSp>
        <p:nvGrpSpPr>
          <p:cNvPr id="10243" name="Group 6"/>
          <p:cNvGrpSpPr>
            <a:grpSpLocks/>
          </p:cNvGrpSpPr>
          <p:nvPr/>
        </p:nvGrpSpPr>
        <p:grpSpPr bwMode="auto">
          <a:xfrm>
            <a:off x="622300" y="1936750"/>
            <a:ext cx="10583863" cy="4606925"/>
            <a:chOff x="805245" y="1662982"/>
            <a:chExt cx="10302055" cy="4540556"/>
          </a:xfrm>
        </p:grpSpPr>
        <p:sp>
          <p:nvSpPr>
            <p:cNvPr id="9" name="Rounded Rectangle 24">
              <a:extLst/>
            </p:cNvPr>
            <p:cNvSpPr/>
            <p:nvPr/>
          </p:nvSpPr>
          <p:spPr>
            <a:xfrm>
              <a:off x="805245" y="5347686"/>
              <a:ext cx="10115082" cy="85585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23">
              <a:extLst/>
            </p:cNvPr>
            <p:cNvSpPr/>
            <p:nvPr/>
          </p:nvSpPr>
          <p:spPr>
            <a:xfrm>
              <a:off x="805245" y="4200812"/>
              <a:ext cx="10115082" cy="82456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22">
              <a:extLst/>
            </p:cNvPr>
            <p:cNvSpPr/>
            <p:nvPr/>
          </p:nvSpPr>
          <p:spPr>
            <a:xfrm>
              <a:off x="837695" y="3047680"/>
              <a:ext cx="10115082" cy="821430"/>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21">
              <a:extLst/>
            </p:cNvPr>
            <p:cNvSpPr/>
            <p:nvPr/>
          </p:nvSpPr>
          <p:spPr>
            <a:xfrm>
              <a:off x="837695" y="1899242"/>
              <a:ext cx="10115082" cy="82299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p:cNvPr>
            <p:cNvSpPr/>
            <p:nvPr/>
          </p:nvSpPr>
          <p:spPr>
            <a:xfrm>
              <a:off x="8308886" y="2573597"/>
              <a:ext cx="985857" cy="3135518"/>
            </a:xfrm>
            <a:prstGeom prst="rect">
              <a:avLst/>
            </a:prstGeom>
            <a:solidFill>
              <a:schemeClr val="bg1">
                <a:lumMod val="95000"/>
              </a:schemeClr>
            </a:solidFill>
            <a:ln w="28575">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0254" name="Title 1"/>
            <p:cNvSpPr txBox="1">
              <a:spLocks noChangeArrowheads="1"/>
            </p:cNvSpPr>
            <p:nvPr/>
          </p:nvSpPr>
          <p:spPr bwMode="auto">
            <a:xfrm>
              <a:off x="838200" y="1662982"/>
              <a:ext cx="5510048" cy="126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1</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Create more homes for more people. </a:t>
              </a:r>
            </a:p>
          </p:txBody>
        </p:sp>
        <p:sp>
          <p:nvSpPr>
            <p:cNvPr id="15" name="Rectangle 14">
              <a:extLst/>
            </p:cNvPr>
            <p:cNvSpPr/>
            <p:nvPr/>
          </p:nvSpPr>
          <p:spPr>
            <a:xfrm>
              <a:off x="6667851" y="1921146"/>
              <a:ext cx="4303469" cy="801091"/>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0256" name="TextBox 15"/>
            <p:cNvSpPr txBox="1">
              <a:spLocks noChangeArrowheads="1"/>
            </p:cNvSpPr>
            <p:nvPr/>
          </p:nvSpPr>
          <p:spPr bwMode="auto">
            <a:xfrm>
              <a:off x="6655613" y="1933669"/>
              <a:ext cx="4451687" cy="81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Create a local of source of funding.</a:t>
              </a:r>
            </a:p>
            <a:p>
              <a:pPr>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Modify </a:t>
              </a:r>
              <a:r>
                <a:rPr lang="en-US" altLang="en-US" sz="1600" dirty="0">
                  <a:latin typeface="Arial" panose="020B0604020202020204" pitchFamily="34" charset="0"/>
                  <a:cs typeface="Arial" panose="020B0604020202020204" pitchFamily="34" charset="0"/>
                </a:rPr>
                <a:t>inclusionary housing provisions.</a:t>
              </a:r>
            </a:p>
            <a:p>
              <a:pPr>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Explore </a:t>
              </a:r>
              <a:r>
                <a:rPr lang="en-US" altLang="en-US" sz="1600" dirty="0">
                  <a:latin typeface="Arial" panose="020B0604020202020204" pitchFamily="34" charset="0"/>
                  <a:cs typeface="Arial" panose="020B0604020202020204" pitchFamily="34" charset="0"/>
                </a:rPr>
                <a:t>innovate, low-cost housing solutions</a:t>
              </a:r>
            </a:p>
          </p:txBody>
        </p:sp>
        <p:sp>
          <p:nvSpPr>
            <p:cNvPr id="17" name="Rectangle 16">
              <a:extLst/>
            </p:cNvPr>
            <p:cNvSpPr/>
            <p:nvPr/>
          </p:nvSpPr>
          <p:spPr>
            <a:xfrm>
              <a:off x="6650854" y="3057068"/>
              <a:ext cx="4301923" cy="804220"/>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0258" name="Title 1"/>
            <p:cNvSpPr txBox="1">
              <a:spLocks noChangeArrowheads="1"/>
            </p:cNvSpPr>
            <p:nvPr/>
          </p:nvSpPr>
          <p:spPr bwMode="auto">
            <a:xfrm>
              <a:off x="805246" y="3045471"/>
              <a:ext cx="5543002" cy="83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2</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Keep housing affordable and in good repair.</a:t>
              </a:r>
            </a:p>
          </p:txBody>
        </p:sp>
        <p:sp>
          <p:nvSpPr>
            <p:cNvPr id="20" name="Rectangle 19">
              <a:extLst/>
            </p:cNvPr>
            <p:cNvSpPr/>
            <p:nvPr/>
          </p:nvSpPr>
          <p:spPr>
            <a:xfrm>
              <a:off x="6650854" y="4202377"/>
              <a:ext cx="4301923" cy="804220"/>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0260" name="Title 1"/>
            <p:cNvSpPr txBox="1">
              <a:spLocks noChangeArrowheads="1"/>
            </p:cNvSpPr>
            <p:nvPr/>
          </p:nvSpPr>
          <p:spPr bwMode="auto">
            <a:xfrm>
              <a:off x="805246" y="4140761"/>
              <a:ext cx="5639334" cy="8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3</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Help people stay in their homes and communities</a:t>
              </a:r>
              <a:r>
                <a:rPr lang="en-US" altLang="en-US" sz="2000">
                  <a:solidFill>
                    <a:srgbClr val="262626"/>
                  </a:solidFill>
                  <a:latin typeface="Arial" panose="020B0604020202020204" pitchFamily="34" charset="0"/>
                  <a:cs typeface="Arial" panose="020B0604020202020204" pitchFamily="34" charset="0"/>
                </a:rPr>
                <a:t>.</a:t>
              </a:r>
            </a:p>
          </p:txBody>
        </p:sp>
        <p:sp>
          <p:nvSpPr>
            <p:cNvPr id="23" name="Rectangle 22">
              <a:extLst/>
            </p:cNvPr>
            <p:cNvSpPr/>
            <p:nvPr/>
          </p:nvSpPr>
          <p:spPr>
            <a:xfrm>
              <a:off x="6650854" y="5363332"/>
              <a:ext cx="4301923" cy="804220"/>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grpSp>
      <p:sp>
        <p:nvSpPr>
          <p:cNvPr id="10244" name="Title 1"/>
          <p:cNvSpPr txBox="1">
            <a:spLocks noChangeArrowheads="1"/>
          </p:cNvSpPr>
          <p:nvPr/>
        </p:nvSpPr>
        <p:spPr bwMode="auto">
          <a:xfrm>
            <a:off x="622300" y="5494338"/>
            <a:ext cx="5703888" cy="1363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ts val="2200"/>
              </a:lnSpc>
            </a:pPr>
            <a:r>
              <a:rPr lang="en-US" altLang="en-US" sz="2400" b="1">
                <a:solidFill>
                  <a:srgbClr val="262626"/>
                </a:solidFill>
                <a:latin typeface="Arial" panose="020B0604020202020204" pitchFamily="34" charset="0"/>
                <a:cs typeface="Arial" panose="020B0604020202020204" pitchFamily="34" charset="0"/>
              </a:rPr>
              <a:t>Strategic objective 4</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Reduce barriers for people who often encounter them.</a:t>
            </a:r>
          </a:p>
        </p:txBody>
      </p:sp>
      <p:sp>
        <p:nvSpPr>
          <p:cNvPr id="25" name="Text Placeholder 1">
            <a:extLst/>
          </p:cNvPr>
          <p:cNvSpPr>
            <a:spLocks noGrp="1"/>
          </p:cNvSpPr>
          <p:nvPr>
            <p:ph type="body" sz="quarter" idx="10"/>
          </p:nvPr>
        </p:nvSpPr>
        <p:spPr>
          <a:xfrm>
            <a:off x="622300" y="1487488"/>
            <a:ext cx="10461625" cy="422275"/>
          </a:xfrm>
        </p:spPr>
        <p:txBody>
          <a:bodyPr/>
          <a:lstStyle/>
          <a:p>
            <a:pPr marL="0" indent="0" algn="ctr">
              <a:buFont typeface="Arial" panose="020B0604020202020204" pitchFamily="34" charset="0"/>
              <a:buNone/>
              <a:defRPr/>
            </a:pPr>
            <a:r>
              <a:rPr lang="en-US" sz="2600" b="1" dirty="0">
                <a:solidFill>
                  <a:schemeClr val="bg2">
                    <a:lumMod val="25000"/>
                  </a:schemeClr>
                </a:solidFill>
                <a:latin typeface="Arial" panose="020B0604020202020204" pitchFamily="34" charset="0"/>
                <a:cs typeface="Arial" panose="020B0604020202020204" pitchFamily="34" charset="0"/>
              </a:rPr>
              <a:t>Summary of strategic objectives and selected actions</a:t>
            </a:r>
          </a:p>
        </p:txBody>
      </p:sp>
      <p:sp>
        <p:nvSpPr>
          <p:cNvPr id="10246" name="TextBox 25"/>
          <p:cNvSpPr txBox="1">
            <a:spLocks noChangeArrowheads="1"/>
          </p:cNvSpPr>
          <p:nvPr/>
        </p:nvSpPr>
        <p:spPr bwMode="auto">
          <a:xfrm>
            <a:off x="6624638" y="3363913"/>
            <a:ext cx="45847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Adopt a preservation ordinance.</a:t>
            </a:r>
          </a:p>
          <a:p>
            <a:pPr>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Develop a system for derelict properties.</a:t>
            </a:r>
          </a:p>
          <a:p>
            <a:pPr>
              <a:buFont typeface="Arial" panose="020B0604020202020204" pitchFamily="34" charset="0"/>
              <a:buChar char="•"/>
            </a:pPr>
            <a:r>
              <a:rPr lang="en-US" altLang="en-US" sz="1600" dirty="0" smtClean="0">
                <a:latin typeface="Arial" panose="020B0604020202020204" pitchFamily="34" charset="0"/>
                <a:cs typeface="Arial" panose="020B0604020202020204" pitchFamily="34" charset="0"/>
              </a:rPr>
              <a:t>Explore </a:t>
            </a:r>
            <a:r>
              <a:rPr lang="en-US" altLang="en-US" sz="1600" dirty="0">
                <a:latin typeface="Arial" panose="020B0604020202020204" pitchFamily="34" charset="0"/>
                <a:cs typeface="Arial" panose="020B0604020202020204" pitchFamily="34" charset="0"/>
              </a:rPr>
              <a:t>a rental inspection program.</a:t>
            </a:r>
          </a:p>
        </p:txBody>
      </p:sp>
      <p:sp>
        <p:nvSpPr>
          <p:cNvPr id="10247" name="TextBox 26"/>
          <p:cNvSpPr txBox="1">
            <a:spLocks noChangeArrowheads="1"/>
          </p:cNvSpPr>
          <p:nvPr/>
        </p:nvSpPr>
        <p:spPr bwMode="auto">
          <a:xfrm>
            <a:off x="6781800" y="4549775"/>
            <a:ext cx="4140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Expand tenants’ protections.</a:t>
            </a:r>
          </a:p>
          <a:p>
            <a:pP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Create resources for housing crises.</a:t>
            </a:r>
          </a:p>
          <a:p>
            <a:pPr>
              <a:buFont typeface="Arial" panose="020B0604020202020204" pitchFamily="34" charset="0"/>
              <a:buChar char="•"/>
            </a:pPr>
            <a:r>
              <a:rPr lang="en-US" altLang="en-US" sz="1600" dirty="0">
                <a:latin typeface="Arial" panose="020B0604020202020204" pitchFamily="34" charset="0"/>
                <a:cs typeface="Arial" panose="020B0604020202020204" pitchFamily="34" charset="0"/>
              </a:rPr>
              <a:t>Create a source of local tax relief.</a:t>
            </a:r>
          </a:p>
        </p:txBody>
      </p:sp>
      <p:sp>
        <p:nvSpPr>
          <p:cNvPr id="10248" name="TextBox 27"/>
          <p:cNvSpPr txBox="1">
            <a:spLocks noChangeArrowheads="1"/>
          </p:cNvSpPr>
          <p:nvPr/>
        </p:nvSpPr>
        <p:spPr bwMode="auto">
          <a:xfrm>
            <a:off x="6773863" y="5734050"/>
            <a:ext cx="41386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Streamline rental assistance processes.</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Create stronger alignment across CoC.</a:t>
            </a:r>
          </a:p>
          <a:p>
            <a:pPr>
              <a:buFont typeface="Arial" panose="020B0604020202020204" pitchFamily="34" charset="0"/>
              <a:buChar char="•"/>
            </a:pPr>
            <a:r>
              <a:rPr lang="en-US" altLang="en-US" sz="1600">
                <a:latin typeface="Arial" panose="020B0604020202020204" pitchFamily="34" charset="0"/>
                <a:cs typeface="Arial" panose="020B0604020202020204" pitchFamily="34" charset="0"/>
              </a:rPr>
              <a:t>Earmark funds for services.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ESTIMATED INVESTMENT</a:t>
            </a:r>
          </a:p>
        </p:txBody>
      </p:sp>
      <p:grpSp>
        <p:nvGrpSpPr>
          <p:cNvPr id="11267" name="Group 5"/>
          <p:cNvGrpSpPr>
            <a:grpSpLocks/>
          </p:cNvGrpSpPr>
          <p:nvPr/>
        </p:nvGrpSpPr>
        <p:grpSpPr bwMode="auto">
          <a:xfrm>
            <a:off x="622300" y="1925638"/>
            <a:ext cx="10461625" cy="4932362"/>
            <a:chOff x="805245" y="1662982"/>
            <a:chExt cx="10165913" cy="4793371"/>
          </a:xfrm>
        </p:grpSpPr>
        <p:grpSp>
          <p:nvGrpSpPr>
            <p:cNvPr id="11269" name="Group 6"/>
            <p:cNvGrpSpPr>
              <a:grpSpLocks/>
            </p:cNvGrpSpPr>
            <p:nvPr/>
          </p:nvGrpSpPr>
          <p:grpSpPr bwMode="auto">
            <a:xfrm>
              <a:off x="805245" y="1662982"/>
              <a:ext cx="10165913" cy="4584226"/>
              <a:chOff x="805245" y="1662982"/>
              <a:chExt cx="10165913" cy="4584226"/>
            </a:xfrm>
          </p:grpSpPr>
          <p:sp>
            <p:nvSpPr>
              <p:cNvPr id="9" name="Rounded Rectangle 24">
                <a:extLst/>
              </p:cNvPr>
              <p:cNvSpPr/>
              <p:nvPr/>
            </p:nvSpPr>
            <p:spPr>
              <a:xfrm>
                <a:off x="805245" y="5348647"/>
                <a:ext cx="10115007" cy="854692"/>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23">
                <a:extLst/>
              </p:cNvPr>
              <p:cNvSpPr/>
              <p:nvPr/>
            </p:nvSpPr>
            <p:spPr>
              <a:xfrm>
                <a:off x="805245" y="4200830"/>
                <a:ext cx="10115007" cy="8238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22">
                <a:extLst/>
              </p:cNvPr>
              <p:cNvSpPr/>
              <p:nvPr/>
            </p:nvSpPr>
            <p:spPr>
              <a:xfrm>
                <a:off x="837641" y="3046842"/>
                <a:ext cx="10115006" cy="82229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21">
                <a:extLst/>
              </p:cNvPr>
              <p:cNvSpPr/>
              <p:nvPr/>
            </p:nvSpPr>
            <p:spPr>
              <a:xfrm>
                <a:off x="837641" y="1899025"/>
                <a:ext cx="10115006" cy="82383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a:extLst/>
              </p:cNvPr>
              <p:cNvSpPr/>
              <p:nvPr/>
            </p:nvSpPr>
            <p:spPr>
              <a:xfrm>
                <a:off x="8308584" y="2573213"/>
                <a:ext cx="985739" cy="3134899"/>
              </a:xfrm>
              <a:prstGeom prst="rect">
                <a:avLst/>
              </a:prstGeom>
              <a:solidFill>
                <a:schemeClr val="bg1">
                  <a:lumMod val="95000"/>
                </a:schemeClr>
              </a:solidFill>
              <a:ln w="28575">
                <a:no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1276" name="Title 1"/>
              <p:cNvSpPr txBox="1">
                <a:spLocks noChangeArrowheads="1"/>
              </p:cNvSpPr>
              <p:nvPr/>
            </p:nvSpPr>
            <p:spPr bwMode="auto">
              <a:xfrm>
                <a:off x="838200" y="1662982"/>
                <a:ext cx="5510048" cy="126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1</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Produce more homes for more people. </a:t>
                </a:r>
              </a:p>
            </p:txBody>
          </p:sp>
          <p:sp>
            <p:nvSpPr>
              <p:cNvPr id="15" name="Rectangle 14">
                <a:extLst/>
              </p:cNvPr>
              <p:cNvSpPr/>
              <p:nvPr/>
            </p:nvSpPr>
            <p:spPr>
              <a:xfrm>
                <a:off x="6667228" y="1920623"/>
                <a:ext cx="4303930" cy="802238"/>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1278" name="TextBox 15"/>
              <p:cNvSpPr txBox="1">
                <a:spLocks noChangeArrowheads="1"/>
              </p:cNvSpPr>
              <p:nvPr/>
            </p:nvSpPr>
            <p:spPr bwMode="auto">
              <a:xfrm>
                <a:off x="6828762" y="1967576"/>
                <a:ext cx="4008723" cy="8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2400" b="1">
                    <a:latin typeface="Arial" panose="020B0604020202020204" pitchFamily="34" charset="0"/>
                    <a:cs typeface="Arial" panose="020B0604020202020204" pitchFamily="34" charset="0"/>
                  </a:rPr>
                  <a:t>6,200 units</a:t>
                </a:r>
              </a:p>
              <a:p>
                <a:pPr algn="ctr"/>
                <a:r>
                  <a:rPr lang="en-US" altLang="en-US" sz="2400" b="1">
                    <a:latin typeface="Arial" panose="020B0604020202020204" pitchFamily="34" charset="0"/>
                    <a:cs typeface="Arial" panose="020B0604020202020204" pitchFamily="34" charset="0"/>
                  </a:rPr>
                  <a:t>$15 - $33 million</a:t>
                </a:r>
              </a:p>
            </p:txBody>
          </p:sp>
          <p:sp>
            <p:nvSpPr>
              <p:cNvPr id="17" name="Rectangle 16">
                <a:extLst/>
              </p:cNvPr>
              <p:cNvSpPr/>
              <p:nvPr/>
            </p:nvSpPr>
            <p:spPr>
              <a:xfrm>
                <a:off x="6650260" y="3056098"/>
                <a:ext cx="4302387" cy="803781"/>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1280" name="TextBox 17"/>
              <p:cNvSpPr txBox="1">
                <a:spLocks noChangeArrowheads="1"/>
              </p:cNvSpPr>
              <p:nvPr/>
            </p:nvSpPr>
            <p:spPr bwMode="auto">
              <a:xfrm>
                <a:off x="6815020" y="3110421"/>
                <a:ext cx="4008723" cy="8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2400" b="1">
                    <a:latin typeface="Arial" panose="020B0604020202020204" pitchFamily="34" charset="0"/>
                    <a:cs typeface="Arial" panose="020B0604020202020204" pitchFamily="34" charset="0"/>
                  </a:rPr>
                  <a:t>2,300 units</a:t>
                </a:r>
              </a:p>
              <a:p>
                <a:pPr algn="ctr"/>
                <a:r>
                  <a:rPr lang="en-US" altLang="en-US" sz="2400" b="1">
                    <a:latin typeface="Arial" panose="020B0604020202020204" pitchFamily="34" charset="0"/>
                    <a:cs typeface="Arial" panose="020B0604020202020204" pitchFamily="34" charset="0"/>
                  </a:rPr>
                  <a:t>$10 - $24 million</a:t>
                </a:r>
              </a:p>
            </p:txBody>
          </p:sp>
          <p:sp>
            <p:nvSpPr>
              <p:cNvPr id="11281" name="Title 1"/>
              <p:cNvSpPr txBox="1">
                <a:spLocks noChangeArrowheads="1"/>
              </p:cNvSpPr>
              <p:nvPr/>
            </p:nvSpPr>
            <p:spPr bwMode="auto">
              <a:xfrm>
                <a:off x="805246" y="3045471"/>
                <a:ext cx="5543002" cy="837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2</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Keep homes affordable and in good repair</a:t>
                </a:r>
                <a:r>
                  <a:rPr lang="en-US" altLang="en-US" sz="2000">
                    <a:solidFill>
                      <a:srgbClr val="262626"/>
                    </a:solidFill>
                    <a:latin typeface="Arial" panose="020B0604020202020204" pitchFamily="34" charset="0"/>
                    <a:cs typeface="Arial" panose="020B0604020202020204" pitchFamily="34" charset="0"/>
                  </a:rPr>
                  <a:t>.</a:t>
                </a:r>
              </a:p>
            </p:txBody>
          </p:sp>
          <p:sp>
            <p:nvSpPr>
              <p:cNvPr id="20" name="Rectangle 19">
                <a:extLst/>
              </p:cNvPr>
              <p:cNvSpPr/>
              <p:nvPr/>
            </p:nvSpPr>
            <p:spPr>
              <a:xfrm>
                <a:off x="6650260" y="4202373"/>
                <a:ext cx="4302387" cy="803780"/>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1283" name="TextBox 20"/>
              <p:cNvSpPr txBox="1">
                <a:spLocks noChangeArrowheads="1"/>
              </p:cNvSpPr>
              <p:nvPr/>
            </p:nvSpPr>
            <p:spPr bwMode="auto">
              <a:xfrm>
                <a:off x="6828761" y="4276666"/>
                <a:ext cx="4008723" cy="8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2400" b="1">
                    <a:latin typeface="Arial" panose="020B0604020202020204" pitchFamily="34" charset="0"/>
                    <a:cs typeface="Arial" panose="020B0604020202020204" pitchFamily="34" charset="0"/>
                  </a:rPr>
                  <a:t>1,200 households</a:t>
                </a:r>
              </a:p>
              <a:p>
                <a:pPr algn="ctr"/>
                <a:r>
                  <a:rPr lang="en-US" altLang="en-US" sz="2400" b="1">
                    <a:latin typeface="Arial" panose="020B0604020202020204" pitchFamily="34" charset="0"/>
                    <a:cs typeface="Arial" panose="020B0604020202020204" pitchFamily="34" charset="0"/>
                  </a:rPr>
                  <a:t>$2 - $4 million</a:t>
                </a:r>
              </a:p>
            </p:txBody>
          </p:sp>
          <p:sp>
            <p:nvSpPr>
              <p:cNvPr id="11284" name="Title 1"/>
              <p:cNvSpPr txBox="1">
                <a:spLocks noChangeArrowheads="1"/>
              </p:cNvSpPr>
              <p:nvPr/>
            </p:nvSpPr>
            <p:spPr bwMode="auto">
              <a:xfrm>
                <a:off x="805246" y="4140761"/>
                <a:ext cx="5639334" cy="8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90000"/>
                  </a:lnSpc>
                </a:pPr>
                <a:r>
                  <a:rPr lang="en-US" altLang="en-US" sz="2400" b="1">
                    <a:solidFill>
                      <a:srgbClr val="262626"/>
                    </a:solidFill>
                    <a:latin typeface="Arial" panose="020B0604020202020204" pitchFamily="34" charset="0"/>
                    <a:cs typeface="Arial" panose="020B0604020202020204" pitchFamily="34" charset="0"/>
                  </a:rPr>
                  <a:t>Strategic objective 3</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Help people stay in their homes or communities</a:t>
                </a:r>
                <a:r>
                  <a:rPr lang="en-US" altLang="en-US" sz="2000">
                    <a:solidFill>
                      <a:srgbClr val="262626"/>
                    </a:solidFill>
                    <a:latin typeface="Arial" panose="020B0604020202020204" pitchFamily="34" charset="0"/>
                    <a:cs typeface="Arial" panose="020B0604020202020204" pitchFamily="34" charset="0"/>
                  </a:rPr>
                  <a:t>.</a:t>
                </a:r>
              </a:p>
            </p:txBody>
          </p:sp>
          <p:sp>
            <p:nvSpPr>
              <p:cNvPr id="23" name="Rectangle 22">
                <a:extLst/>
              </p:cNvPr>
              <p:cNvSpPr/>
              <p:nvPr/>
            </p:nvSpPr>
            <p:spPr>
              <a:xfrm>
                <a:off x="6650260" y="5364075"/>
                <a:ext cx="4302387" cy="803781"/>
              </a:xfrm>
              <a:prstGeom prst="rect">
                <a:avLst/>
              </a:prstGeom>
              <a:solidFill>
                <a:schemeClr val="bg1">
                  <a:lumMod val="85000"/>
                </a:schemeClr>
              </a:solidFill>
              <a:ln w="28575">
                <a:solidFill>
                  <a:schemeClr val="accent6">
                    <a:lumMod val="75000"/>
                  </a:schemeClr>
                </a:solidFill>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ln w="38100">
                    <a:solidFill>
                      <a:schemeClr val="tx1"/>
                    </a:solidFill>
                  </a:ln>
                  <a:solidFill>
                    <a:schemeClr val="bg1">
                      <a:lumMod val="75000"/>
                    </a:schemeClr>
                  </a:solidFill>
                </a:endParaRPr>
              </a:p>
            </p:txBody>
          </p:sp>
          <p:sp>
            <p:nvSpPr>
              <p:cNvPr id="11286" name="TextBox 23"/>
              <p:cNvSpPr txBox="1">
                <a:spLocks noChangeArrowheads="1"/>
              </p:cNvSpPr>
              <p:nvPr/>
            </p:nvSpPr>
            <p:spPr bwMode="auto">
              <a:xfrm>
                <a:off x="6828761" y="5439628"/>
                <a:ext cx="4008723" cy="80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2400" b="1">
                    <a:latin typeface="Arial" panose="020B0604020202020204" pitchFamily="34" charset="0"/>
                    <a:cs typeface="Arial" panose="020B0604020202020204" pitchFamily="34" charset="0"/>
                  </a:rPr>
                  <a:t>1,000 households</a:t>
                </a:r>
              </a:p>
              <a:p>
                <a:pPr algn="ctr"/>
                <a:r>
                  <a:rPr lang="en-US" altLang="en-US" sz="2400" b="1">
                    <a:latin typeface="Arial" panose="020B0604020202020204" pitchFamily="34" charset="0"/>
                    <a:cs typeface="Arial" panose="020B0604020202020204" pitchFamily="34" charset="0"/>
                  </a:rPr>
                  <a:t>$3 - $7 million</a:t>
                </a:r>
              </a:p>
            </p:txBody>
          </p:sp>
        </p:grpSp>
        <p:sp>
          <p:nvSpPr>
            <p:cNvPr id="11270" name="Title 1"/>
            <p:cNvSpPr txBox="1">
              <a:spLocks noChangeArrowheads="1"/>
            </p:cNvSpPr>
            <p:nvPr/>
          </p:nvSpPr>
          <p:spPr bwMode="auto">
            <a:xfrm>
              <a:off x="805246" y="5130790"/>
              <a:ext cx="554300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ts val="2200"/>
                </a:lnSpc>
              </a:pPr>
              <a:r>
                <a:rPr lang="en-US" altLang="en-US" sz="2400" b="1">
                  <a:solidFill>
                    <a:srgbClr val="262626"/>
                  </a:solidFill>
                  <a:latin typeface="Arial" panose="020B0604020202020204" pitchFamily="34" charset="0"/>
                  <a:cs typeface="Arial" panose="020B0604020202020204" pitchFamily="34" charset="0"/>
                </a:rPr>
                <a:t>Strategic objective 4</a:t>
              </a:r>
              <a:br>
                <a:rPr lang="en-US" altLang="en-US" sz="2400" b="1">
                  <a:solidFill>
                    <a:srgbClr val="262626"/>
                  </a:solidFill>
                  <a:latin typeface="Arial" panose="020B0604020202020204" pitchFamily="34" charset="0"/>
                  <a:cs typeface="Arial" panose="020B0604020202020204" pitchFamily="34" charset="0"/>
                </a:rPr>
              </a:br>
              <a:r>
                <a:rPr lang="en-US" altLang="en-US" sz="2400">
                  <a:solidFill>
                    <a:srgbClr val="262626"/>
                  </a:solidFill>
                  <a:latin typeface="Arial" panose="020B0604020202020204" pitchFamily="34" charset="0"/>
                  <a:cs typeface="Arial" panose="020B0604020202020204" pitchFamily="34" charset="0"/>
                </a:rPr>
                <a:t>Reduce barriers for people who often encounter them.</a:t>
              </a:r>
            </a:p>
          </p:txBody>
        </p:sp>
      </p:grpSp>
      <p:sp>
        <p:nvSpPr>
          <p:cNvPr id="25" name="Text Placeholder 1">
            <a:extLst/>
          </p:cNvPr>
          <p:cNvSpPr>
            <a:spLocks noGrp="1"/>
          </p:cNvSpPr>
          <p:nvPr>
            <p:ph type="body" sz="quarter" idx="10"/>
          </p:nvPr>
        </p:nvSpPr>
        <p:spPr>
          <a:xfrm>
            <a:off x="622300" y="1619250"/>
            <a:ext cx="10461625" cy="339725"/>
          </a:xfrm>
        </p:spPr>
        <p:txBody>
          <a:bodyPr/>
          <a:lstStyle/>
          <a:p>
            <a:pPr marL="0" indent="0" algn="ctr">
              <a:buFont typeface="Arial" panose="020B0604020202020204" pitchFamily="34" charset="0"/>
              <a:buNone/>
              <a:defRPr/>
            </a:pPr>
            <a:r>
              <a:rPr lang="en-US" sz="2400" b="1" dirty="0">
                <a:solidFill>
                  <a:schemeClr val="bg2">
                    <a:lumMod val="25000"/>
                  </a:schemeClr>
                </a:solidFill>
                <a:latin typeface="Arial" panose="020B0604020202020204" pitchFamily="34" charset="0"/>
                <a:cs typeface="Arial" panose="020B0604020202020204" pitchFamily="34" charset="0"/>
              </a:rPr>
              <a:t>Summary of strategic objective by estimated investment and targets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latin typeface="Arial" panose="020B0604020202020204" pitchFamily="34" charset="0"/>
                <a:cs typeface="Arial" panose="020B0604020202020204" pitchFamily="34" charset="0"/>
              </a:rPr>
              <a:t>INTENDED OUTCOMES </a:t>
            </a:r>
          </a:p>
        </p:txBody>
      </p:sp>
      <p:sp>
        <p:nvSpPr>
          <p:cNvPr id="12291" name="Title 1"/>
          <p:cNvSpPr txBox="1">
            <a:spLocks noChangeArrowheads="1"/>
          </p:cNvSpPr>
          <p:nvPr/>
        </p:nvSpPr>
        <p:spPr bwMode="auto">
          <a:xfrm>
            <a:off x="579438" y="1865313"/>
            <a:ext cx="10787062"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lnSpc>
                <a:spcPct val="90000"/>
              </a:lnSpc>
            </a:pPr>
            <a:r>
              <a:rPr lang="en-US" altLang="en-US" sz="3200" dirty="0">
                <a:solidFill>
                  <a:srgbClr val="262626"/>
                </a:solidFill>
                <a:latin typeface="Arial" panose="020B0604020202020204" pitchFamily="34" charset="0"/>
                <a:cs typeface="Arial" panose="020B0604020202020204" pitchFamily="34" charset="0"/>
              </a:rPr>
              <a:t>Guided by the Affordable Housing Action Strategy, </a:t>
            </a:r>
            <a:r>
              <a:rPr lang="en-US" altLang="en-US" sz="3200" dirty="0" smtClean="0">
                <a:solidFill>
                  <a:srgbClr val="262626"/>
                </a:solidFill>
                <a:latin typeface="Arial" panose="020B0604020202020204" pitchFamily="34" charset="0"/>
                <a:cs typeface="Arial" panose="020B0604020202020204" pitchFamily="34" charset="0"/>
              </a:rPr>
              <a:t>the </a:t>
            </a:r>
            <a:r>
              <a:rPr lang="en-US" altLang="en-US" sz="3200" dirty="0">
                <a:solidFill>
                  <a:srgbClr val="262626"/>
                </a:solidFill>
                <a:latin typeface="Arial" panose="020B0604020202020204" pitchFamily="34" charset="0"/>
                <a:cs typeface="Arial" panose="020B0604020202020204" pitchFamily="34" charset="0"/>
              </a:rPr>
              <a:t>City of Tacoma will dramatically increase </a:t>
            </a:r>
            <a:r>
              <a:rPr lang="en-US" altLang="en-US" sz="3200" dirty="0" smtClean="0">
                <a:solidFill>
                  <a:srgbClr val="262626"/>
                </a:solidFill>
                <a:latin typeface="Arial" panose="020B0604020202020204" pitchFamily="34" charset="0"/>
                <a:cs typeface="Arial" panose="020B0604020202020204" pitchFamily="34" charset="0"/>
              </a:rPr>
              <a:t>over a 10 year period</a:t>
            </a:r>
            <a:r>
              <a:rPr lang="en-US" altLang="en-US" sz="3200" dirty="0">
                <a:solidFill>
                  <a:srgbClr val="262626"/>
                </a:solidFill>
                <a:latin typeface="Arial" panose="020B0604020202020204" pitchFamily="34" charset="0"/>
                <a:cs typeface="Arial" panose="020B0604020202020204" pitchFamily="34" charset="0"/>
              </a:rPr>
              <a:t> </a:t>
            </a:r>
            <a:r>
              <a:rPr lang="en-US" altLang="en-US" sz="3200" b="1" dirty="0" smtClean="0">
                <a:solidFill>
                  <a:srgbClr val="262626"/>
                </a:solidFill>
                <a:latin typeface="Arial" panose="020B0604020202020204" pitchFamily="34" charset="0"/>
                <a:cs typeface="Arial" panose="020B0604020202020204" pitchFamily="34" charset="0"/>
              </a:rPr>
              <a:t>its </a:t>
            </a:r>
            <a:r>
              <a:rPr lang="en-US" altLang="en-US" sz="3200" b="1" dirty="0">
                <a:solidFill>
                  <a:srgbClr val="262626"/>
                </a:solidFill>
                <a:latin typeface="Arial" panose="020B0604020202020204" pitchFamily="34" charset="0"/>
                <a:cs typeface="Arial" panose="020B0604020202020204" pitchFamily="34" charset="0"/>
              </a:rPr>
              <a:t>investments in new rental and homeownership opportunities </a:t>
            </a:r>
            <a:r>
              <a:rPr lang="en-US" altLang="en-US" sz="3200" dirty="0">
                <a:solidFill>
                  <a:srgbClr val="262626"/>
                </a:solidFill>
                <a:latin typeface="Arial" panose="020B0604020202020204" pitchFamily="34" charset="0"/>
                <a:cs typeface="Arial" panose="020B0604020202020204" pitchFamily="34" charset="0"/>
              </a:rPr>
              <a:t>and </a:t>
            </a:r>
            <a:r>
              <a:rPr lang="en-US" altLang="en-US" sz="3200" b="1" dirty="0">
                <a:solidFill>
                  <a:srgbClr val="262626"/>
                </a:solidFill>
                <a:latin typeface="Arial" panose="020B0604020202020204" pitchFamily="34" charset="0"/>
                <a:cs typeface="Arial" panose="020B0604020202020204" pitchFamily="34" charset="0"/>
              </a:rPr>
              <a:t>establish broader anti-displacement measures</a:t>
            </a:r>
            <a:r>
              <a:rPr lang="en-US" altLang="en-US" sz="3200" dirty="0">
                <a:solidFill>
                  <a:srgbClr val="262626"/>
                </a:solidFill>
                <a:latin typeface="Arial" panose="020B0604020202020204" pitchFamily="34" charset="0"/>
                <a:cs typeface="Arial" panose="020B0604020202020204" pitchFamily="34" charset="0"/>
              </a:rPr>
              <a:t>.</a:t>
            </a:r>
          </a:p>
          <a:p>
            <a:pPr algn="ctr" eaLnBrk="1" hangingPunct="1">
              <a:lnSpc>
                <a:spcPct val="90000"/>
              </a:lnSpc>
            </a:pPr>
            <a:r>
              <a:rPr lang="en-US" altLang="en-US" sz="2400" dirty="0">
                <a:solidFill>
                  <a:srgbClr val="262626"/>
                </a:solidFill>
                <a:latin typeface="Arial" panose="020B0604020202020204" pitchFamily="34" charset="0"/>
                <a:cs typeface="Arial" panose="020B0604020202020204" pitchFamily="34" charset="0"/>
              </a:rPr>
              <a:t/>
            </a:r>
            <a:br>
              <a:rPr lang="en-US" altLang="en-US" sz="2400" dirty="0">
                <a:solidFill>
                  <a:srgbClr val="262626"/>
                </a:solidFill>
                <a:latin typeface="Arial" panose="020B0604020202020204" pitchFamily="34" charset="0"/>
                <a:cs typeface="Arial" panose="020B0604020202020204" pitchFamily="34" charset="0"/>
              </a:rPr>
            </a:br>
            <a:endParaRPr lang="en-US" altLang="en-US" sz="2400" dirty="0">
              <a:solidFill>
                <a:srgbClr val="262626"/>
              </a:solidFill>
              <a:latin typeface="Arial" panose="020B0604020202020204" pitchFamily="34" charset="0"/>
              <a:cs typeface="Arial" panose="020B0604020202020204" pitchFamily="34" charset="0"/>
            </a:endParaRPr>
          </a:p>
          <a:p>
            <a:pPr algn="ctr" eaLnBrk="1" hangingPunct="1">
              <a:lnSpc>
                <a:spcPct val="90000"/>
              </a:lnSpc>
            </a:pPr>
            <a:r>
              <a:rPr lang="en-US" altLang="en-US" sz="3200" dirty="0">
                <a:solidFill>
                  <a:srgbClr val="262626"/>
                </a:solidFill>
                <a:latin typeface="Arial" panose="020B0604020202020204" pitchFamily="34" charset="0"/>
                <a:cs typeface="Arial" panose="020B0604020202020204" pitchFamily="34" charset="0"/>
              </a:rPr>
              <a:t>Together, this approach has the potential to reach </a:t>
            </a:r>
          </a:p>
          <a:p>
            <a:pPr algn="ctr" eaLnBrk="1" hangingPunct="1">
              <a:lnSpc>
                <a:spcPct val="90000"/>
              </a:lnSpc>
            </a:pPr>
            <a:r>
              <a:rPr lang="en-US" altLang="en-US" sz="3200" b="1" dirty="0">
                <a:solidFill>
                  <a:srgbClr val="262626"/>
                </a:solidFill>
                <a:latin typeface="Arial" panose="020B0604020202020204" pitchFamily="34" charset="0"/>
                <a:cs typeface="Arial" panose="020B0604020202020204" pitchFamily="34" charset="0"/>
              </a:rPr>
              <a:t>10,500 households</a:t>
            </a:r>
            <a:r>
              <a:rPr lang="en-US" altLang="en-US" sz="3200" dirty="0">
                <a:solidFill>
                  <a:srgbClr val="262626"/>
                </a:solidFill>
                <a:latin typeface="Arial" panose="020B0604020202020204" pitchFamily="34" charset="0"/>
                <a:cs typeface="Arial" panose="020B0604020202020204" pitchFamily="34" charset="0"/>
              </a:rPr>
              <a:t> living in the City of Tacoma.</a:t>
            </a:r>
          </a:p>
          <a:p>
            <a:pPr eaLnBrk="1" hangingPunct="1">
              <a:lnSpc>
                <a:spcPct val="90000"/>
              </a:lnSpc>
            </a:pPr>
            <a:endParaRPr lang="en-US" altLang="en-US" sz="2400" dirty="0">
              <a:solidFill>
                <a:srgbClr val="262626"/>
              </a:solidFill>
              <a:latin typeface="Arial" panose="020B0604020202020204" pitchFamily="34" charset="0"/>
              <a:cs typeface="Arial" panose="020B0604020202020204" pitchFamily="34" charset="0"/>
            </a:endParaRPr>
          </a:p>
          <a:p>
            <a:pPr eaLnBrk="1" hangingPunct="1">
              <a:lnSpc>
                <a:spcPct val="90000"/>
              </a:lnSpc>
            </a:pPr>
            <a:endParaRPr lang="en-US" altLang="en-US" sz="2000" b="1" dirty="0">
              <a:solidFill>
                <a:srgbClr val="262626"/>
              </a:solidFill>
              <a:latin typeface="Arial" panose="020B0604020202020204" pitchFamily="34" charset="0"/>
              <a:cs typeface="Arial" panose="020B0604020202020204" pitchFamily="34" charset="0"/>
            </a:endParaRPr>
          </a:p>
          <a:p>
            <a:pPr eaLnBrk="1" hangingPunct="1">
              <a:lnSpc>
                <a:spcPct val="90000"/>
              </a:lnSpc>
            </a:pPr>
            <a:endParaRPr lang="en-US" altLang="en-US" sz="2000" dirty="0">
              <a:solidFill>
                <a:srgbClr val="262626"/>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DC6EC8DC-5F93-4B5A-A8E1-A3B499224C8C}"/>
              </a:ext>
            </a:extLst>
          </p:cNvPr>
          <p:cNvCxnSpPr>
            <a:cxnSpLocks/>
          </p:cNvCxnSpPr>
          <p:nvPr/>
        </p:nvCxnSpPr>
        <p:spPr>
          <a:xfrm>
            <a:off x="579438" y="4306530"/>
            <a:ext cx="11286888" cy="19878"/>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452047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IMPLEMENTATION OF THE AHAS</a:t>
            </a:r>
          </a:p>
        </p:txBody>
      </p:sp>
      <p:sp>
        <p:nvSpPr>
          <p:cNvPr id="7" name="Text Placeholder 1">
            <a:extLst/>
          </p:cNvPr>
          <p:cNvSpPr>
            <a:spLocks noGrp="1"/>
          </p:cNvSpPr>
          <p:nvPr>
            <p:ph type="body" sz="quarter" idx="10"/>
          </p:nvPr>
        </p:nvSpPr>
        <p:spPr>
          <a:xfrm>
            <a:off x="501650" y="1601788"/>
            <a:ext cx="10891838" cy="5256212"/>
          </a:xfrm>
        </p:spPr>
        <p:txBody>
          <a:bodyPr/>
          <a:lstStyle/>
          <a:p>
            <a:pPr marL="0" indent="0">
              <a:buFont typeface="Arial" panose="020B0604020202020204" pitchFamily="34" charset="0"/>
              <a:buNone/>
              <a:defRPr/>
            </a:pPr>
            <a:r>
              <a:rPr lang="en-US" b="1" dirty="0">
                <a:latin typeface="Arial" panose="020B0604020202020204" pitchFamily="34" charset="0"/>
                <a:cs typeface="Arial" panose="020B0604020202020204" pitchFamily="34" charset="0"/>
              </a:rPr>
              <a:t>The AHAS will be implemented through</a:t>
            </a:r>
            <a:r>
              <a:rPr lang="en-US" b="1" dirty="0" smtClean="0">
                <a:latin typeface="Arial" panose="020B0604020202020204" pitchFamily="34" charset="0"/>
                <a:cs typeface="Arial" panose="020B0604020202020204" pitchFamily="34" charset="0"/>
              </a:rPr>
              <a:t>:</a:t>
            </a:r>
          </a:p>
          <a:p>
            <a:pPr marL="0" indent="0">
              <a:buFont typeface="Arial" panose="020B0604020202020204" pitchFamily="34" charset="0"/>
              <a:buNone/>
              <a:defRPr/>
            </a:pPr>
            <a:endParaRPr lang="en-US" sz="800" b="1"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Implementation </a:t>
            </a:r>
            <a:r>
              <a:rPr lang="en-US" sz="2400" dirty="0" smtClean="0">
                <a:latin typeface="Arial" panose="020B0604020202020204" pitchFamily="34" charset="0"/>
                <a:cs typeface="Arial" panose="020B0604020202020204" pitchFamily="34" charset="0"/>
              </a:rPr>
              <a:t>Plan</a:t>
            </a:r>
          </a:p>
          <a:p>
            <a:pPr marL="0" indent="0">
              <a:buFont typeface="Arial" charse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Ongoing education and </a:t>
            </a:r>
            <a:r>
              <a:rPr lang="en-US" sz="2400" dirty="0" smtClean="0">
                <a:latin typeface="Arial" panose="020B0604020202020204" pitchFamily="34" charset="0"/>
                <a:cs typeface="Arial" panose="020B0604020202020204" pitchFamily="34" charset="0"/>
              </a:rPr>
              <a:t>outreach</a:t>
            </a:r>
          </a:p>
          <a:p>
            <a:pPr marL="0" indent="0">
              <a:buFont typeface="Arial" charse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Existing, expanded, or new resources (funding, staff, expertise, etc</a:t>
            </a:r>
            <a:r>
              <a:rPr lang="en-US" sz="2400" dirty="0" smtClean="0">
                <a:latin typeface="Arial" panose="020B0604020202020204" pitchFamily="34" charset="0"/>
                <a:cs typeface="Arial" panose="020B0604020202020204" pitchFamily="34" charset="0"/>
              </a:rPr>
              <a:t>.)</a:t>
            </a:r>
          </a:p>
          <a:p>
            <a:pPr marL="0" indent="0">
              <a:buFont typeface="Arial" charse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Partnerships with local, regional, state, and federal </a:t>
            </a:r>
            <a:r>
              <a:rPr lang="en-US" sz="2400" dirty="0" smtClean="0">
                <a:latin typeface="Arial" panose="020B0604020202020204" pitchFamily="34" charset="0"/>
                <a:cs typeface="Arial" panose="020B0604020202020204" pitchFamily="34" charset="0"/>
              </a:rPr>
              <a:t>entities</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Monitoring, evaluation, and reporting:</a:t>
            </a:r>
          </a:p>
          <a:p>
            <a:pPr lvl="1">
              <a:defRPr/>
            </a:pPr>
            <a:r>
              <a:rPr lang="en-US" dirty="0">
                <a:latin typeface="Arial" panose="020B0604020202020204" pitchFamily="34" charset="0"/>
                <a:cs typeface="Arial" panose="020B0604020202020204" pitchFamily="34" charset="0"/>
              </a:rPr>
              <a:t>Integration of metrics into Results 253</a:t>
            </a:r>
          </a:p>
          <a:p>
            <a:pPr lvl="1">
              <a:defRPr/>
            </a:pPr>
            <a:r>
              <a:rPr lang="en-US" dirty="0">
                <a:latin typeface="Arial" panose="020B0604020202020204" pitchFamily="34" charset="0"/>
                <a:cs typeface="Arial" panose="020B0604020202020204" pitchFamily="34" charset="0"/>
              </a:rPr>
              <a:t>Quarterly reports to City Council </a:t>
            </a:r>
          </a:p>
          <a:p>
            <a:pPr lvl="1">
              <a:defRPr/>
            </a:pPr>
            <a:r>
              <a:rPr lang="en-US" dirty="0">
                <a:latin typeface="Arial" panose="020B0604020202020204" pitchFamily="34" charset="0"/>
                <a:cs typeface="Arial" panose="020B0604020202020204" pitchFamily="34" charset="0"/>
              </a:rPr>
              <a:t>Biannual scorecard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897063" y="78659"/>
            <a:ext cx="1029493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endParaRPr lang="en-US" altLang="en-US" sz="4400" b="1" dirty="0" smtClean="0">
              <a:solidFill>
                <a:schemeClr val="bg1"/>
              </a:solidFill>
              <a:latin typeface="Arial" panose="020B0604020202020204" pitchFamily="34" charset="0"/>
              <a:cs typeface="Arial" panose="020B0604020202020204" pitchFamily="34" charset="0"/>
            </a:endParaRPr>
          </a:p>
          <a:p>
            <a:pPr eaLnBrk="1" hangingPunct="1"/>
            <a:r>
              <a:rPr lang="en-US" altLang="en-US" sz="4400" b="1" dirty="0" smtClean="0">
                <a:solidFill>
                  <a:schemeClr val="bg1"/>
                </a:solidFill>
                <a:latin typeface="Arial" panose="020B0604020202020204" pitchFamily="34" charset="0"/>
                <a:cs typeface="Arial" panose="020B0604020202020204" pitchFamily="34" charset="0"/>
              </a:rPr>
              <a:t>NEXT STEPS</a:t>
            </a:r>
            <a:endParaRPr lang="en-US" altLang="en-US" sz="1600" dirty="0">
              <a:solidFill>
                <a:schemeClr val="bg1"/>
              </a:solidFill>
              <a:latin typeface="Raleway ExtraBold" pitchFamily="34" charset="-52"/>
            </a:endParaRPr>
          </a:p>
        </p:txBody>
      </p:sp>
      <p:sp>
        <p:nvSpPr>
          <p:cNvPr id="27" name="Подзаголовок 2">
            <a:extLst/>
          </p:cNvPr>
          <p:cNvSpPr txBox="1">
            <a:spLocks/>
          </p:cNvSpPr>
          <p:nvPr/>
        </p:nvSpPr>
        <p:spPr>
          <a:xfrm>
            <a:off x="420688" y="1900238"/>
            <a:ext cx="11314112" cy="4751387"/>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50000"/>
              </a:lnSpc>
              <a:spcBef>
                <a:spcPts val="0"/>
              </a:spcBef>
              <a:spcAft>
                <a:spcPts val="0"/>
              </a:spcAft>
              <a:defRPr/>
            </a:pPr>
            <a:r>
              <a:rPr lang="en-US" sz="3200" kern="0" dirty="0" smtClean="0">
                <a:latin typeface="Arial" panose="020B0604020202020204" pitchFamily="34" charset="0"/>
                <a:ea typeface="Karla" pitchFamily="2" charset="0"/>
                <a:cs typeface="Arial" panose="020B0604020202020204" pitchFamily="34" charset="0"/>
              </a:rPr>
              <a:t>Develop </a:t>
            </a:r>
            <a:r>
              <a:rPr lang="en-US" sz="3200" kern="0" dirty="0" smtClean="0">
                <a:latin typeface="Arial" panose="020B0604020202020204" pitchFamily="34" charset="0"/>
                <a:ea typeface="Karla" pitchFamily="2" charset="0"/>
                <a:cs typeface="Arial" panose="020B0604020202020204" pitchFamily="34" charset="0"/>
              </a:rPr>
              <a:t>an Implementation </a:t>
            </a:r>
            <a:r>
              <a:rPr lang="en-US" sz="3200" kern="0" dirty="0" err="1" smtClean="0">
                <a:latin typeface="Arial" panose="020B0604020202020204" pitchFamily="34" charset="0"/>
                <a:ea typeface="Karla" pitchFamily="2" charset="0"/>
                <a:cs typeface="Arial" panose="020B0604020202020204" pitchFamily="34" charset="0"/>
              </a:rPr>
              <a:t>Workplan</a:t>
            </a:r>
            <a:endParaRPr lang="en-US" sz="3200" kern="0" dirty="0" smtClean="0">
              <a:latin typeface="Arial" panose="020B0604020202020204" pitchFamily="34" charset="0"/>
              <a:ea typeface="Karla" pitchFamily="2" charset="0"/>
              <a:cs typeface="Arial" panose="020B0604020202020204" pitchFamily="34" charset="0"/>
            </a:endParaRPr>
          </a:p>
          <a:p>
            <a:pPr marL="457200" lvl="1" indent="0" fontAlgn="auto">
              <a:lnSpc>
                <a:spcPct val="150000"/>
              </a:lnSpc>
              <a:spcBef>
                <a:spcPts val="0"/>
              </a:spcBef>
              <a:spcAft>
                <a:spcPts val="0"/>
              </a:spcAft>
              <a:buNone/>
              <a:defRPr/>
            </a:pPr>
            <a:endParaRPr lang="en-US" sz="2000" kern="0" dirty="0" smtClean="0">
              <a:latin typeface="Arial" panose="020B0604020202020204" pitchFamily="34" charset="0"/>
              <a:ea typeface="Karla" pitchFamily="2" charset="0"/>
              <a:cs typeface="Arial" panose="020B0604020202020204" pitchFamily="34" charset="0"/>
            </a:endParaRPr>
          </a:p>
          <a:p>
            <a:pPr lvl="1" fontAlgn="auto">
              <a:lnSpc>
                <a:spcPct val="100000"/>
              </a:lnSpc>
              <a:spcBef>
                <a:spcPts val="0"/>
              </a:spcBef>
              <a:spcAft>
                <a:spcPts val="0"/>
              </a:spcAft>
              <a:defRPr/>
            </a:pPr>
            <a:r>
              <a:rPr lang="en-US" sz="3200" kern="0" dirty="0" smtClean="0">
                <a:latin typeface="Arial" panose="020B0604020202020204" pitchFamily="34" charset="0"/>
                <a:ea typeface="Karla" pitchFamily="2" charset="0"/>
                <a:cs typeface="Arial" panose="020B0604020202020204" pitchFamily="34" charset="0"/>
              </a:rPr>
              <a:t>Convene a group of internal stakeholders to map out approach to implementation </a:t>
            </a:r>
            <a:endParaRPr lang="en-US" sz="3200" kern="0" dirty="0" smtClean="0">
              <a:latin typeface="Arial" panose="020B0604020202020204" pitchFamily="34" charset="0"/>
              <a:ea typeface="Karla" pitchFamily="2" charset="0"/>
              <a:cs typeface="Arial" panose="020B0604020202020204" pitchFamily="34" charset="0"/>
            </a:endParaRPr>
          </a:p>
          <a:p>
            <a:pPr marL="457200" lvl="1" indent="0" fontAlgn="auto">
              <a:lnSpc>
                <a:spcPct val="150000"/>
              </a:lnSpc>
              <a:spcBef>
                <a:spcPts val="0"/>
              </a:spcBef>
              <a:spcAft>
                <a:spcPts val="0"/>
              </a:spcAft>
              <a:buNone/>
              <a:defRPr/>
            </a:pPr>
            <a:endParaRPr lang="en-US" sz="2000" kern="0" dirty="0" smtClean="0">
              <a:latin typeface="Arial" panose="020B0604020202020204" pitchFamily="34" charset="0"/>
              <a:ea typeface="Karla" pitchFamily="2" charset="0"/>
              <a:cs typeface="Arial" panose="020B0604020202020204" pitchFamily="34" charset="0"/>
            </a:endParaRPr>
          </a:p>
          <a:p>
            <a:pPr lvl="1" fontAlgn="auto">
              <a:lnSpc>
                <a:spcPct val="100000"/>
              </a:lnSpc>
              <a:spcBef>
                <a:spcPts val="0"/>
              </a:spcBef>
              <a:spcAft>
                <a:spcPts val="0"/>
              </a:spcAft>
              <a:defRPr/>
            </a:pPr>
            <a:r>
              <a:rPr lang="en-US" sz="3200" kern="0" dirty="0" smtClean="0">
                <a:latin typeface="Arial" panose="020B0604020202020204" pitchFamily="34" charset="0"/>
                <a:ea typeface="Karla" pitchFamily="2" charset="0"/>
                <a:cs typeface="Arial" panose="020B0604020202020204" pitchFamily="34" charset="0"/>
              </a:rPr>
              <a:t>Begin work on immediate and short-term actions and, where appropriate, convene stakeholder groups to assist with action development </a:t>
            </a:r>
            <a:endParaRPr lang="en-US" sz="3200" kern="0" dirty="0">
              <a:latin typeface="Arial" panose="020B0604020202020204" pitchFamily="34" charset="0"/>
              <a:ea typeface="Karla"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lgn="ctr">
              <a:buNone/>
            </a:pPr>
            <a:endParaRPr lang="en-US" sz="4400" dirty="0" smtClean="0">
              <a:latin typeface="Arial" panose="020B0604020202020204" pitchFamily="34" charset="0"/>
              <a:cs typeface="Arial" panose="020B0604020202020204" pitchFamily="34" charset="0"/>
            </a:endParaRPr>
          </a:p>
          <a:p>
            <a:pPr marL="0" indent="0" algn="ctr">
              <a:buNone/>
            </a:pPr>
            <a:r>
              <a:rPr lang="en-US" sz="4400" dirty="0" smtClean="0">
                <a:latin typeface="Arial" panose="020B0604020202020204" pitchFamily="34" charset="0"/>
                <a:cs typeface="Arial" panose="020B0604020202020204" pitchFamily="34" charset="0"/>
              </a:rPr>
              <a:t>Daniel Murillo</a:t>
            </a:r>
          </a:p>
          <a:p>
            <a:pPr marL="0" indent="0" algn="ctr">
              <a:buNone/>
            </a:pPr>
            <a:r>
              <a:rPr lang="en-US" sz="4400" dirty="0" smtClean="0">
                <a:latin typeface="Arial" panose="020B0604020202020204" pitchFamily="34" charset="0"/>
                <a:cs typeface="Arial" panose="020B0604020202020204" pitchFamily="34" charset="0"/>
              </a:rPr>
              <a:t>Housing Division Manager</a:t>
            </a:r>
          </a:p>
          <a:p>
            <a:pPr marL="0" indent="0" algn="ctr">
              <a:buNone/>
            </a:pPr>
            <a:r>
              <a:rPr lang="en-US" sz="4400" dirty="0" smtClean="0">
                <a:latin typeface="Arial" panose="020B0604020202020204" pitchFamily="34" charset="0"/>
                <a:cs typeface="Arial" panose="020B0604020202020204" pitchFamily="34" charset="0"/>
              </a:rPr>
              <a:t>(253) 591-5238</a:t>
            </a:r>
          </a:p>
          <a:p>
            <a:pPr marL="0" indent="0" algn="ctr">
              <a:buNone/>
            </a:pPr>
            <a:r>
              <a:rPr lang="en-US" sz="4400" dirty="0" smtClean="0">
                <a:latin typeface="Arial" panose="020B0604020202020204" pitchFamily="34" charset="0"/>
                <a:cs typeface="Arial" panose="020B0604020202020204" pitchFamily="34" charset="0"/>
              </a:rPr>
              <a:t>dmurillo@cityoftacoma.org</a:t>
            </a:r>
            <a:endParaRPr lang="en-US" sz="44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910080" y="127819"/>
            <a:ext cx="9967288" cy="1228541"/>
          </a:xfrm>
        </p:spPr>
        <p:txBody>
          <a:bodyPr/>
          <a:lstStyle/>
          <a:p>
            <a:r>
              <a:rPr lang="en-US" altLang="en-US" dirty="0" smtClean="0">
                <a:latin typeface="Arial" panose="020B0604020202020204" pitchFamily="34" charset="0"/>
                <a:cs typeface="Arial" panose="020B0604020202020204" pitchFamily="34" charset="0"/>
              </a:rPr>
              <a:t>QUESTIONS &amp; CONTACT INFORMATION</a:t>
            </a:r>
            <a:r>
              <a:rPr lang="en-US" altLang="en-US" sz="2800" dirty="0">
                <a:solidFill>
                  <a:srgbClr val="CA4E39"/>
                </a:solidFill>
                <a:latin typeface="Arial" panose="020B0604020202020204" pitchFamily="34" charset="0"/>
                <a:cs typeface="Arial" panose="020B0604020202020204" pitchFamily="34" charset="0"/>
              </a:rPr>
              <a:t/>
            </a:r>
            <a:br>
              <a:rPr lang="en-US" altLang="en-US" sz="2800" dirty="0">
                <a:solidFill>
                  <a:srgbClr val="CA4E39"/>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755413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874838" y="658813"/>
            <a:ext cx="7843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r>
              <a:rPr lang="en-US" altLang="en-US" sz="4400" b="1" dirty="0">
                <a:solidFill>
                  <a:schemeClr val="bg1"/>
                </a:solidFill>
                <a:latin typeface="Arial" panose="020B0604020202020204" pitchFamily="34" charset="0"/>
                <a:cs typeface="Arial" panose="020B0604020202020204" pitchFamily="34" charset="0"/>
              </a:rPr>
              <a:t>PROJECT BACKGROUND</a:t>
            </a:r>
            <a:endParaRPr lang="en-US" altLang="en-US" sz="1600" b="1" dirty="0">
              <a:solidFill>
                <a:srgbClr val="CA4E39"/>
              </a:solidFill>
              <a:latin typeface="Arial" panose="020B0604020202020204" pitchFamily="34" charset="0"/>
              <a:cs typeface="Arial" panose="020B0604020202020204" pitchFamily="34" charset="0"/>
            </a:endParaRPr>
          </a:p>
          <a:p>
            <a:pPr eaLnBrk="1" hangingPunct="1"/>
            <a:endParaRPr lang="en-US" altLang="en-US" sz="1600" dirty="0">
              <a:solidFill>
                <a:schemeClr val="bg1"/>
              </a:solidFill>
              <a:latin typeface="Raleway ExtraBold" pitchFamily="34" charset="-52"/>
            </a:endParaRPr>
          </a:p>
        </p:txBody>
      </p:sp>
      <p:sp>
        <p:nvSpPr>
          <p:cNvPr id="27" name="Подзаголовок 2">
            <a:extLst/>
          </p:cNvPr>
          <p:cNvSpPr txBox="1">
            <a:spLocks/>
          </p:cNvSpPr>
          <p:nvPr/>
        </p:nvSpPr>
        <p:spPr>
          <a:xfrm>
            <a:off x="1058238" y="2927350"/>
            <a:ext cx="10068673" cy="2382838"/>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0"/>
              </a:spcBef>
              <a:spcAft>
                <a:spcPts val="0"/>
              </a:spcAft>
              <a:buFont typeface="Arial" panose="020B0604020202020204" pitchFamily="34" charset="0"/>
              <a:buNone/>
              <a:defRPr/>
            </a:pPr>
            <a:r>
              <a:rPr lang="en-US" kern="0" dirty="0">
                <a:latin typeface="Arial" panose="020B0604020202020204" pitchFamily="34" charset="0"/>
                <a:ea typeface="Karla" pitchFamily="2" charset="0"/>
                <a:cs typeface="Arial" panose="020B0604020202020204" pitchFamily="34" charset="0"/>
              </a:rPr>
              <a:t>The City of Tacoma developed its Affordable Housing </a:t>
            </a:r>
            <a:r>
              <a:rPr lang="en-US" kern="0" dirty="0" smtClean="0">
                <a:latin typeface="Arial" panose="020B0604020202020204" pitchFamily="34" charset="0"/>
                <a:ea typeface="Karla" pitchFamily="2" charset="0"/>
                <a:cs typeface="Arial" panose="020B0604020202020204" pitchFamily="34" charset="0"/>
              </a:rPr>
              <a:t>Action Strategy </a:t>
            </a:r>
            <a:r>
              <a:rPr lang="en-US" kern="0" dirty="0">
                <a:latin typeface="Arial" panose="020B0604020202020204" pitchFamily="34" charset="0"/>
                <a:ea typeface="Karla" pitchFamily="2" charset="0"/>
                <a:cs typeface="Arial" panose="020B0604020202020204" pitchFamily="34" charset="0"/>
              </a:rPr>
              <a:t>(AHAS) as an </a:t>
            </a:r>
            <a:r>
              <a:rPr lang="en-US" b="1" kern="0" dirty="0">
                <a:latin typeface="Arial" panose="020B0604020202020204" pitchFamily="34" charset="0"/>
                <a:ea typeface="Karla" pitchFamily="2" charset="0"/>
                <a:cs typeface="Arial" panose="020B0604020202020204" pitchFamily="34" charset="0"/>
              </a:rPr>
              <a:t>urgent response </a:t>
            </a:r>
            <a:r>
              <a:rPr lang="en-US" kern="0" dirty="0">
                <a:latin typeface="Arial" panose="020B0604020202020204" pitchFamily="34" charset="0"/>
                <a:ea typeface="Karla" pitchFamily="2" charset="0"/>
                <a:cs typeface="Arial" panose="020B0604020202020204" pitchFamily="34" charset="0"/>
              </a:rPr>
              <a:t>to its </a:t>
            </a:r>
            <a:r>
              <a:rPr lang="en-US" b="1" kern="0" dirty="0">
                <a:latin typeface="Arial" panose="020B0604020202020204" pitchFamily="34" charset="0"/>
                <a:ea typeface="Karla" pitchFamily="2" charset="0"/>
                <a:cs typeface="Arial" panose="020B0604020202020204" pitchFamily="34" charset="0"/>
              </a:rPr>
              <a:t>changing housing market</a:t>
            </a:r>
            <a:r>
              <a:rPr lang="en-US" kern="0" dirty="0">
                <a:latin typeface="Arial" panose="020B0604020202020204" pitchFamily="34" charset="0"/>
                <a:ea typeface="Karla" pitchFamily="2" charset="0"/>
                <a:cs typeface="Arial" panose="020B0604020202020204" pitchFamily="34" charset="0"/>
              </a:rPr>
              <a:t>, </a:t>
            </a:r>
            <a:r>
              <a:rPr lang="en-US" b="1" kern="0" dirty="0">
                <a:latin typeface="Arial" panose="020B0604020202020204" pitchFamily="34" charset="0"/>
                <a:ea typeface="Karla" pitchFamily="2" charset="0"/>
                <a:cs typeface="Arial" panose="020B0604020202020204" pitchFamily="34" charset="0"/>
              </a:rPr>
              <a:t>increasing risk of displacement </a:t>
            </a:r>
            <a:r>
              <a:rPr lang="en-US" kern="0" dirty="0">
                <a:latin typeface="Arial" panose="020B0604020202020204" pitchFamily="34" charset="0"/>
                <a:ea typeface="Karla" pitchFamily="2" charset="0"/>
                <a:cs typeface="Arial" panose="020B0604020202020204" pitchFamily="34" charset="0"/>
              </a:rPr>
              <a:t>among residents, </a:t>
            </a:r>
            <a:r>
              <a:rPr lang="en-US" kern="0" dirty="0" smtClean="0">
                <a:latin typeface="Arial" panose="020B0604020202020204" pitchFamily="34" charset="0"/>
                <a:ea typeface="Karla" pitchFamily="2" charset="0"/>
                <a:cs typeface="Arial" panose="020B0604020202020204" pitchFamily="34" charset="0"/>
              </a:rPr>
              <a:t>and </a:t>
            </a:r>
            <a:r>
              <a:rPr lang="en-US" b="1" kern="0" dirty="0">
                <a:latin typeface="Arial" panose="020B0604020202020204" pitchFamily="34" charset="0"/>
                <a:ea typeface="Karla" pitchFamily="2" charset="0"/>
                <a:cs typeface="Arial" panose="020B0604020202020204" pitchFamily="34" charset="0"/>
              </a:rPr>
              <a:t>widespread need for high-quality, affordable housing opportunities </a:t>
            </a:r>
            <a:r>
              <a:rPr lang="en-US" kern="0" dirty="0">
                <a:latin typeface="Arial" panose="020B0604020202020204" pitchFamily="34" charset="0"/>
                <a:ea typeface="Karla" pitchFamily="2" charset="0"/>
                <a:cs typeface="Arial" panose="020B0604020202020204" pitchFamily="34" charset="0"/>
              </a:rPr>
              <a:t>for all.</a:t>
            </a:r>
          </a:p>
          <a:p>
            <a:pPr fontAlgn="auto">
              <a:lnSpc>
                <a:spcPct val="150000"/>
              </a:lnSpc>
              <a:spcBef>
                <a:spcPts val="0"/>
              </a:spcBef>
              <a:spcAft>
                <a:spcPts val="0"/>
              </a:spcAft>
              <a:defRPr/>
            </a:pPr>
            <a:endParaRPr lang="en-US" sz="2400" kern="0" dirty="0">
              <a:latin typeface="Arial" panose="020B0604020202020204" pitchFamily="34" charset="0"/>
              <a:ea typeface="Karla"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1"/>
          <p:cNvSpPr>
            <a:spLocks noGrp="1" noChangeArrowheads="1"/>
          </p:cNvSpPr>
          <p:nvPr>
            <p:ph type="body" sz="quarter" idx="10"/>
          </p:nvPr>
        </p:nvSpPr>
        <p:spPr bwMode="auto">
          <a:xfrm>
            <a:off x="0" y="1524000"/>
            <a:ext cx="12192000" cy="56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200" b="1" dirty="0" smtClean="0">
                <a:latin typeface="Arial" panose="020B0604020202020204" pitchFamily="34" charset="0"/>
                <a:cs typeface="Arial" panose="020B0604020202020204" pitchFamily="34" charset="0"/>
              </a:rPr>
              <a:t>AHAS project timeline</a:t>
            </a:r>
          </a:p>
        </p:txBody>
      </p:sp>
      <p:sp>
        <p:nvSpPr>
          <p:cNvPr id="5123"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DEVELOPMENT OF THE AHAS</a:t>
            </a:r>
          </a:p>
        </p:txBody>
      </p:sp>
      <p:sp>
        <p:nvSpPr>
          <p:cNvPr id="14" name="Arrow: Left-Right 13">
            <a:extLst/>
          </p:cNvPr>
          <p:cNvSpPr/>
          <p:nvPr/>
        </p:nvSpPr>
        <p:spPr>
          <a:xfrm>
            <a:off x="838200" y="5178425"/>
            <a:ext cx="10515600" cy="1341438"/>
          </a:xfrm>
          <a:prstGeom prst="leftRightArrow">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aphicFrame>
        <p:nvGraphicFramePr>
          <p:cNvPr id="15" name="Diagram 14">
            <a:extLst/>
          </p:cNvPr>
          <p:cNvGraphicFramePr/>
          <p:nvPr/>
        </p:nvGraphicFramePr>
        <p:xfrm>
          <a:off x="838201" y="2216281"/>
          <a:ext cx="10515598" cy="336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6" name="TextBox 15"/>
          <p:cNvSpPr txBox="1">
            <a:spLocks noChangeArrowheads="1"/>
          </p:cNvSpPr>
          <p:nvPr/>
        </p:nvSpPr>
        <p:spPr bwMode="auto">
          <a:xfrm>
            <a:off x="838200" y="5556250"/>
            <a:ext cx="10347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r>
              <a:rPr lang="en-US" altLang="en-US" sz="1600" i="1">
                <a:latin typeface="Arial" panose="020B0604020202020204" pitchFamily="34" charset="0"/>
                <a:cs typeface="Arial" panose="020B0604020202020204" pitchFamily="34" charset="0"/>
              </a:rPr>
              <a:t>Supported by stakeholder engagement, including with the Technical Advisory Group </a:t>
            </a:r>
            <a:br>
              <a:rPr lang="en-US" altLang="en-US" sz="1600" i="1">
                <a:latin typeface="Arial" panose="020B0604020202020204" pitchFamily="34" charset="0"/>
                <a:cs typeface="Arial" panose="020B0604020202020204" pitchFamily="34" charset="0"/>
              </a:rPr>
            </a:br>
            <a:r>
              <a:rPr lang="en-US" altLang="en-US" sz="1600" i="1">
                <a:latin typeface="Arial" panose="020B0604020202020204" pitchFamily="34" charset="0"/>
                <a:cs typeface="Arial" panose="020B0604020202020204" pitchFamily="34" charset="0"/>
              </a:rPr>
              <a:t>and informed by community engagement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p:cNvPr>
          <p:cNvSpPr>
            <a:spLocks noGrp="1"/>
          </p:cNvSpPr>
          <p:nvPr>
            <p:ph type="body" sz="quarter" idx="10"/>
          </p:nvPr>
        </p:nvSpPr>
        <p:spPr>
          <a:xfrm>
            <a:off x="0" y="1528763"/>
            <a:ext cx="12192000" cy="444500"/>
          </a:xfrm>
        </p:spPr>
        <p:txBody>
          <a:bodyPr/>
          <a:lstStyle/>
          <a:p>
            <a:pPr marL="0" indent="0" algn="ctr">
              <a:buFont typeface="Arial" panose="020B0604020202020204" pitchFamily="34" charset="0"/>
              <a:buNone/>
              <a:defRPr/>
            </a:pPr>
            <a:r>
              <a:rPr lang="en-US" sz="2400" b="1" dirty="0">
                <a:solidFill>
                  <a:schemeClr val="bg2">
                    <a:lumMod val="25000"/>
                  </a:schemeClr>
                </a:solidFill>
                <a:latin typeface="Arial" panose="020B0604020202020204" pitchFamily="34" charset="0"/>
                <a:cs typeface="Arial" panose="020B0604020202020204" pitchFamily="34" charset="0"/>
              </a:rPr>
              <a:t>The AHAS was developed through a range of </a:t>
            </a:r>
            <a:br>
              <a:rPr lang="en-US" sz="2400" b="1" dirty="0">
                <a:solidFill>
                  <a:schemeClr val="bg2">
                    <a:lumMod val="25000"/>
                  </a:schemeClr>
                </a:solidFill>
                <a:latin typeface="Arial" panose="020B0604020202020204" pitchFamily="34" charset="0"/>
                <a:cs typeface="Arial" panose="020B0604020202020204" pitchFamily="34" charset="0"/>
              </a:rPr>
            </a:br>
            <a:r>
              <a:rPr lang="en-US" sz="2400" b="1" dirty="0">
                <a:solidFill>
                  <a:schemeClr val="bg2">
                    <a:lumMod val="25000"/>
                  </a:schemeClr>
                </a:solidFill>
                <a:latin typeface="Arial" panose="020B0604020202020204" pitchFamily="34" charset="0"/>
                <a:cs typeface="Arial" panose="020B0604020202020204" pitchFamily="34" charset="0"/>
              </a:rPr>
              <a:t>outreach and engagement activities.</a:t>
            </a:r>
          </a:p>
        </p:txBody>
      </p:sp>
      <p:sp>
        <p:nvSpPr>
          <p:cNvPr id="8195"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OUTREACH FOR THE AHAS</a:t>
            </a:r>
          </a:p>
        </p:txBody>
      </p:sp>
      <p:grpSp>
        <p:nvGrpSpPr>
          <p:cNvPr id="8196" name="Group 66"/>
          <p:cNvGrpSpPr>
            <a:grpSpLocks/>
          </p:cNvGrpSpPr>
          <p:nvPr/>
        </p:nvGrpSpPr>
        <p:grpSpPr bwMode="auto">
          <a:xfrm>
            <a:off x="2808288" y="2541588"/>
            <a:ext cx="6207125" cy="1773237"/>
            <a:chOff x="2811862" y="2431538"/>
            <a:chExt cx="6207694" cy="1773123"/>
          </a:xfrm>
        </p:grpSpPr>
        <p:sp>
          <p:nvSpPr>
            <p:cNvPr id="21" name="Oval 20">
              <a:extLst/>
            </p:cNvPr>
            <p:cNvSpPr/>
            <p:nvPr/>
          </p:nvSpPr>
          <p:spPr>
            <a:xfrm>
              <a:off x="3188133" y="2458523"/>
              <a:ext cx="1408242" cy="1339764"/>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TextBox 37">
              <a:extLst/>
            </p:cNvPr>
            <p:cNvSpPr txBox="1"/>
            <p:nvPr/>
          </p:nvSpPr>
          <p:spPr>
            <a:xfrm>
              <a:off x="3188133" y="2744255"/>
              <a:ext cx="1408242" cy="768301"/>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7</a:t>
              </a:r>
            </a:p>
          </p:txBody>
        </p:sp>
        <p:sp>
          <p:nvSpPr>
            <p:cNvPr id="39" name="Oval 38">
              <a:extLst/>
            </p:cNvPr>
            <p:cNvSpPr/>
            <p:nvPr/>
          </p:nvSpPr>
          <p:spPr>
            <a:xfrm>
              <a:off x="5367971" y="2431538"/>
              <a:ext cx="1408241" cy="1339764"/>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TextBox 39">
              <a:extLst/>
            </p:cNvPr>
            <p:cNvSpPr txBox="1"/>
            <p:nvPr/>
          </p:nvSpPr>
          <p:spPr>
            <a:xfrm>
              <a:off x="5367971" y="2717270"/>
              <a:ext cx="1408241" cy="768301"/>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256</a:t>
              </a:r>
            </a:p>
          </p:txBody>
        </p:sp>
        <p:sp>
          <p:nvSpPr>
            <p:cNvPr id="41" name="Oval 40">
              <a:extLst/>
            </p:cNvPr>
            <p:cNvSpPr/>
            <p:nvPr/>
          </p:nvSpPr>
          <p:spPr>
            <a:xfrm>
              <a:off x="7549396" y="2458523"/>
              <a:ext cx="1408241" cy="1339764"/>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TextBox 41">
              <a:extLst/>
            </p:cNvPr>
            <p:cNvSpPr txBox="1"/>
            <p:nvPr/>
          </p:nvSpPr>
          <p:spPr>
            <a:xfrm>
              <a:off x="7549396" y="2744255"/>
              <a:ext cx="1408241" cy="768301"/>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4</a:t>
              </a:r>
            </a:p>
          </p:txBody>
        </p:sp>
        <p:sp>
          <p:nvSpPr>
            <p:cNvPr id="8215" name="Text Placeholder 1"/>
            <p:cNvSpPr txBox="1">
              <a:spLocks noChangeArrowheads="1"/>
            </p:cNvSpPr>
            <p:nvPr/>
          </p:nvSpPr>
          <p:spPr bwMode="auto">
            <a:xfrm>
              <a:off x="2811862" y="3857908"/>
              <a:ext cx="2148530"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In-person community meetings</a:t>
              </a:r>
            </a:p>
          </p:txBody>
        </p:sp>
        <p:sp>
          <p:nvSpPr>
            <p:cNvPr id="8216" name="Text Placeholder 1"/>
            <p:cNvSpPr txBox="1">
              <a:spLocks noChangeArrowheads="1"/>
            </p:cNvSpPr>
            <p:nvPr/>
          </p:nvSpPr>
          <p:spPr bwMode="auto">
            <a:xfrm>
              <a:off x="5263496" y="3848855"/>
              <a:ext cx="1733232"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Online survey responses</a:t>
              </a:r>
            </a:p>
          </p:txBody>
        </p:sp>
        <p:sp>
          <p:nvSpPr>
            <p:cNvPr id="8217" name="Text Placeholder 1"/>
            <p:cNvSpPr txBox="1">
              <a:spLocks noChangeArrowheads="1"/>
            </p:cNvSpPr>
            <p:nvPr/>
          </p:nvSpPr>
          <p:spPr bwMode="auto">
            <a:xfrm>
              <a:off x="7391357" y="3848856"/>
              <a:ext cx="1628199"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Focus groups and interviews</a:t>
              </a:r>
            </a:p>
          </p:txBody>
        </p:sp>
      </p:grpSp>
      <p:grpSp>
        <p:nvGrpSpPr>
          <p:cNvPr id="8197" name="Group 67"/>
          <p:cNvGrpSpPr>
            <a:grpSpLocks/>
          </p:cNvGrpSpPr>
          <p:nvPr/>
        </p:nvGrpSpPr>
        <p:grpSpPr bwMode="auto">
          <a:xfrm>
            <a:off x="2863850" y="4740275"/>
            <a:ext cx="6464300" cy="1800225"/>
            <a:chOff x="2752746" y="4662845"/>
            <a:chExt cx="6464691" cy="1799456"/>
          </a:xfrm>
        </p:grpSpPr>
        <p:sp>
          <p:nvSpPr>
            <p:cNvPr id="45" name="Oval 44">
              <a:extLst/>
            </p:cNvPr>
            <p:cNvSpPr/>
            <p:nvPr/>
          </p:nvSpPr>
          <p:spPr>
            <a:xfrm>
              <a:off x="3017875" y="4662845"/>
              <a:ext cx="1409785" cy="1340865"/>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TextBox 45">
              <a:extLst/>
            </p:cNvPr>
            <p:cNvSpPr txBox="1"/>
            <p:nvPr/>
          </p:nvSpPr>
          <p:spPr>
            <a:xfrm>
              <a:off x="3017875" y="4948473"/>
              <a:ext cx="1409785" cy="769609"/>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7</a:t>
              </a:r>
            </a:p>
          </p:txBody>
        </p:sp>
        <p:sp>
          <p:nvSpPr>
            <p:cNvPr id="49" name="Oval 48">
              <a:extLst/>
            </p:cNvPr>
            <p:cNvSpPr/>
            <p:nvPr/>
          </p:nvSpPr>
          <p:spPr>
            <a:xfrm>
              <a:off x="7459969" y="4662845"/>
              <a:ext cx="1408197" cy="1340865"/>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 name="TextBox 49">
              <a:extLst/>
            </p:cNvPr>
            <p:cNvSpPr txBox="1"/>
            <p:nvPr/>
          </p:nvSpPr>
          <p:spPr>
            <a:xfrm>
              <a:off x="7459969" y="4948473"/>
              <a:ext cx="1408197" cy="769609"/>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8</a:t>
              </a:r>
            </a:p>
          </p:txBody>
        </p:sp>
        <p:sp>
          <p:nvSpPr>
            <p:cNvPr id="8203" name="Text Placeholder 1"/>
            <p:cNvSpPr txBox="1">
              <a:spLocks noChangeArrowheads="1"/>
            </p:cNvSpPr>
            <p:nvPr/>
          </p:nvSpPr>
          <p:spPr bwMode="auto">
            <a:xfrm>
              <a:off x="2752746" y="6042545"/>
              <a:ext cx="1977081"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Stakeholder interviews</a:t>
              </a:r>
            </a:p>
          </p:txBody>
        </p:sp>
        <p:grpSp>
          <p:nvGrpSpPr>
            <p:cNvPr id="8204" name="Group 65"/>
            <p:cNvGrpSpPr>
              <a:grpSpLocks/>
            </p:cNvGrpSpPr>
            <p:nvPr/>
          </p:nvGrpSpPr>
          <p:grpSpPr bwMode="auto">
            <a:xfrm>
              <a:off x="4996551" y="4713419"/>
              <a:ext cx="1977081" cy="1748882"/>
              <a:chOff x="5107459" y="4713419"/>
              <a:chExt cx="1977081" cy="1748882"/>
            </a:xfrm>
          </p:grpSpPr>
          <p:sp>
            <p:nvSpPr>
              <p:cNvPr id="47" name="Oval 46">
                <a:extLst/>
              </p:cNvPr>
              <p:cNvSpPr/>
              <p:nvPr/>
            </p:nvSpPr>
            <p:spPr>
              <a:xfrm>
                <a:off x="5349830" y="4713623"/>
                <a:ext cx="1409786" cy="1340865"/>
              </a:xfrm>
              <a:prstGeom prst="ellipse">
                <a:avLst/>
              </a:prstGeom>
              <a:solidFill>
                <a:schemeClr val="bg2"/>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8" name="TextBox 47">
                <a:extLst/>
              </p:cNvPr>
              <p:cNvSpPr txBox="1"/>
              <p:nvPr/>
            </p:nvSpPr>
            <p:spPr>
              <a:xfrm>
                <a:off x="5349830" y="4999251"/>
                <a:ext cx="1409786" cy="769609"/>
              </a:xfrm>
              <a:prstGeom prst="rect">
                <a:avLst/>
              </a:prstGeom>
              <a:noFill/>
            </p:spPr>
            <p:txBody>
              <a:bodyPr>
                <a:spAutoFit/>
              </a:bodyPr>
              <a:lstStyle/>
              <a:p>
                <a:pPr algn="ctr">
                  <a:defRPr/>
                </a:pPr>
                <a:r>
                  <a:rPr lang="en-US" sz="4400" b="1" dirty="0">
                    <a:solidFill>
                      <a:schemeClr val="accent6">
                        <a:lumMod val="75000"/>
                      </a:schemeClr>
                    </a:solidFill>
                    <a:latin typeface="Arial" panose="020B0604020202020204" pitchFamily="34" charset="0"/>
                    <a:cs typeface="Arial" panose="020B0604020202020204" pitchFamily="34" charset="0"/>
                  </a:rPr>
                  <a:t>7</a:t>
                </a:r>
              </a:p>
            </p:txBody>
          </p:sp>
          <p:sp>
            <p:nvSpPr>
              <p:cNvPr id="8208" name="Text Placeholder 1"/>
              <p:cNvSpPr txBox="1">
                <a:spLocks noChangeArrowheads="1"/>
              </p:cNvSpPr>
              <p:nvPr/>
            </p:nvSpPr>
            <p:spPr bwMode="auto">
              <a:xfrm>
                <a:off x="5107459" y="6115548"/>
                <a:ext cx="1977081"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Staff interviews</a:t>
                </a:r>
              </a:p>
            </p:txBody>
          </p:sp>
        </p:grpSp>
        <p:sp>
          <p:nvSpPr>
            <p:cNvPr id="8205" name="Text Placeholder 1"/>
            <p:cNvSpPr txBox="1">
              <a:spLocks noChangeArrowheads="1"/>
            </p:cNvSpPr>
            <p:nvPr/>
          </p:nvSpPr>
          <p:spPr bwMode="auto">
            <a:xfrm>
              <a:off x="7240356" y="6096054"/>
              <a:ext cx="1977081" cy="34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a:lnSpc>
                  <a:spcPct val="90000"/>
                </a:lnSpc>
                <a:spcBef>
                  <a:spcPts val="1000"/>
                </a:spcBef>
                <a:buFont typeface="Arial" panose="020B0604020202020204" pitchFamily="34" charset="0"/>
                <a:buNone/>
              </a:pPr>
              <a:r>
                <a:rPr lang="en-US" altLang="en-US" sz="1600">
                  <a:latin typeface="Arial" panose="020B0604020202020204" pitchFamily="34" charset="0"/>
                  <a:cs typeface="Arial" panose="020B0604020202020204" pitchFamily="34" charset="0"/>
                </a:rPr>
                <a:t>Technical Advisory Group meetings</a:t>
              </a:r>
            </a:p>
          </p:txBody>
        </p:sp>
      </p:grpSp>
      <p:sp>
        <p:nvSpPr>
          <p:cNvPr id="25" name="Подзаголовок 2">
            <a:extLst/>
          </p:cNvPr>
          <p:cNvSpPr txBox="1">
            <a:spLocks/>
          </p:cNvSpPr>
          <p:nvPr/>
        </p:nvSpPr>
        <p:spPr>
          <a:xfrm>
            <a:off x="9223375" y="3052763"/>
            <a:ext cx="2628900" cy="1825625"/>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defRPr/>
            </a:pPr>
            <a:endParaRPr lang="en-US" sz="2400" kern="0" dirty="0">
              <a:solidFill>
                <a:srgbClr val="FF0000"/>
              </a:solidFill>
              <a:latin typeface="Arial" panose="020B0604020202020204" pitchFamily="34" charset="0"/>
              <a:ea typeface="Karla" pitchFamily="2"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3561" y="1750143"/>
            <a:ext cx="4532671" cy="1769806"/>
          </a:xfrm>
        </p:spPr>
        <p:txBody>
          <a:bodyPr/>
          <a:lstStyle/>
          <a:p>
            <a:pPr marL="0" indent="0" algn="just">
              <a:buNone/>
            </a:pPr>
            <a:r>
              <a:rPr lang="en-US" sz="1800" dirty="0" smtClean="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Neither of my sons, one who works a minimum </a:t>
            </a:r>
            <a:r>
              <a:rPr lang="en-US" sz="1800" dirty="0" smtClean="0">
                <a:latin typeface="Arial" panose="020B0604020202020204" pitchFamily="34" charset="0"/>
                <a:cs typeface="Arial" panose="020B0604020202020204" pitchFamily="34" charset="0"/>
              </a:rPr>
              <a:t>wage </a:t>
            </a:r>
            <a:r>
              <a:rPr lang="en-US" sz="1800" dirty="0">
                <a:latin typeface="Arial" panose="020B0604020202020204" pitchFamily="34" charset="0"/>
                <a:cs typeface="Arial" panose="020B0604020202020204" pitchFamily="34" charset="0"/>
              </a:rPr>
              <a:t>job and the other who is just starting a job, can afford to live on their own. So they live with me. They feel hopeless about their future ability to have a place of their own, to get married, and build a family.”</a:t>
            </a:r>
          </a:p>
          <a:p>
            <a:endParaRPr lang="en-US" sz="1700" dirty="0"/>
          </a:p>
        </p:txBody>
      </p:sp>
      <p:sp>
        <p:nvSpPr>
          <p:cNvPr id="3" name="Title 2"/>
          <p:cNvSpPr>
            <a:spLocks noGrp="1"/>
          </p:cNvSpPr>
          <p:nvPr>
            <p:ph type="title"/>
          </p:nvPr>
        </p:nvSpPr>
        <p:spPr>
          <a:xfrm>
            <a:off x="1910080" y="720725"/>
            <a:ext cx="9662488" cy="635635"/>
          </a:xfrm>
        </p:spPr>
        <p:txBody>
          <a:bodyPr/>
          <a:lstStyle/>
          <a:p>
            <a:r>
              <a:rPr lang="en-US" dirty="0" smtClean="0">
                <a:latin typeface="Arial" panose="020B0604020202020204" pitchFamily="34" charset="0"/>
                <a:cs typeface="Arial" panose="020B0604020202020204" pitchFamily="34" charset="0"/>
              </a:rPr>
              <a:t>EXPERIENCES FROM RESIDENTS</a:t>
            </a:r>
            <a:endParaRPr lang="en-US" dirty="0">
              <a:latin typeface="Arial" panose="020B0604020202020204" pitchFamily="34" charset="0"/>
              <a:cs typeface="Arial" panose="020B0604020202020204" pitchFamily="34" charset="0"/>
            </a:endParaRPr>
          </a:p>
        </p:txBody>
      </p:sp>
      <p:sp>
        <p:nvSpPr>
          <p:cNvPr id="4" name="Rounded Rectangle 3"/>
          <p:cNvSpPr/>
          <p:nvPr/>
        </p:nvSpPr>
        <p:spPr>
          <a:xfrm>
            <a:off x="838201" y="1640663"/>
            <a:ext cx="4868916" cy="2047709"/>
          </a:xfrm>
          <a:prstGeom prst="roundRect">
            <a:avLst/>
          </a:prstGeom>
          <a:noFill/>
          <a:ln w="38100" cap="flat" cmpd="sng" algn="ctr">
            <a:solidFill>
              <a:srgbClr val="5B9BD5">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5997875" y="1640663"/>
            <a:ext cx="4868916" cy="2047709"/>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64826" y="1750143"/>
            <a:ext cx="4562168" cy="1477328"/>
          </a:xfrm>
          <a:prstGeom prst="rect">
            <a:avLst/>
          </a:prstGeom>
        </p:spPr>
        <p:txBody>
          <a:bodyPr wrap="square">
            <a:spAutoFit/>
          </a:bodyPr>
          <a:lstStyle/>
          <a:p>
            <a:pPr lvl="0" algn="just" defTabSz="457200" eaLnBrk="1" fontAlgn="auto" hangingPunct="1">
              <a:spcBef>
                <a:spcPts val="0"/>
              </a:spcBef>
              <a:spcAft>
                <a:spcPts val="0"/>
              </a:spcAft>
            </a:pPr>
            <a:r>
              <a:rPr lang="en-US" dirty="0">
                <a:solidFill>
                  <a:prstClr val="black"/>
                </a:solidFill>
                <a:latin typeface="Arial" panose="020B0604020202020204" pitchFamily="34" charset="0"/>
                <a:cs typeface="Arial" panose="020B0604020202020204" pitchFamily="34" charset="0"/>
              </a:rPr>
              <a:t>“What we are going through now is that I have two previous evictions and a low credit score. I’m shelling over $200-$300 for screening and application fees to just get denied.”</a:t>
            </a:r>
          </a:p>
        </p:txBody>
      </p:sp>
      <p:sp>
        <p:nvSpPr>
          <p:cNvPr id="7" name="Rounded Rectangle 6"/>
          <p:cNvSpPr/>
          <p:nvPr/>
        </p:nvSpPr>
        <p:spPr>
          <a:xfrm>
            <a:off x="838200" y="3841360"/>
            <a:ext cx="4868917" cy="2247078"/>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5997875" y="3841359"/>
            <a:ext cx="4868916" cy="2088985"/>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3561" y="3972676"/>
            <a:ext cx="4424516" cy="2031325"/>
          </a:xfrm>
          <a:prstGeom prst="rect">
            <a:avLst/>
          </a:prstGeom>
        </p:spPr>
        <p:txBody>
          <a:bodyPr wrap="square">
            <a:spAutoFit/>
          </a:bodyPr>
          <a:lstStyle/>
          <a:p>
            <a:pPr algn="just"/>
            <a:r>
              <a:rPr lang="en-US" sz="1800" dirty="0" smtClean="0">
                <a:latin typeface="Arial" panose="020B0604020202020204" pitchFamily="34" charset="0"/>
                <a:cs typeface="Arial" panose="020B0604020202020204" pitchFamily="34" charset="0"/>
              </a:rPr>
              <a:t>“I am on a fixed income and do not make two to three times the rental amount, so I cannot move from where I live now. I also don’t have money for a security deposit or the cost of moving. I live in a very small studio apartment, which costs me almost the entirety of my monthly SSI.”</a:t>
            </a:r>
            <a:endParaRPr lang="en-US" sz="1800" dirty="0">
              <a:latin typeface="Arial" panose="020B0604020202020204" pitchFamily="34" charset="0"/>
              <a:cs typeface="Arial" panose="020B0604020202020204" pitchFamily="34" charset="0"/>
            </a:endParaRPr>
          </a:p>
        </p:txBody>
      </p:sp>
      <p:sp>
        <p:nvSpPr>
          <p:cNvPr id="10" name="Rectangle 9"/>
          <p:cNvSpPr/>
          <p:nvPr/>
        </p:nvSpPr>
        <p:spPr>
          <a:xfrm>
            <a:off x="6164826" y="3972674"/>
            <a:ext cx="4562168" cy="1923604"/>
          </a:xfrm>
          <a:prstGeom prst="rect">
            <a:avLst/>
          </a:prstGeom>
        </p:spPr>
        <p:txBody>
          <a:bodyPr wrap="square">
            <a:spAutoFit/>
          </a:bodyPr>
          <a:lstStyle/>
          <a:p>
            <a:pPr algn="just"/>
            <a:r>
              <a:rPr lang="en-US" sz="1700" dirty="0" smtClean="0">
                <a:latin typeface="Arial" panose="020B0604020202020204" pitchFamily="34" charset="0"/>
                <a:cs typeface="Arial" panose="020B0604020202020204" pitchFamily="34" charset="0"/>
              </a:rPr>
              <a:t>“Most folks I know are one paycheck away from homelessness. If the building is bought out then a new owner can refuse to give us another lease. The only options for housing seems to be a terrible apartment like mine, where the heat and water go out during the winter but the tradeoff is that it is affordable.”</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894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2451" y="1533832"/>
            <a:ext cx="11415251" cy="4891322"/>
          </a:xfrm>
        </p:spPr>
        <p:txBody>
          <a:bodyPr/>
          <a:lstStyle/>
          <a:p>
            <a:pPr marL="0" indent="0">
              <a:lnSpc>
                <a:spcPct val="110000"/>
              </a:lnSpc>
              <a:buNone/>
            </a:pPr>
            <a:r>
              <a:rPr lang="en-US" sz="2400" b="1" dirty="0" smtClean="0">
                <a:latin typeface="Arial" panose="020B0604020202020204" pitchFamily="34" charset="0"/>
                <a:cs typeface="Arial" panose="020B0604020202020204" pitchFamily="34" charset="0"/>
              </a:rPr>
              <a:t>Tenant-landlord relationships</a:t>
            </a:r>
            <a:r>
              <a:rPr lang="en-US" sz="1800" b="0" dirty="0" smtClean="0">
                <a:latin typeface="Arial" panose="020B0604020202020204" pitchFamily="34" charset="0"/>
                <a:cs typeface="Arial" panose="020B0604020202020204" pitchFamily="34" charset="0"/>
              </a:rPr>
              <a:t/>
            </a:r>
            <a:br>
              <a:rPr lang="en-US" sz="1800" b="0" dirty="0" smtClean="0">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A common theme across interviews was a need for </a:t>
            </a:r>
            <a:r>
              <a:rPr lang="en-US" sz="2000" b="1" dirty="0">
                <a:solidFill>
                  <a:schemeClr val="tx1">
                    <a:lumMod val="85000"/>
                    <a:lumOff val="15000"/>
                  </a:schemeClr>
                </a:solidFill>
                <a:latin typeface="Arial" panose="020B0604020202020204" pitchFamily="34" charset="0"/>
                <a:cs typeface="Arial" panose="020B0604020202020204" pitchFamily="34" charset="0"/>
              </a:rPr>
              <a:t>stronger tenant-landlord </a:t>
            </a:r>
            <a:r>
              <a:rPr lang="en-US" sz="2000" dirty="0">
                <a:solidFill>
                  <a:schemeClr val="tx1">
                    <a:lumMod val="85000"/>
                    <a:lumOff val="15000"/>
                  </a:schemeClr>
                </a:solidFill>
                <a:latin typeface="Arial" panose="020B0604020202020204" pitchFamily="34" charset="0"/>
                <a:cs typeface="Arial" panose="020B0604020202020204" pitchFamily="34" charset="0"/>
              </a:rPr>
              <a:t>relationships. </a:t>
            </a:r>
            <a:br>
              <a:rPr lang="en-US" sz="2000" dirty="0">
                <a:solidFill>
                  <a:schemeClr val="tx1">
                    <a:lumMod val="85000"/>
                    <a:lumOff val="15000"/>
                  </a:schemeClr>
                </a:solidFill>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Even though city services are available, </a:t>
            </a:r>
            <a:r>
              <a:rPr lang="en-US" sz="2000" b="1" dirty="0">
                <a:solidFill>
                  <a:schemeClr val="tx1">
                    <a:lumMod val="85000"/>
                    <a:lumOff val="15000"/>
                  </a:schemeClr>
                </a:solidFill>
                <a:latin typeface="Arial" panose="020B0604020202020204" pitchFamily="34" charset="0"/>
                <a:cs typeface="Arial" panose="020B0604020202020204" pitchFamily="34" charset="0"/>
              </a:rPr>
              <a:t>language barriers </a:t>
            </a:r>
            <a:r>
              <a:rPr lang="en-US" sz="2000" dirty="0">
                <a:solidFill>
                  <a:schemeClr val="tx1">
                    <a:lumMod val="85000"/>
                    <a:lumOff val="15000"/>
                  </a:schemeClr>
                </a:solidFill>
                <a:latin typeface="Arial" panose="020B0604020202020204" pitchFamily="34" charset="0"/>
                <a:cs typeface="Arial" panose="020B0604020202020204" pitchFamily="34" charset="0"/>
              </a:rPr>
              <a:t>or </a:t>
            </a:r>
            <a:r>
              <a:rPr lang="en-US" sz="2000" b="1" dirty="0">
                <a:solidFill>
                  <a:schemeClr val="tx1">
                    <a:lumMod val="85000"/>
                    <a:lumOff val="15000"/>
                  </a:schemeClr>
                </a:solidFill>
                <a:latin typeface="Arial" panose="020B0604020202020204" pitchFamily="34" charset="0"/>
                <a:cs typeface="Arial" panose="020B0604020202020204" pitchFamily="34" charset="0"/>
              </a:rPr>
              <a:t>concerns about legal status</a:t>
            </a:r>
            <a:r>
              <a:rPr lang="en-US" sz="2000" dirty="0">
                <a:solidFill>
                  <a:schemeClr val="tx1">
                    <a:lumMod val="85000"/>
                    <a:lumOff val="15000"/>
                  </a:schemeClr>
                </a:solidFill>
                <a:latin typeface="Arial" panose="020B0604020202020204" pitchFamily="34" charset="0"/>
                <a:cs typeface="Arial" panose="020B0604020202020204" pitchFamily="34" charset="0"/>
              </a:rPr>
              <a:t> may affect access.</a:t>
            </a:r>
            <a:r>
              <a:rPr lang="en-US" sz="1800" dirty="0">
                <a:solidFill>
                  <a:schemeClr val="tx1">
                    <a:lumMod val="85000"/>
                    <a:lumOff val="15000"/>
                  </a:schemeClr>
                </a:solidFill>
                <a:latin typeface="Arial" panose="020B0604020202020204" pitchFamily="34" charset="0"/>
                <a:cs typeface="Arial" panose="020B0604020202020204" pitchFamily="34" charset="0"/>
              </a:rPr>
              <a:t/>
            </a:r>
            <a:br>
              <a:rPr lang="en-US" sz="1800" dirty="0">
                <a:solidFill>
                  <a:schemeClr val="tx1">
                    <a:lumMod val="85000"/>
                    <a:lumOff val="15000"/>
                  </a:schemeClr>
                </a:solidFill>
                <a:latin typeface="Arial" panose="020B0604020202020204" pitchFamily="34" charset="0"/>
                <a:cs typeface="Arial" panose="020B0604020202020204" pitchFamily="34" charset="0"/>
              </a:rPr>
            </a:br>
            <a:endParaRPr lang="en-US" sz="1800" i="1" dirty="0">
              <a:latin typeface="Arial" panose="020B0604020202020204" pitchFamily="34" charset="0"/>
              <a:cs typeface="Arial" panose="020B0604020202020204" pitchFamily="34" charset="0"/>
            </a:endParaRPr>
          </a:p>
          <a:p>
            <a:pPr marL="0" indent="0">
              <a:lnSpc>
                <a:spcPct val="110000"/>
              </a:lnSpc>
              <a:buNone/>
            </a:pPr>
            <a:r>
              <a:rPr lang="en-US" sz="2400" b="1" dirty="0" smtClean="0">
                <a:latin typeface="Arial" panose="020B0604020202020204" pitchFamily="34" charset="0"/>
                <a:cs typeface="Arial" panose="020B0604020202020204" pitchFamily="34" charset="0"/>
              </a:rPr>
              <a:t>Serving acute households</a:t>
            </a:r>
            <a:r>
              <a:rPr lang="en-US" sz="1800" b="0" dirty="0" smtClean="0">
                <a:latin typeface="Arial" panose="020B0604020202020204" pitchFamily="34" charset="0"/>
                <a:cs typeface="Arial" panose="020B0604020202020204" pitchFamily="34" charset="0"/>
              </a:rPr>
              <a:t/>
            </a:r>
            <a:br>
              <a:rPr lang="en-US" sz="1800" b="0" dirty="0" smtClean="0">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These barriers include </a:t>
            </a:r>
            <a:r>
              <a:rPr lang="en-US" sz="2000" b="1" dirty="0">
                <a:solidFill>
                  <a:schemeClr val="tx1">
                    <a:lumMod val="85000"/>
                    <a:lumOff val="15000"/>
                  </a:schemeClr>
                </a:solidFill>
                <a:latin typeface="Arial" panose="020B0604020202020204" pitchFamily="34" charset="0"/>
                <a:cs typeface="Arial" panose="020B0604020202020204" pitchFamily="34" charset="0"/>
              </a:rPr>
              <a:t>lack of income </a:t>
            </a:r>
            <a:r>
              <a:rPr lang="en-US" sz="2000" dirty="0">
                <a:solidFill>
                  <a:schemeClr val="tx1">
                    <a:lumMod val="85000"/>
                    <a:lumOff val="15000"/>
                  </a:schemeClr>
                </a:solidFill>
                <a:latin typeface="Arial" panose="020B0604020202020204" pitchFamily="34" charset="0"/>
                <a:cs typeface="Arial" panose="020B0604020202020204" pitchFamily="34" charset="0"/>
              </a:rPr>
              <a:t>and </a:t>
            </a:r>
            <a:r>
              <a:rPr lang="en-US" sz="2000" b="1" dirty="0">
                <a:solidFill>
                  <a:schemeClr val="tx1">
                    <a:lumMod val="85000"/>
                    <a:lumOff val="15000"/>
                  </a:schemeClr>
                </a:solidFill>
                <a:latin typeface="Arial" panose="020B0604020202020204" pitchFamily="34" charset="0"/>
                <a:cs typeface="Arial" panose="020B0604020202020204" pitchFamily="34" charset="0"/>
              </a:rPr>
              <a:t>credit, rental, or criminal histories</a:t>
            </a:r>
            <a:r>
              <a:rPr lang="en-US" sz="2000" dirty="0">
                <a:solidFill>
                  <a:schemeClr val="tx1">
                    <a:lumMod val="85000"/>
                    <a:lumOff val="15000"/>
                  </a:schemeClr>
                </a:solidFill>
                <a:latin typeface="Arial" panose="020B0604020202020204" pitchFamily="34" charset="0"/>
                <a:cs typeface="Arial" panose="020B0604020202020204" pitchFamily="34" charset="0"/>
              </a:rPr>
              <a:t>, which may make it more difficult to access housing in the private market. One stakeholder noted the importance of having </a:t>
            </a:r>
            <a:r>
              <a:rPr lang="en-US" sz="2000" b="1" dirty="0">
                <a:solidFill>
                  <a:schemeClr val="tx1">
                    <a:lumMod val="85000"/>
                    <a:lumOff val="15000"/>
                  </a:schemeClr>
                </a:solidFill>
                <a:latin typeface="Arial" panose="020B0604020202020204" pitchFamily="34" charset="0"/>
                <a:cs typeface="Arial" panose="020B0604020202020204" pitchFamily="34" charset="0"/>
              </a:rPr>
              <a:t>incentives for more private-market landlords</a:t>
            </a:r>
            <a:r>
              <a:rPr lang="en-US" sz="2000" dirty="0">
                <a:solidFill>
                  <a:schemeClr val="tx1">
                    <a:lumMod val="85000"/>
                    <a:lumOff val="15000"/>
                  </a:schemeClr>
                </a:solidFill>
                <a:latin typeface="Arial" panose="020B0604020202020204" pitchFamily="34" charset="0"/>
                <a:cs typeface="Arial" panose="020B0604020202020204" pitchFamily="34" charset="0"/>
              </a:rPr>
              <a:t> to accept “high-barrier” people.</a:t>
            </a:r>
            <a:r>
              <a:rPr lang="en-US" sz="1800" dirty="0">
                <a:solidFill>
                  <a:schemeClr val="tx1">
                    <a:lumMod val="85000"/>
                    <a:lumOff val="15000"/>
                  </a:schemeClr>
                </a:solidFill>
                <a:latin typeface="Arial" panose="020B0604020202020204" pitchFamily="34" charset="0"/>
                <a:cs typeface="Arial" panose="020B0604020202020204" pitchFamily="34" charset="0"/>
              </a:rPr>
              <a:t/>
            </a:r>
            <a:br>
              <a:rPr lang="en-US" sz="1800" dirty="0">
                <a:solidFill>
                  <a:schemeClr val="tx1">
                    <a:lumMod val="85000"/>
                    <a:lumOff val="15000"/>
                  </a:schemeClr>
                </a:solidFill>
                <a:latin typeface="Arial" panose="020B0604020202020204" pitchFamily="34" charset="0"/>
                <a:cs typeface="Arial" panose="020B0604020202020204" pitchFamily="34" charset="0"/>
              </a:rPr>
            </a:br>
            <a:endParaRPr lang="en-US" sz="1800" i="1" dirty="0">
              <a:latin typeface="Arial" panose="020B0604020202020204" pitchFamily="34" charset="0"/>
              <a:cs typeface="Arial" panose="020B0604020202020204" pitchFamily="34" charset="0"/>
            </a:endParaRPr>
          </a:p>
          <a:p>
            <a:pPr marL="0" indent="0">
              <a:lnSpc>
                <a:spcPct val="110000"/>
              </a:lnSpc>
              <a:buNone/>
            </a:pPr>
            <a:r>
              <a:rPr lang="en-US" sz="2400" b="1" dirty="0" smtClean="0">
                <a:latin typeface="Arial" panose="020B0604020202020204" pitchFamily="34" charset="0"/>
                <a:cs typeface="Arial" panose="020B0604020202020204" pitchFamily="34" charset="0"/>
              </a:rPr>
              <a:t>Important competencies among housing &amp; other service providers</a:t>
            </a:r>
            <a:r>
              <a:rPr lang="en-US" sz="1800" b="0" dirty="0" smtClean="0">
                <a:latin typeface="Arial" panose="020B0604020202020204" pitchFamily="34" charset="0"/>
                <a:cs typeface="Arial" panose="020B0604020202020204" pitchFamily="34" charset="0"/>
              </a:rPr>
              <a:t/>
            </a:r>
            <a:br>
              <a:rPr lang="en-US" sz="1800" b="0" dirty="0" smtClean="0">
                <a:latin typeface="Arial" panose="020B0604020202020204" pitchFamily="34" charset="0"/>
                <a:cs typeface="Arial" panose="020B0604020202020204" pitchFamily="34" charset="0"/>
              </a:rPr>
            </a:br>
            <a:r>
              <a:rPr lang="en-US" sz="2000" dirty="0">
                <a:solidFill>
                  <a:schemeClr val="tx1">
                    <a:lumMod val="85000"/>
                    <a:lumOff val="15000"/>
                  </a:schemeClr>
                </a:solidFill>
                <a:latin typeface="Arial" panose="020B0604020202020204" pitchFamily="34" charset="0"/>
                <a:cs typeface="Arial" panose="020B0604020202020204" pitchFamily="34" charset="0"/>
              </a:rPr>
              <a:t>These competencies included </a:t>
            </a:r>
            <a:r>
              <a:rPr lang="en-US" sz="2000" b="1" dirty="0">
                <a:solidFill>
                  <a:schemeClr val="tx1">
                    <a:lumMod val="85000"/>
                    <a:lumOff val="15000"/>
                  </a:schemeClr>
                </a:solidFill>
                <a:latin typeface="Arial" panose="020B0604020202020204" pitchFamily="34" charset="0"/>
                <a:cs typeface="Arial" panose="020B0604020202020204" pitchFamily="34" charset="0"/>
              </a:rPr>
              <a:t>cultural competency </a:t>
            </a:r>
            <a:r>
              <a:rPr lang="en-US" sz="2000" dirty="0">
                <a:solidFill>
                  <a:schemeClr val="tx1">
                    <a:lumMod val="85000"/>
                    <a:lumOff val="15000"/>
                  </a:schemeClr>
                </a:solidFill>
                <a:latin typeface="Arial" panose="020B0604020202020204" pitchFamily="34" charset="0"/>
                <a:cs typeface="Arial" panose="020B0604020202020204" pitchFamily="34" charset="0"/>
              </a:rPr>
              <a:t>for different ethnic groups and </a:t>
            </a:r>
            <a:r>
              <a:rPr lang="en-US" sz="2000" dirty="0" smtClean="0">
                <a:solidFill>
                  <a:schemeClr val="tx1">
                    <a:lumMod val="85000"/>
                    <a:lumOff val="15000"/>
                  </a:schemeClr>
                </a:solidFill>
                <a:latin typeface="Arial" panose="020B0604020202020204" pitchFamily="34" charset="0"/>
                <a:cs typeface="Arial" panose="020B0604020202020204" pitchFamily="34" charset="0"/>
              </a:rPr>
              <a:t>using </a:t>
            </a:r>
            <a:r>
              <a:rPr lang="en-US" sz="2000" b="1" dirty="0">
                <a:solidFill>
                  <a:schemeClr val="tx1">
                    <a:lumMod val="85000"/>
                    <a:lumOff val="15000"/>
                  </a:schemeClr>
                </a:solidFill>
                <a:latin typeface="Arial" panose="020B0604020202020204" pitchFamily="34" charset="0"/>
                <a:cs typeface="Arial" panose="020B0604020202020204" pitchFamily="34" charset="0"/>
              </a:rPr>
              <a:t>trauma-informed approaches</a:t>
            </a:r>
            <a:r>
              <a:rPr lang="en-US" sz="2000" dirty="0">
                <a:solidFill>
                  <a:schemeClr val="tx1">
                    <a:lumMod val="85000"/>
                    <a:lumOff val="15000"/>
                  </a:schemeClr>
                </a:solidFill>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1910079" y="157317"/>
            <a:ext cx="10163934" cy="1199044"/>
          </a:xfrm>
        </p:spPr>
        <p:txBody>
          <a:bodyPr/>
          <a:lstStyle/>
          <a:p>
            <a:r>
              <a:rPr lang="en-US" dirty="0" smtClean="0">
                <a:latin typeface="Arial" panose="020B0604020202020204" pitchFamily="34" charset="0"/>
                <a:cs typeface="Arial" panose="020B0604020202020204" pitchFamily="34" charset="0"/>
              </a:rPr>
              <a:t>IMPRESSIONS FROM STAKEHOLDER INTERVIEWS</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1173FE2E-2F18-4A87-A101-E10F86CBCABD}"/>
              </a:ext>
            </a:extLst>
          </p:cNvPr>
          <p:cNvSpPr/>
          <p:nvPr/>
        </p:nvSpPr>
        <p:spPr>
          <a:xfrm>
            <a:off x="580102" y="6425154"/>
            <a:ext cx="5024285" cy="230832"/>
          </a:xfrm>
          <a:prstGeom prst="rect">
            <a:avLst/>
          </a:prstGeom>
        </p:spPr>
        <p:txBody>
          <a:bodyPr wrap="square">
            <a:spAutoFit/>
          </a:bodyPr>
          <a:lstStyle/>
          <a:p>
            <a:r>
              <a:rPr lang="en-US" sz="900" dirty="0"/>
              <a:t>SOURCE: COMMUNITY ENGAGEMENT FOR THE AHAS THROUGH STAKEHOLDER INTERVIEWS. </a:t>
            </a:r>
          </a:p>
        </p:txBody>
      </p:sp>
    </p:spTree>
    <p:extLst>
      <p:ext uri="{BB962C8B-B14F-4D97-AF65-F5344CB8AC3E}">
        <p14:creationId xmlns:p14="http://schemas.microsoft.com/office/powerpoint/2010/main" val="1994553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p:cNvPr>
          <p:cNvSpPr>
            <a:spLocks noGrp="1"/>
          </p:cNvSpPr>
          <p:nvPr>
            <p:ph type="body" sz="quarter" idx="10"/>
          </p:nvPr>
        </p:nvSpPr>
        <p:spPr>
          <a:xfrm>
            <a:off x="1460500" y="1727200"/>
            <a:ext cx="9120188" cy="4392613"/>
          </a:xfrm>
        </p:spPr>
        <p:txBody>
          <a:bodyPr/>
          <a:lstStyle/>
          <a:p>
            <a:pPr marL="0" indent="0">
              <a:buFont typeface="Arial" panose="020B0604020202020204" pitchFamily="34" charset="0"/>
              <a:buNone/>
              <a:defRPr/>
            </a:pPr>
            <a:r>
              <a:rPr lang="en-US" sz="3600" b="1" dirty="0">
                <a:latin typeface="Arial" panose="020B0604020202020204" pitchFamily="34" charset="0"/>
                <a:cs typeface="Arial" panose="020B0604020202020204" pitchFamily="34" charset="0"/>
              </a:rPr>
              <a:t>The AHAS used a </a:t>
            </a:r>
            <a:r>
              <a:rPr lang="en-US" sz="3600" b="1" dirty="0" smtClean="0">
                <a:latin typeface="Arial" panose="020B0604020202020204" pitchFamily="34" charset="0"/>
                <a:cs typeface="Arial" panose="020B0604020202020204" pitchFamily="34" charset="0"/>
              </a:rPr>
              <a:t>data-driven approach:</a:t>
            </a:r>
          </a:p>
          <a:p>
            <a:pPr marL="0" indent="0">
              <a:buFont typeface="Arial" panose="020B0604020202020204" pitchFamily="34" charset="0"/>
              <a:buNone/>
              <a:defRPr/>
            </a:pPr>
            <a:endParaRPr lang="en-US" sz="800" b="1"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Housing needs assessment </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Analysis of short-term and long-term market trends</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Development and application of Housing Market Policy Dashboard</a:t>
            </a:r>
          </a:p>
          <a:p>
            <a:pPr>
              <a:defRPr/>
            </a:pPr>
            <a:endParaRPr lang="en-US" dirty="0"/>
          </a:p>
        </p:txBody>
      </p:sp>
      <p:sp>
        <p:nvSpPr>
          <p:cNvPr id="6147" name="Title 2"/>
          <p:cNvSpPr>
            <a:spLocks noGrp="1" noChangeArrowheads="1"/>
          </p:cNvSpPr>
          <p:nvPr>
            <p:ph type="title"/>
          </p:nvPr>
        </p:nvSpPr>
        <p:spPr bwMode="auto">
          <a:xfrm>
            <a:off x="1909763" y="738188"/>
            <a:ext cx="10017125"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latin typeface="Arial" panose="020B0604020202020204" pitchFamily="34" charset="0"/>
                <a:cs typeface="Arial" panose="020B0604020202020204" pitchFamily="34" charset="0"/>
              </a:rPr>
              <a:t>DEVELOPMENT OF THE AHAS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CURRENT CONDITIONS</a:t>
            </a:r>
            <a:endParaRPr lang="en-US" dirty="0">
              <a:latin typeface="Arial" panose="020B0604020202020204" pitchFamily="34" charset="0"/>
              <a:cs typeface="Arial" panose="020B0604020202020204" pitchFamily="34" charset="0"/>
            </a:endParaRPr>
          </a:p>
        </p:txBody>
      </p:sp>
      <p:pic>
        <p:nvPicPr>
          <p:cNvPr id="26628" name="Picture 4" descr="Housing Cos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68" y="1459988"/>
            <a:ext cx="9851922" cy="5324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311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96182" y="1727835"/>
            <a:ext cx="9930579" cy="3987800"/>
          </a:xfrm>
        </p:spPr>
        <p:txBody>
          <a:bodyPr/>
          <a:lstStyle/>
          <a:p>
            <a:pPr marL="0" indent="0">
              <a:buNone/>
            </a:pPr>
            <a:r>
              <a:rPr lang="en-US" sz="1800" b="1" dirty="0" smtClean="0">
                <a:solidFill>
                  <a:srgbClr val="002060"/>
                </a:solidFill>
                <a:latin typeface="Arial" panose="020B0604020202020204" pitchFamily="34" charset="0"/>
                <a:cs typeface="Arial" panose="020B0604020202020204" pitchFamily="34" charset="0"/>
              </a:rPr>
              <a:t>Accelerating housing market conditions</a:t>
            </a:r>
            <a:r>
              <a:rPr lang="en-US" sz="1800" dirty="0" smtClean="0"/>
              <a:t/>
            </a:r>
            <a:br>
              <a:rPr lang="en-US" sz="1800" dirty="0" smtClean="0"/>
            </a:br>
            <a:r>
              <a:rPr lang="en-US" sz="1800" dirty="0" smtClean="0">
                <a:solidFill>
                  <a:srgbClr val="2B373F"/>
                </a:solidFill>
                <a:latin typeface="Arial" panose="020B0604020202020204" pitchFamily="34" charset="0"/>
                <a:cs typeface="Arial" panose="020B0604020202020204" pitchFamily="34" charset="0"/>
              </a:rPr>
              <a:t>Rent increased by 16% at single-family rentals &amp; 17% at multifamily properties between March 2016 and March 2018</a:t>
            </a:r>
            <a:r>
              <a:rPr lang="en-US" sz="1800" dirty="0" smtClean="0">
                <a:solidFill>
                  <a:srgbClr val="2B373F"/>
                </a:solidFill>
              </a:rPr>
              <a:t>.</a:t>
            </a:r>
          </a:p>
          <a:p>
            <a:endParaRPr lang="en-US" dirty="0"/>
          </a:p>
        </p:txBody>
      </p:sp>
      <p:sp>
        <p:nvSpPr>
          <p:cNvPr id="3" name="Title 2"/>
          <p:cNvSpPr>
            <a:spLocks noGrp="1"/>
          </p:cNvSpPr>
          <p:nvPr>
            <p:ph type="title"/>
          </p:nvPr>
        </p:nvSpPr>
        <p:spPr>
          <a:xfrm>
            <a:off x="1910080" y="147484"/>
            <a:ext cx="10370410" cy="1208877"/>
          </a:xfrm>
        </p:spPr>
        <p:txBody>
          <a:bodyPr/>
          <a:lstStyle/>
          <a:p>
            <a:r>
              <a:rPr lang="en-US" dirty="0" smtClean="0">
                <a:latin typeface="Arial" panose="020B0604020202020204" pitchFamily="34" charset="0"/>
                <a:cs typeface="Arial" panose="020B0604020202020204" pitchFamily="34" charset="0"/>
              </a:rPr>
              <a:t>SNAPSHOT OF HOUSING MARKET CONDITIONS &amp; NEEDS </a:t>
            </a:r>
            <a:endParaRPr lang="en-US" dirty="0">
              <a:latin typeface="Arial" panose="020B0604020202020204" pitchFamily="34" charset="0"/>
              <a:cs typeface="Arial" panose="020B0604020202020204" pitchFamily="34" charset="0"/>
            </a:endParaRPr>
          </a:p>
        </p:txBody>
      </p:sp>
      <p:pic>
        <p:nvPicPr>
          <p:cNvPr id="4" name="Graphic 17" descr="Upward trend">
            <a:extLst>
              <a:ext uri="{FF2B5EF4-FFF2-40B4-BE49-F238E27FC236}">
                <a16:creationId xmlns:a16="http://schemas.microsoft.com/office/drawing/2014/main" id="{1BD094D8-BBC9-478A-B035-1329204B83D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2242" y="1727835"/>
            <a:ext cx="950464" cy="950464"/>
          </a:xfrm>
          <a:prstGeom prst="rect">
            <a:avLst/>
          </a:prstGeom>
        </p:spPr>
      </p:pic>
      <p:pic>
        <p:nvPicPr>
          <p:cNvPr id="5" name="Graphic 18" descr="City">
            <a:extLst>
              <a:ext uri="{FF2B5EF4-FFF2-40B4-BE49-F238E27FC236}">
                <a16:creationId xmlns:a16="http://schemas.microsoft.com/office/drawing/2014/main" id="{4B86D8C4-09E6-40B7-8FF3-507F7ECCCA1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2660" y="3148982"/>
            <a:ext cx="933522" cy="933522"/>
          </a:xfrm>
          <a:prstGeom prst="rect">
            <a:avLst/>
          </a:prstGeom>
        </p:spPr>
      </p:pic>
      <p:sp>
        <p:nvSpPr>
          <p:cNvPr id="6" name="Rectangle 5"/>
          <p:cNvSpPr/>
          <p:nvPr/>
        </p:nvSpPr>
        <p:spPr>
          <a:xfrm>
            <a:off x="1499658" y="2828836"/>
            <a:ext cx="10387542" cy="923330"/>
          </a:xfrm>
          <a:prstGeom prst="rect">
            <a:avLst/>
          </a:prstGeom>
        </p:spPr>
        <p:txBody>
          <a:bodyPr wrap="square">
            <a:spAutoFit/>
          </a:bodyPr>
          <a:lstStyle/>
          <a:p>
            <a:r>
              <a:rPr lang="en-US" b="1" dirty="0" smtClean="0">
                <a:solidFill>
                  <a:srgbClr val="002060"/>
                </a:solidFill>
                <a:latin typeface="Arial" panose="020B0604020202020204" pitchFamily="34" charset="0"/>
                <a:cs typeface="Arial" panose="020B0604020202020204" pitchFamily="34" charset="0"/>
              </a:rPr>
              <a:t>Limited rental supply</a:t>
            </a:r>
            <a:endParaRPr lang="en-US" dirty="0" smtClean="0">
              <a:solidFill>
                <a:srgbClr val="2B373F"/>
              </a:solidFill>
              <a:latin typeface="Arial" panose="020B0604020202020204" pitchFamily="34" charset="0"/>
              <a:cs typeface="Arial" panose="020B0604020202020204" pitchFamily="34" charset="0"/>
            </a:endParaRPr>
          </a:p>
          <a:p>
            <a:r>
              <a:rPr lang="en-US" dirty="0" smtClean="0">
                <a:solidFill>
                  <a:srgbClr val="2B373F"/>
                </a:solidFill>
                <a:latin typeface="Arial" panose="020B0604020202020204" pitchFamily="34" charset="0"/>
                <a:cs typeface="Arial" panose="020B0604020202020204" pitchFamily="34" charset="0"/>
              </a:rPr>
              <a:t>Unmet need is greatest among extremely low-income households, followed by very low-income households.</a:t>
            </a:r>
            <a:endParaRPr lang="en-US" dirty="0">
              <a:solidFill>
                <a:srgbClr val="2B373F"/>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167809B-CFB9-4F69-B4ED-3ECCBCF8305D}"/>
              </a:ext>
            </a:extLst>
          </p:cNvPr>
          <p:cNvSpPr txBox="1"/>
          <p:nvPr/>
        </p:nvSpPr>
        <p:spPr>
          <a:xfrm>
            <a:off x="589935" y="4313937"/>
            <a:ext cx="1452318"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a:t>
            </a:r>
          </a:p>
        </p:txBody>
      </p:sp>
      <p:grpSp>
        <p:nvGrpSpPr>
          <p:cNvPr id="10" name="Group 9">
            <a:extLst>
              <a:ext uri="{FF2B5EF4-FFF2-40B4-BE49-F238E27FC236}">
                <a16:creationId xmlns:a16="http://schemas.microsoft.com/office/drawing/2014/main" id="{9E24DF58-8F31-42ED-BFAF-EF1FF083C135}"/>
              </a:ext>
            </a:extLst>
          </p:cNvPr>
          <p:cNvGrpSpPr/>
          <p:nvPr/>
        </p:nvGrpSpPr>
        <p:grpSpPr>
          <a:xfrm>
            <a:off x="462661" y="4123641"/>
            <a:ext cx="933522" cy="1049672"/>
            <a:chOff x="910127" y="4050840"/>
            <a:chExt cx="1071290" cy="1071290"/>
          </a:xfrm>
        </p:grpSpPr>
        <p:grpSp>
          <p:nvGrpSpPr>
            <p:cNvPr id="11" name="Group 10">
              <a:extLst>
                <a:ext uri="{FF2B5EF4-FFF2-40B4-BE49-F238E27FC236}">
                  <a16:creationId xmlns:a16="http://schemas.microsoft.com/office/drawing/2014/main" id="{ACA4AD98-3F3C-4922-9B61-F4E8FE0CE633}"/>
                </a:ext>
              </a:extLst>
            </p:cNvPr>
            <p:cNvGrpSpPr/>
            <p:nvPr/>
          </p:nvGrpSpPr>
          <p:grpSpPr>
            <a:xfrm>
              <a:off x="910127" y="4050840"/>
              <a:ext cx="1071290" cy="1071290"/>
              <a:chOff x="6783140" y="4394418"/>
              <a:chExt cx="778362" cy="778362"/>
            </a:xfrm>
          </p:grpSpPr>
          <p:sp>
            <p:nvSpPr>
              <p:cNvPr id="13" name="Rectangle 12">
                <a:extLst>
                  <a:ext uri="{FF2B5EF4-FFF2-40B4-BE49-F238E27FC236}">
                    <a16:creationId xmlns:a16="http://schemas.microsoft.com/office/drawing/2014/main" id="{0F775B1F-FF48-4253-A0DE-B3AF5ACC047B}"/>
                  </a:ext>
                </a:extLst>
              </p:cNvPr>
              <p:cNvSpPr/>
              <p:nvPr/>
            </p:nvSpPr>
            <p:spPr>
              <a:xfrm>
                <a:off x="7107847" y="4745972"/>
                <a:ext cx="206981" cy="31722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24" descr="Home">
                <a:extLst>
                  <a:ext uri="{FF2B5EF4-FFF2-40B4-BE49-F238E27FC236}">
                    <a16:creationId xmlns:a16="http://schemas.microsoft.com/office/drawing/2014/main" id="{845C04AC-B8B7-45ED-9441-908767409EC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783140" y="4394418"/>
                <a:ext cx="778362" cy="778362"/>
              </a:xfrm>
              <a:prstGeom prst="rect">
                <a:avLst/>
              </a:prstGeom>
            </p:spPr>
          </p:pic>
        </p:grpSp>
        <p:sp>
          <p:nvSpPr>
            <p:cNvPr id="12" name="TextBox 11">
              <a:extLst>
                <a:ext uri="{FF2B5EF4-FFF2-40B4-BE49-F238E27FC236}">
                  <a16:creationId xmlns:a16="http://schemas.microsoft.com/office/drawing/2014/main" id="{D167809B-CFB9-4F69-B4ED-3ECCBCF8305D}"/>
                </a:ext>
              </a:extLst>
            </p:cNvPr>
            <p:cNvSpPr txBox="1"/>
            <p:nvPr/>
          </p:nvSpPr>
          <p:spPr>
            <a:xfrm>
              <a:off x="1098369" y="4521032"/>
              <a:ext cx="715356"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a:t>
              </a:r>
            </a:p>
          </p:txBody>
        </p:sp>
      </p:grpSp>
      <p:sp>
        <p:nvSpPr>
          <p:cNvPr id="15" name="Rectangle 14"/>
          <p:cNvSpPr/>
          <p:nvPr/>
        </p:nvSpPr>
        <p:spPr>
          <a:xfrm>
            <a:off x="1499658" y="4123641"/>
            <a:ext cx="9718948" cy="923330"/>
          </a:xfrm>
          <a:prstGeom prst="rect">
            <a:avLst/>
          </a:prstGeom>
        </p:spPr>
        <p:txBody>
          <a:bodyPr wrap="square">
            <a:spAutoFit/>
          </a:bodyPr>
          <a:lstStyle/>
          <a:p>
            <a:r>
              <a:rPr lang="en-US" b="1" dirty="0" smtClean="0">
                <a:solidFill>
                  <a:srgbClr val="002060"/>
                </a:solidFill>
                <a:latin typeface="Arial" panose="020B0604020202020204" pitchFamily="34" charset="0"/>
                <a:cs typeface="Arial" panose="020B0604020202020204" pitchFamily="34" charset="0"/>
              </a:rPr>
              <a:t>Cost-burdens among households</a:t>
            </a:r>
            <a:endParaRPr lang="en-US" dirty="0" smtClean="0">
              <a:solidFill>
                <a:srgbClr val="2B373F"/>
              </a:solidFill>
              <a:latin typeface="Arial" panose="020B0604020202020204" pitchFamily="34" charset="0"/>
              <a:cs typeface="Arial" panose="020B0604020202020204" pitchFamily="34" charset="0"/>
            </a:endParaRPr>
          </a:p>
          <a:p>
            <a:r>
              <a:rPr lang="en-US" dirty="0" smtClean="0">
                <a:solidFill>
                  <a:srgbClr val="2B373F"/>
                </a:solidFill>
                <a:latin typeface="Arial" panose="020B0604020202020204" pitchFamily="34" charset="0"/>
                <a:cs typeface="Arial" panose="020B0604020202020204" pitchFamily="34" charset="0"/>
              </a:rPr>
              <a:t>Forty (40%) of households in Tacoma pay at least 30% of their income on housing costs each month. </a:t>
            </a:r>
            <a:endParaRPr lang="en-US" dirty="0">
              <a:solidFill>
                <a:srgbClr val="2B373F"/>
              </a:solidFill>
              <a:latin typeface="Arial" panose="020B0604020202020204" pitchFamily="34" charset="0"/>
              <a:cs typeface="Arial" panose="020B0604020202020204" pitchFamily="34" charset="0"/>
            </a:endParaRPr>
          </a:p>
        </p:txBody>
      </p:sp>
      <p:pic>
        <p:nvPicPr>
          <p:cNvPr id="16" name="Graphic 19" descr="Fence">
            <a:extLst>
              <a:ext uri="{FF2B5EF4-FFF2-40B4-BE49-F238E27FC236}">
                <a16:creationId xmlns:a16="http://schemas.microsoft.com/office/drawing/2014/main" id="{D53E19F2-C5E0-404D-A33D-C4E9836C66A5}"/>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524547" y="5277770"/>
            <a:ext cx="950464" cy="950464"/>
          </a:xfrm>
          <a:prstGeom prst="rect">
            <a:avLst/>
          </a:prstGeom>
        </p:spPr>
      </p:pic>
      <p:sp>
        <p:nvSpPr>
          <p:cNvPr id="17" name="Rectangle 16"/>
          <p:cNvSpPr/>
          <p:nvPr/>
        </p:nvSpPr>
        <p:spPr>
          <a:xfrm>
            <a:off x="1560218" y="5025533"/>
            <a:ext cx="10292806" cy="1200329"/>
          </a:xfrm>
          <a:prstGeom prst="rect">
            <a:avLst/>
          </a:prstGeom>
        </p:spPr>
        <p:txBody>
          <a:bodyPr wrap="square">
            <a:spAutoFit/>
          </a:bodyPr>
          <a:lstStyle/>
          <a:p>
            <a:endParaRPr lang="en-US" b="1" dirty="0">
              <a:solidFill>
                <a:srgbClr val="002060"/>
              </a:solidFill>
              <a:latin typeface="Arial" panose="020B0604020202020204" pitchFamily="34" charset="0"/>
              <a:cs typeface="Arial" panose="020B0604020202020204" pitchFamily="34" charset="0"/>
            </a:endParaRPr>
          </a:p>
          <a:p>
            <a:r>
              <a:rPr lang="en-US" b="1" dirty="0" smtClean="0">
                <a:solidFill>
                  <a:srgbClr val="002060"/>
                </a:solidFill>
                <a:latin typeface="Arial" panose="020B0604020202020204" pitchFamily="34" charset="0"/>
                <a:cs typeface="Arial" panose="020B0604020202020204" pitchFamily="34" charset="0"/>
              </a:rPr>
              <a:t>Barriers accessing and staying in a home</a:t>
            </a:r>
            <a:endParaRPr lang="en-US" dirty="0" smtClean="0">
              <a:solidFill>
                <a:srgbClr val="2B373F"/>
              </a:solidFill>
              <a:latin typeface="Arial" panose="020B0604020202020204" pitchFamily="34" charset="0"/>
              <a:cs typeface="Arial" panose="020B0604020202020204" pitchFamily="34" charset="0"/>
            </a:endParaRPr>
          </a:p>
          <a:p>
            <a:r>
              <a:rPr lang="en-US" dirty="0" smtClean="0">
                <a:solidFill>
                  <a:srgbClr val="2B373F"/>
                </a:solidFill>
                <a:latin typeface="Arial" panose="020B0604020202020204" pitchFamily="34" charset="0"/>
                <a:cs typeface="Arial" panose="020B0604020202020204" pitchFamily="34" charset="0"/>
              </a:rPr>
              <a:t>Residents face a range of issues that affect their access to affordable housing units, </a:t>
            </a:r>
          </a:p>
          <a:p>
            <a:r>
              <a:rPr lang="en-US" dirty="0" smtClean="0">
                <a:solidFill>
                  <a:srgbClr val="2B373F"/>
                </a:solidFill>
                <a:latin typeface="Arial" panose="020B0604020202020204" pitchFamily="34" charset="0"/>
                <a:cs typeface="Arial" panose="020B0604020202020204" pitchFamily="34" charset="0"/>
              </a:rPr>
              <a:t>such as navigating multiple systems and language barriers. </a:t>
            </a:r>
            <a:endParaRPr lang="en-US" dirty="0">
              <a:solidFill>
                <a:srgbClr val="2B373F"/>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DC6EC8DC-5F93-4B5A-A8E1-A3B499224C8C}"/>
              </a:ext>
            </a:extLst>
          </p:cNvPr>
          <p:cNvCxnSpPr>
            <a:cxnSpLocks/>
          </p:cNvCxnSpPr>
          <p:nvPr/>
        </p:nvCxnSpPr>
        <p:spPr>
          <a:xfrm>
            <a:off x="462660" y="2753033"/>
            <a:ext cx="11286888" cy="198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C6EC8DC-5F93-4B5A-A8E1-A3B499224C8C}"/>
              </a:ext>
            </a:extLst>
          </p:cNvPr>
          <p:cNvCxnSpPr>
            <a:cxnSpLocks/>
          </p:cNvCxnSpPr>
          <p:nvPr/>
        </p:nvCxnSpPr>
        <p:spPr>
          <a:xfrm flipV="1">
            <a:off x="462660" y="3983599"/>
            <a:ext cx="11286888" cy="3897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6EC8DC-5F93-4B5A-A8E1-A3B499224C8C}"/>
              </a:ext>
            </a:extLst>
          </p:cNvPr>
          <p:cNvCxnSpPr>
            <a:cxnSpLocks/>
          </p:cNvCxnSpPr>
          <p:nvPr/>
        </p:nvCxnSpPr>
        <p:spPr>
          <a:xfrm>
            <a:off x="549194" y="5173313"/>
            <a:ext cx="1120035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89936" y="6560445"/>
            <a:ext cx="11159612" cy="369332"/>
          </a:xfrm>
          <a:prstGeom prst="rect">
            <a:avLst/>
          </a:prstGeom>
        </p:spPr>
        <p:txBody>
          <a:bodyPr wrap="square">
            <a:spAutoFit/>
          </a:bodyPr>
          <a:lstStyle/>
          <a:p>
            <a:r>
              <a:rPr lang="en-US" sz="900" dirty="0" smtClean="0">
                <a:latin typeface="Arial" panose="020B0604020202020204" pitchFamily="34" charset="0"/>
                <a:cs typeface="Arial" panose="020B0604020202020204" pitchFamily="34" charset="0"/>
              </a:rPr>
              <a:t>SOURCES: ZILLOW, MARCH 2016-2018; 2016 AMERICAN COMMUNITY SURVEY 1-YEAR ESTIMATES; SOURCES:  INTERVIEWS, FOCUS GROUPS, AND OTHER OUTREACH ACTIVITIES FOR THE AHAS (MARCH-MAY 2018).</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155460"/>
      </p:ext>
    </p:extLst>
  </p:cSld>
  <p:clrMapOvr>
    <a:masterClrMapping/>
  </p:clrMapOvr>
</p:sld>
</file>

<file path=ppt/theme/theme1.xml><?xml version="1.0" encoding="utf-8"?>
<a:theme xmlns:a="http://schemas.openxmlformats.org/drawingml/2006/main" name="Slide Master 02">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A64C14518FF940BB328E08EE2B5EB7" ma:contentTypeVersion="1" ma:contentTypeDescription="Create a new document." ma:contentTypeScope="" ma:versionID="b3817385049e8189a97fe5bc2dbfccc0">
  <xsd:schema xmlns:xsd="http://www.w3.org/2001/XMLSchema" xmlns:xs="http://www.w3.org/2001/XMLSchema" xmlns:p="http://schemas.microsoft.com/office/2006/metadata/properties" xmlns:ns1="http://schemas.microsoft.com/sharepoint/v3" targetNamespace="http://schemas.microsoft.com/office/2006/metadata/properties" ma:root="true" ma:fieldsID="c9a352ef1768dfff67ae7d684c41f16a"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72F4737-B169-4524-AE9F-25200D3CAA0C}">
  <ds:schemaRefs>
    <ds:schemaRef ds:uri="http://schemas.microsoft.com/sharepoint/v3/contenttype/forms"/>
  </ds:schemaRefs>
</ds:datastoreItem>
</file>

<file path=customXml/itemProps2.xml><?xml version="1.0" encoding="utf-8"?>
<ds:datastoreItem xmlns:ds="http://schemas.openxmlformats.org/officeDocument/2006/customXml" ds:itemID="{E332CFC2-A94A-438D-B380-16668B215F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E0BD80-7B49-4074-866F-3B9FFEB201B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3280</TotalTime>
  <Words>1379</Words>
  <Application>Microsoft Office PowerPoint</Application>
  <PresentationFormat>Widescreen</PresentationFormat>
  <Paragraphs>192</Paragraphs>
  <Slides>18</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Karla</vt:lpstr>
      <vt:lpstr>King</vt:lpstr>
      <vt:lpstr>Raleway ExtraBold</vt:lpstr>
      <vt:lpstr>Slide Master 02</vt:lpstr>
      <vt:lpstr>PowerPoint Presentation</vt:lpstr>
      <vt:lpstr>PowerPoint Presentation</vt:lpstr>
      <vt:lpstr>DEVELOPMENT OF THE AHAS</vt:lpstr>
      <vt:lpstr>OUTREACH FOR THE AHAS</vt:lpstr>
      <vt:lpstr>EXPERIENCES FROM RESIDENTS</vt:lpstr>
      <vt:lpstr>IMPRESSIONS FROM STAKEHOLDER INTERVIEWS</vt:lpstr>
      <vt:lpstr>DEVELOPMENT OF THE AHAS</vt:lpstr>
      <vt:lpstr>CURRENT CONDITIONS</vt:lpstr>
      <vt:lpstr>SNAPSHOT OF HOUSING MARKET CONDITIONS &amp; NEEDS </vt:lpstr>
      <vt:lpstr>UNMET NEED FOR HOUSING</vt:lpstr>
      <vt:lpstr>DASHBOARD OVERVIEW</vt:lpstr>
      <vt:lpstr>OVERVIEW OF THE AHAS</vt:lpstr>
      <vt:lpstr>OVERVIEW OF THE AHAS</vt:lpstr>
      <vt:lpstr>ESTIMATED INVESTMENT</vt:lpstr>
      <vt:lpstr>INTENDED OUTCOMES </vt:lpstr>
      <vt:lpstr>IMPLEMENTATION OF THE AHAS</vt:lpstr>
      <vt:lpstr>PowerPoint Presentation</vt:lpstr>
      <vt:lpstr>QUESTIONS &amp; CONTACT INFORMATION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Murillo, Daniel</cp:lastModifiedBy>
  <cp:revision>308</cp:revision>
  <cp:lastPrinted>2017-11-28T19:10:29Z</cp:lastPrinted>
  <dcterms:created xsi:type="dcterms:W3CDTF">2016-12-07T06:54:28Z</dcterms:created>
  <dcterms:modified xsi:type="dcterms:W3CDTF">2018-10-30T20:41:52Z</dcterms:modified>
</cp:coreProperties>
</file>